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82" r:id="rId2"/>
    <p:sldId id="284" r:id="rId3"/>
    <p:sldId id="301" r:id="rId4"/>
    <p:sldId id="292" r:id="rId5"/>
    <p:sldId id="293" r:id="rId6"/>
    <p:sldId id="294" r:id="rId7"/>
    <p:sldId id="295" r:id="rId8"/>
    <p:sldId id="296" r:id="rId9"/>
    <p:sldId id="297" r:id="rId10"/>
    <p:sldId id="298" r:id="rId11"/>
    <p:sldId id="300"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E951D2-04D3-9944-A25F-6A2AD0575E41}" type="datetimeFigureOut">
              <a:rPr lang="ja-JP" altLang="en-US" smtClean="0"/>
              <a:pPr/>
              <a:t>2015/6/9</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9283C0-B5E7-5944-80BF-31257E6E4EEB}" type="slidenum">
              <a:rPr lang="ja-JP" altLang="en-US" smtClean="0"/>
              <a:pPr/>
              <a:t>‹#›</a:t>
            </a:fld>
            <a:endParaRPr lang="ja-JP" altLang="en-US"/>
          </a:p>
        </p:txBody>
      </p:sp>
    </p:spTree>
    <p:extLst>
      <p:ext uri="{BB962C8B-B14F-4D97-AF65-F5344CB8AC3E}">
        <p14:creationId xmlns:p14="http://schemas.microsoft.com/office/powerpoint/2010/main" val="3055089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D89D8-EE83-9E45-AC2A-A94E6A3ED482}" type="datetimeFigureOut">
              <a:rPr lang="ja-JP" altLang="en-US" smtClean="0"/>
              <a:pPr/>
              <a:t>2015/6/9</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60EEF-2842-3D4C-AB96-FBD209E289DA}" type="slidenum">
              <a:rPr lang="ja-JP" altLang="en-US" smtClean="0"/>
              <a:pPr/>
              <a:t>‹#›</a:t>
            </a:fld>
            <a:endParaRPr lang="ja-JP" altLang="en-US"/>
          </a:p>
        </p:txBody>
      </p:sp>
    </p:spTree>
    <p:extLst>
      <p:ext uri="{BB962C8B-B14F-4D97-AF65-F5344CB8AC3E}">
        <p14:creationId xmlns:p14="http://schemas.microsoft.com/office/powerpoint/2010/main" val="4281867542"/>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2015/6/9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2015/6/9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2015/6/9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304800" y="609600"/>
            <a:ext cx="8232775" cy="54467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3ADE1B4B-D4FE-CA44-B323-1075784B80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2015/6/9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2015/6/9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2015/6/9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1F33E721-3365-2C4A-8E48-CF51547BDA27}" type="datetimeFigureOut">
              <a:rPr lang="ja-JP" altLang="en-US" smtClean="0"/>
              <a:pPr/>
              <a:t>2015/6/9</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1F33E721-3365-2C4A-8E48-CF51547BDA27}" type="datetimeFigureOut">
              <a:rPr lang="ja-JP" altLang="en-US" smtClean="0"/>
              <a:pPr/>
              <a:t>2015/6/9</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F33E721-3365-2C4A-8E48-CF51547BDA27}" type="datetimeFigureOut">
              <a:rPr lang="ja-JP" altLang="en-US" smtClean="0"/>
              <a:pPr/>
              <a:t>2015/6/9</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2015/6/9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2015/6/9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3E721-3365-2C4A-8E48-CF51547BDA27}" type="datetimeFigureOut">
              <a:rPr lang="ja-JP" altLang="en-US" smtClean="0"/>
              <a:pPr/>
              <a:t>2015/6/9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D3973-4542-6F4C-B2FE-3F4549BC0295}"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kanwacare.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dirty="0"/>
          </a:p>
        </p:txBody>
      </p:sp>
      <p:sp>
        <p:nvSpPr>
          <p:cNvPr id="3" name="コンテンツ プレースホルダ 2"/>
          <p:cNvSpPr>
            <a:spLocks noGrp="1"/>
          </p:cNvSpPr>
          <p:nvPr>
            <p:ph idx="1"/>
          </p:nvPr>
        </p:nvSpPr>
        <p:spPr/>
        <p:txBody>
          <a:bodyPr/>
          <a:lstStyle/>
          <a:p>
            <a:endParaRPr lang="ja-JP" altLang="en-US" dirty="0"/>
          </a:p>
        </p:txBody>
      </p:sp>
      <p:pic>
        <p:nvPicPr>
          <p:cNvPr id="4" name="図 3"/>
          <p:cNvPicPr/>
          <p:nvPr/>
        </p:nvPicPr>
        <p:blipFill>
          <a:blip r:embed="rId2"/>
          <a:stretch>
            <a:fillRect/>
          </a:stretch>
        </p:blipFill>
        <p:spPr bwMode="auto">
          <a:xfrm>
            <a:off x="0" y="0"/>
            <a:ext cx="9144000" cy="6858000"/>
          </a:xfrm>
          <a:prstGeom prst="rect">
            <a:avLst/>
          </a:prstGeom>
          <a:noFill/>
          <a:ln w="9525">
            <a:noFill/>
            <a:miter lim="800000"/>
            <a:headEnd/>
            <a:tailEnd/>
          </a:ln>
        </p:spPr>
      </p:pic>
      <p:sp>
        <p:nvSpPr>
          <p:cNvPr id="5" name="テキスト ボックス 4"/>
          <p:cNvSpPr txBox="1"/>
          <p:nvPr/>
        </p:nvSpPr>
        <p:spPr>
          <a:xfrm>
            <a:off x="5143500" y="1000035"/>
            <a:ext cx="2400300" cy="1569660"/>
          </a:xfrm>
          <a:prstGeom prst="rect">
            <a:avLst/>
          </a:prstGeom>
          <a:solidFill>
            <a:schemeClr val="bg1">
              <a:alpha val="49000"/>
            </a:schemeClr>
          </a:solidFill>
        </p:spPr>
        <p:txBody>
          <a:bodyPr wrap="square" rtlCol="0">
            <a:spAutoFit/>
          </a:bodyPr>
          <a:lstStyle/>
          <a:p>
            <a:r>
              <a:rPr lang="ja-JP" altLang="en-US" sz="2400" dirty="0">
                <a:solidFill>
                  <a:srgbClr val="FF0000"/>
                </a:solidFill>
              </a:rPr>
              <a:t>第６章　　ホスピス・在宅ケアについて何を知っておくべきか？</a:t>
            </a:r>
            <a:endParaRPr lang="en-US" altLang="ja-JP" sz="2400" dirty="0" smtClean="0">
              <a:solidFill>
                <a:srgbClr val="FF0000"/>
              </a:solidFill>
            </a:endParaRPr>
          </a:p>
        </p:txBody>
      </p:sp>
      <p:sp>
        <p:nvSpPr>
          <p:cNvPr id="6" name="テキスト ボックス 5"/>
          <p:cNvSpPr txBox="1"/>
          <p:nvPr/>
        </p:nvSpPr>
        <p:spPr>
          <a:xfrm>
            <a:off x="0" y="4152900"/>
            <a:ext cx="3061956" cy="2031325"/>
          </a:xfrm>
          <a:prstGeom prst="rect">
            <a:avLst/>
          </a:prstGeom>
          <a:noFill/>
        </p:spPr>
        <p:txBody>
          <a:bodyPr wrap="square" rtlCol="0">
            <a:spAutoFit/>
          </a:bodyPr>
          <a:lstStyle/>
          <a:p>
            <a:r>
              <a:rPr lang="ja-JP" altLang="en-US" dirty="0" smtClean="0">
                <a:solidFill>
                  <a:schemeClr val="bg1"/>
                </a:solidFill>
              </a:rPr>
              <a:t>2015</a:t>
            </a:r>
            <a:r>
              <a:rPr lang="en-US" altLang="ja-JP" dirty="0" smtClean="0">
                <a:solidFill>
                  <a:schemeClr val="bg1"/>
                </a:solidFill>
              </a:rPr>
              <a:t>.</a:t>
            </a:r>
          </a:p>
          <a:p>
            <a:endParaRPr lang="en-US" altLang="ja-JP" dirty="0" smtClean="0">
              <a:solidFill>
                <a:schemeClr val="bg1"/>
              </a:solidFill>
            </a:endParaRPr>
          </a:p>
          <a:p>
            <a:r>
              <a:rPr lang="ja-JP" altLang="en-US" dirty="0" smtClean="0">
                <a:solidFill>
                  <a:schemeClr val="bg1"/>
                </a:solidFill>
              </a:rPr>
              <a:t>愛知県がんセンター中央病院</a:t>
            </a:r>
            <a:endParaRPr lang="en-US" altLang="ja-JP" dirty="0" smtClean="0">
              <a:solidFill>
                <a:schemeClr val="bg1"/>
              </a:solidFill>
            </a:endParaRPr>
          </a:p>
          <a:p>
            <a:r>
              <a:rPr lang="ja-JP" altLang="en-US" dirty="0" smtClean="0">
                <a:solidFill>
                  <a:schemeClr val="bg1"/>
                </a:solidFill>
              </a:rPr>
              <a:t>緩和ケアセンター</a:t>
            </a:r>
            <a:endParaRPr lang="en-US" altLang="ja-JP" dirty="0" smtClean="0">
              <a:solidFill>
                <a:schemeClr val="bg1"/>
              </a:solidFill>
            </a:endParaRPr>
          </a:p>
          <a:p>
            <a:endParaRPr lang="en-US" altLang="ja-JP" dirty="0" smtClean="0">
              <a:solidFill>
                <a:schemeClr val="bg1"/>
              </a:solidFill>
            </a:endParaRPr>
          </a:p>
          <a:p>
            <a:r>
              <a:rPr lang="ja-JP" altLang="en-US" dirty="0" smtClean="0">
                <a:solidFill>
                  <a:schemeClr val="bg1"/>
                </a:solidFill>
              </a:rPr>
              <a:t>新田　都子</a:t>
            </a:r>
          </a:p>
          <a:p>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在宅ケアの費用</a:t>
            </a:r>
            <a:endParaRPr kumimoji="1" lang="ja-JP" altLang="en-US" dirty="0"/>
          </a:p>
        </p:txBody>
      </p:sp>
      <p:sp>
        <p:nvSpPr>
          <p:cNvPr id="3" name="コンテンツ プレースホルダー 2"/>
          <p:cNvSpPr>
            <a:spLocks noGrp="1"/>
          </p:cNvSpPr>
          <p:nvPr>
            <p:ph idx="1"/>
          </p:nvPr>
        </p:nvSpPr>
        <p:spPr>
          <a:xfrm>
            <a:off x="334851" y="1600200"/>
            <a:ext cx="8351949" cy="4525963"/>
          </a:xfrm>
          <a:ln>
            <a:solidFill>
              <a:srgbClr val="FFFF00"/>
            </a:solidFill>
          </a:ln>
        </p:spPr>
        <p:txBody>
          <a:bodyPr>
            <a:normAutofit lnSpcReduction="10000"/>
          </a:bodyPr>
          <a:lstStyle/>
          <a:p>
            <a:r>
              <a:rPr kumimoji="1" lang="ja-JP" altLang="en-US" dirty="0" smtClean="0"/>
              <a:t>介護保険：介護認定に応じたサービスが受けられます</a:t>
            </a:r>
            <a:r>
              <a:rPr kumimoji="1" lang="ja-JP" altLang="en-US" sz="2400" dirty="0" smtClean="0"/>
              <a:t>（ヘルパーの派遣ベッドのレンタル　手すりなど）</a:t>
            </a:r>
            <a:endParaRPr kumimoji="1" lang="en-US" altLang="ja-JP" sz="2400" dirty="0" smtClean="0"/>
          </a:p>
          <a:p>
            <a:r>
              <a:rPr lang="ja-JP" altLang="en-US" dirty="0" smtClean="0"/>
              <a:t>診察料、医学管理料など医療費の自己負担分、処方箋薬局で支払う薬代など</a:t>
            </a:r>
            <a:endParaRPr lang="en-US" altLang="ja-JP" dirty="0" smtClean="0"/>
          </a:p>
          <a:p>
            <a:r>
              <a:rPr lang="ja-JP" altLang="en-US" dirty="0" smtClean="0"/>
              <a:t>訪問看護（管理療養費、基本療養費</a:t>
            </a:r>
            <a:r>
              <a:rPr lang="ja-JP" altLang="en-US" dirty="0"/>
              <a:t>、</a:t>
            </a:r>
            <a:r>
              <a:rPr lang="en-US" altLang="ja-JP" dirty="0" smtClean="0"/>
              <a:t>24</a:t>
            </a:r>
            <a:r>
              <a:rPr lang="ja-JP" altLang="en-US" dirty="0" smtClean="0"/>
              <a:t>時間対応体制加算など）</a:t>
            </a:r>
            <a:endParaRPr lang="en-US" altLang="ja-JP" dirty="0" smtClean="0"/>
          </a:p>
          <a:p>
            <a:r>
              <a:rPr lang="ja-JP" altLang="en-US" dirty="0"/>
              <a:t>医師</a:t>
            </a:r>
            <a:r>
              <a:rPr lang="ja-JP" altLang="en-US" dirty="0" smtClean="0"/>
              <a:t>の診察、訪問看護が医療保険で行われている場合、高額療養費制度の対象となるので一定額を超えた費用は返金されます。</a:t>
            </a:r>
            <a:endParaRPr lang="en-US" altLang="ja-JP" dirty="0" smtClean="0"/>
          </a:p>
          <a:p>
            <a:endParaRPr kumimoji="1" lang="en-US" altLang="ja-JP" dirty="0" smtClean="0"/>
          </a:p>
          <a:p>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261378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7577" y="558800"/>
            <a:ext cx="8429223" cy="1211262"/>
          </a:xfrm>
        </p:spPr>
        <p:txBody>
          <a:bodyPr>
            <a:normAutofit fontScale="90000"/>
          </a:bodyPr>
          <a:lstStyle/>
          <a:p>
            <a:r>
              <a:rPr lang="ja-JP" altLang="en-US" dirty="0" smtClean="0"/>
              <a:t>表６</a:t>
            </a:r>
            <a:r>
              <a:rPr lang="en-US" altLang="ja-JP" dirty="0" smtClean="0"/>
              <a:t>‐1　</a:t>
            </a:r>
            <a:r>
              <a:rPr lang="ja-JP" altLang="en-US" dirty="0" smtClean="0"/>
              <a:t>訪問看護の概算費</a:t>
            </a:r>
            <a:r>
              <a:rPr lang="ja-JP" altLang="en-US" dirty="0" smtClean="0"/>
              <a:t>用例</a:t>
            </a:r>
            <a:r>
              <a:rPr lang="en-US" altLang="ja-JP" dirty="0" smtClean="0"/>
              <a:t/>
            </a:r>
            <a:br>
              <a:rPr lang="en-US" altLang="ja-JP" dirty="0" smtClean="0"/>
            </a:br>
            <a:r>
              <a:rPr lang="ja-JP" altLang="en-US" sz="3600" dirty="0" smtClean="0"/>
              <a:t>（</a:t>
            </a:r>
            <a:r>
              <a:rPr lang="ja-JP" altLang="en-US" sz="3600" dirty="0" smtClean="0"/>
              <a:t>管理療養費、基本療養費のみで算定）</a:t>
            </a:r>
            <a:br>
              <a:rPr lang="ja-JP" altLang="en-US" sz="3600" dirty="0" smtClean="0"/>
            </a:br>
            <a:endParaRPr lang="ja-JP" altLang="en-US" dirty="0"/>
          </a:p>
        </p:txBody>
      </p:sp>
      <p:graphicFrame>
        <p:nvGraphicFramePr>
          <p:cNvPr id="4" name="コンテンツ プレースホルダ 3"/>
          <p:cNvGraphicFramePr>
            <a:graphicFrameLocks noGrp="1"/>
          </p:cNvGraphicFramePr>
          <p:nvPr>
            <p:ph idx="1"/>
          </p:nvPr>
        </p:nvGraphicFramePr>
        <p:xfrm>
          <a:off x="457200" y="2082800"/>
          <a:ext cx="8229600" cy="1381760"/>
        </p:xfrm>
        <a:graphic>
          <a:graphicData uri="http://schemas.openxmlformats.org/drawingml/2006/table">
            <a:tbl>
              <a:tblPr firstRow="1" bandRow="1">
                <a:tableStyleId>{5C22544A-7EE6-4342-B048-85BDC9FD1C3A}</a:tableStyleId>
              </a:tblPr>
              <a:tblGrid>
                <a:gridCol w="1574800"/>
                <a:gridCol w="2209800"/>
                <a:gridCol w="2209800"/>
                <a:gridCol w="2235200"/>
              </a:tblGrid>
              <a:tr h="370840">
                <a:tc>
                  <a:txBody>
                    <a:bodyPr/>
                    <a:lstStyle/>
                    <a:p>
                      <a:endParaRPr kumimoji="1" lang="ja-JP" altLang="en-US" dirty="0"/>
                    </a:p>
                  </a:txBody>
                  <a:tcPr/>
                </a:tc>
                <a:tc>
                  <a:txBody>
                    <a:bodyPr/>
                    <a:lstStyle/>
                    <a:p>
                      <a:r>
                        <a:rPr kumimoji="1" lang="ja-JP" altLang="en-US" sz="1800" b="1" kern="1200" dirty="0" smtClean="0">
                          <a:solidFill>
                            <a:schemeClr val="lt1"/>
                          </a:solidFill>
                          <a:latin typeface="+mn-lt"/>
                          <a:ea typeface="+mn-ea"/>
                          <a:cs typeface="+mn-cs"/>
                        </a:rPr>
                        <a:t>１回／日・週３回訪問</a:t>
                      </a:r>
                      <a:r>
                        <a:rPr lang="ja-JP" altLang="en-US" dirty="0" smtClean="0"/>
                        <a:t> </a:t>
                      </a:r>
                      <a:endParaRPr kumimoji="1" lang="ja-JP" altLang="en-US" dirty="0"/>
                    </a:p>
                  </a:txBody>
                  <a:tcPr/>
                </a:tc>
                <a:tc>
                  <a:txBody>
                    <a:bodyPr/>
                    <a:lstStyle/>
                    <a:p>
                      <a:r>
                        <a:rPr kumimoji="1" lang="ja-JP" altLang="en-US" sz="1800" b="1" kern="1200" dirty="0" smtClean="0">
                          <a:solidFill>
                            <a:schemeClr val="lt1"/>
                          </a:solidFill>
                          <a:latin typeface="+mn-lt"/>
                          <a:ea typeface="+mn-ea"/>
                          <a:cs typeface="+mn-cs"/>
                        </a:rPr>
                        <a:t>１回／日・週５回訪問</a:t>
                      </a:r>
                      <a:r>
                        <a:rPr lang="ja-JP" altLang="en-US" dirty="0" smtClean="0"/>
                        <a:t> </a:t>
                      </a:r>
                      <a:endParaRPr kumimoji="1" lang="ja-JP" altLang="en-US" dirty="0"/>
                    </a:p>
                  </a:txBody>
                  <a:tcPr/>
                </a:tc>
                <a:tc>
                  <a:txBody>
                    <a:bodyPr/>
                    <a:lstStyle/>
                    <a:p>
                      <a:r>
                        <a:rPr kumimoji="1" lang="ja-JP" altLang="en-US" sz="1800" b="1" kern="1200" dirty="0" smtClean="0">
                          <a:solidFill>
                            <a:schemeClr val="lt1"/>
                          </a:solidFill>
                          <a:latin typeface="+mn-lt"/>
                          <a:ea typeface="+mn-ea"/>
                          <a:cs typeface="+mn-cs"/>
                        </a:rPr>
                        <a:t>２回／日・週５回訪問</a:t>
                      </a:r>
                      <a:r>
                        <a:rPr lang="ja-JP" altLang="en-US" dirty="0" smtClean="0"/>
                        <a:t> </a:t>
                      </a:r>
                      <a:endParaRPr kumimoji="1" lang="ja-JP" altLang="en-US" dirty="0"/>
                    </a:p>
                  </a:txBody>
                  <a:tcPr/>
                </a:tc>
              </a:tr>
              <a:tr h="370840">
                <a:tc>
                  <a:txBody>
                    <a:bodyPr/>
                    <a:lstStyle/>
                    <a:p>
                      <a:r>
                        <a:rPr kumimoji="1" lang="ja-JP" altLang="en-US" sz="1800" kern="1200" dirty="0" smtClean="0">
                          <a:solidFill>
                            <a:schemeClr val="dk1"/>
                          </a:solidFill>
                          <a:latin typeface="+mn-lt"/>
                          <a:ea typeface="+mn-ea"/>
                          <a:cs typeface="+mn-cs"/>
                        </a:rPr>
                        <a:t>３割負担の方</a:t>
                      </a:r>
                      <a:r>
                        <a:rPr lang="ja-JP" altLang="en-US" dirty="0" smtClean="0"/>
                        <a:t> </a:t>
                      </a:r>
                      <a:endParaRPr kumimoji="1" lang="ja-JP" altLang="en-US" dirty="0"/>
                    </a:p>
                  </a:txBody>
                  <a:tcPr/>
                </a:tc>
                <a:tc>
                  <a:txBody>
                    <a:bodyPr/>
                    <a:lstStyle/>
                    <a:p>
                      <a:r>
                        <a:rPr kumimoji="1" lang="en-US" sz="1800" kern="1200" dirty="0" smtClean="0">
                          <a:solidFill>
                            <a:schemeClr val="dk1"/>
                          </a:solidFill>
                          <a:latin typeface="+mn-lt"/>
                          <a:ea typeface="+mn-ea"/>
                          <a:cs typeface="+mn-cs"/>
                        </a:rPr>
                        <a:t>36,000</a:t>
                      </a:r>
                      <a:r>
                        <a:rPr kumimoji="1" lang="ja-JP" altLang="en-US" sz="1800" kern="1200" dirty="0" smtClean="0">
                          <a:solidFill>
                            <a:schemeClr val="dk1"/>
                          </a:solidFill>
                          <a:latin typeface="+mn-lt"/>
                          <a:ea typeface="+mn-ea"/>
                          <a:cs typeface="+mn-cs"/>
                        </a:rPr>
                        <a:t>円程度</a:t>
                      </a:r>
                      <a:r>
                        <a:rPr lang="ja-JP" altLang="en-US" dirty="0" smtClean="0"/>
                        <a:t> </a:t>
                      </a:r>
                      <a:endParaRPr kumimoji="1" lang="ja-JP" altLang="en-US" dirty="0"/>
                    </a:p>
                  </a:txBody>
                  <a:tcPr/>
                </a:tc>
                <a:tc>
                  <a:txBody>
                    <a:bodyPr/>
                    <a:lstStyle/>
                    <a:p>
                      <a:r>
                        <a:rPr kumimoji="1" lang="en-US" sz="1800" kern="1200" dirty="0" smtClean="0">
                          <a:solidFill>
                            <a:schemeClr val="dk1"/>
                          </a:solidFill>
                          <a:latin typeface="+mn-lt"/>
                          <a:ea typeface="+mn-ea"/>
                          <a:cs typeface="+mn-cs"/>
                        </a:rPr>
                        <a:t>51,000</a:t>
                      </a:r>
                      <a:r>
                        <a:rPr kumimoji="1" lang="ja-JP" altLang="en-US" sz="1800" kern="1200" dirty="0" smtClean="0">
                          <a:solidFill>
                            <a:schemeClr val="dk1"/>
                          </a:solidFill>
                          <a:latin typeface="+mn-lt"/>
                          <a:ea typeface="+mn-ea"/>
                          <a:cs typeface="+mn-cs"/>
                        </a:rPr>
                        <a:t>円程度</a:t>
                      </a:r>
                      <a:r>
                        <a:rPr lang="ja-JP" altLang="en-US" dirty="0" smtClean="0"/>
                        <a:t> </a:t>
                      </a:r>
                      <a:endParaRPr kumimoji="1" lang="ja-JP" altLang="en-US" dirty="0"/>
                    </a:p>
                  </a:txBody>
                  <a:tcPr/>
                </a:tc>
                <a:tc>
                  <a:txBody>
                    <a:bodyPr/>
                    <a:lstStyle/>
                    <a:p>
                      <a:r>
                        <a:rPr kumimoji="1" lang="en-US" sz="1800" kern="1200" dirty="0" smtClean="0">
                          <a:solidFill>
                            <a:schemeClr val="dk1"/>
                          </a:solidFill>
                          <a:latin typeface="+mn-lt"/>
                          <a:ea typeface="+mn-ea"/>
                          <a:cs typeface="+mn-cs"/>
                        </a:rPr>
                        <a:t>84,000</a:t>
                      </a:r>
                      <a:r>
                        <a:rPr kumimoji="1" lang="ja-JP" altLang="en-US" sz="1800" kern="1200" dirty="0" smtClean="0">
                          <a:solidFill>
                            <a:schemeClr val="dk1"/>
                          </a:solidFill>
                          <a:latin typeface="+mn-lt"/>
                          <a:ea typeface="+mn-ea"/>
                          <a:cs typeface="+mn-cs"/>
                        </a:rPr>
                        <a:t>円程度</a:t>
                      </a:r>
                      <a:r>
                        <a:rPr lang="ja-JP" altLang="en-US" dirty="0" smtClean="0"/>
                        <a:t> </a:t>
                      </a:r>
                      <a:endParaRPr kumimoji="1" lang="ja-JP" altLang="en-US" dirty="0"/>
                    </a:p>
                  </a:txBody>
                  <a:tcPr/>
                </a:tc>
              </a:tr>
              <a:tr h="370840">
                <a:tc>
                  <a:txBody>
                    <a:bodyPr/>
                    <a:lstStyle/>
                    <a:p>
                      <a:r>
                        <a:rPr kumimoji="1" lang="ja-JP" altLang="en-US" sz="1800" kern="1200" dirty="0" smtClean="0">
                          <a:solidFill>
                            <a:schemeClr val="dk1"/>
                          </a:solidFill>
                          <a:latin typeface="+mn-lt"/>
                          <a:ea typeface="+mn-ea"/>
                          <a:cs typeface="+mn-cs"/>
                        </a:rPr>
                        <a:t>１割負担の方</a:t>
                      </a:r>
                      <a:r>
                        <a:rPr lang="ja-JP" altLang="en-US" dirty="0" smtClean="0"/>
                        <a:t> </a:t>
                      </a:r>
                      <a:endParaRPr kumimoji="1" lang="ja-JP" altLang="en-US" dirty="0"/>
                    </a:p>
                  </a:txBody>
                  <a:tcPr/>
                </a:tc>
                <a:tc>
                  <a:txBody>
                    <a:bodyPr/>
                    <a:lstStyle/>
                    <a:p>
                      <a:r>
                        <a:rPr kumimoji="1" lang="en-US" sz="1800" kern="1200" dirty="0" smtClean="0">
                          <a:solidFill>
                            <a:schemeClr val="dk1"/>
                          </a:solidFill>
                          <a:latin typeface="+mn-lt"/>
                          <a:ea typeface="+mn-ea"/>
                          <a:cs typeface="+mn-cs"/>
                        </a:rPr>
                        <a:t>12,000</a:t>
                      </a:r>
                      <a:r>
                        <a:rPr kumimoji="1" lang="ja-JP" altLang="en-US" sz="1800" kern="1200" dirty="0" smtClean="0">
                          <a:solidFill>
                            <a:schemeClr val="dk1"/>
                          </a:solidFill>
                          <a:latin typeface="+mn-lt"/>
                          <a:ea typeface="+mn-ea"/>
                          <a:cs typeface="+mn-cs"/>
                        </a:rPr>
                        <a:t>円程度</a:t>
                      </a:r>
                      <a:r>
                        <a:rPr lang="ja-JP" altLang="en-US" dirty="0" smtClean="0"/>
                        <a:t> </a:t>
                      </a:r>
                      <a:endParaRPr kumimoji="1" lang="ja-JP" altLang="en-US" dirty="0"/>
                    </a:p>
                  </a:txBody>
                  <a:tcPr/>
                </a:tc>
                <a:tc>
                  <a:txBody>
                    <a:bodyPr/>
                    <a:lstStyle/>
                    <a:p>
                      <a:r>
                        <a:rPr kumimoji="1" lang="en-US" sz="1800" kern="1200" dirty="0" smtClean="0">
                          <a:solidFill>
                            <a:schemeClr val="dk1"/>
                          </a:solidFill>
                          <a:latin typeface="+mn-lt"/>
                          <a:ea typeface="+mn-ea"/>
                          <a:cs typeface="+mn-cs"/>
                        </a:rPr>
                        <a:t>17,000</a:t>
                      </a:r>
                      <a:r>
                        <a:rPr kumimoji="1" lang="ja-JP" altLang="en-US" sz="1800" kern="1200" dirty="0" smtClean="0">
                          <a:solidFill>
                            <a:schemeClr val="dk1"/>
                          </a:solidFill>
                          <a:latin typeface="+mn-lt"/>
                          <a:ea typeface="+mn-ea"/>
                          <a:cs typeface="+mn-cs"/>
                        </a:rPr>
                        <a:t>円程度</a:t>
                      </a:r>
                      <a:r>
                        <a:rPr lang="ja-JP" altLang="en-US" dirty="0" smtClean="0"/>
                        <a:t> </a:t>
                      </a:r>
                      <a:endParaRPr kumimoji="1" lang="ja-JP" altLang="en-US" dirty="0"/>
                    </a:p>
                  </a:txBody>
                  <a:tcPr/>
                </a:tc>
                <a:tc>
                  <a:txBody>
                    <a:bodyPr/>
                    <a:lstStyle/>
                    <a:p>
                      <a:r>
                        <a:rPr kumimoji="1" lang="en-US" sz="1800" kern="1200" dirty="0" smtClean="0">
                          <a:solidFill>
                            <a:schemeClr val="dk1"/>
                          </a:solidFill>
                          <a:latin typeface="+mn-lt"/>
                          <a:ea typeface="+mn-ea"/>
                          <a:cs typeface="+mn-cs"/>
                        </a:rPr>
                        <a:t>28,000</a:t>
                      </a:r>
                      <a:r>
                        <a:rPr kumimoji="1" lang="ja-JP" altLang="en-US" sz="1800" kern="1200" dirty="0" smtClean="0">
                          <a:solidFill>
                            <a:schemeClr val="dk1"/>
                          </a:solidFill>
                          <a:latin typeface="+mn-lt"/>
                          <a:ea typeface="+mn-ea"/>
                          <a:cs typeface="+mn-cs"/>
                        </a:rPr>
                        <a:t>円程度</a:t>
                      </a:r>
                      <a:r>
                        <a:rPr lang="ja-JP" altLang="en-US" dirty="0" smtClean="0"/>
                        <a:t> </a:t>
                      </a:r>
                      <a:endParaRPr kumimoji="1" lang="ja-JP" altLang="en-US" dirty="0"/>
                    </a:p>
                  </a:txBody>
                  <a:tcPr/>
                </a:tc>
              </a:tr>
            </a:tbl>
          </a:graphicData>
        </a:graphic>
      </p:graphicFrame>
      <p:sp>
        <p:nvSpPr>
          <p:cNvPr id="5" name="テキスト ボックス 4"/>
          <p:cNvSpPr txBox="1"/>
          <p:nvPr/>
        </p:nvSpPr>
        <p:spPr>
          <a:xfrm>
            <a:off x="457201" y="3441700"/>
            <a:ext cx="8229600" cy="3139321"/>
          </a:xfrm>
          <a:prstGeom prst="rect">
            <a:avLst/>
          </a:prstGeom>
          <a:noFill/>
        </p:spPr>
        <p:txBody>
          <a:bodyPr wrap="square" rtlCol="0">
            <a:spAutoFit/>
          </a:bodyPr>
          <a:lstStyle/>
          <a:p>
            <a:r>
              <a:rPr lang="ja-JP" altLang="en-US" dirty="0" smtClean="0"/>
              <a:t>・衛生材料費や交通費など医療保険適用外の費用は別途必要となります。</a:t>
            </a:r>
          </a:p>
          <a:p>
            <a:r>
              <a:rPr lang="ja-JP" altLang="en-US" dirty="0" smtClean="0"/>
              <a:t>・上記は概算となります。詳しくは、ご利用される訪問看護ステーションにお尋ねください。</a:t>
            </a:r>
          </a:p>
          <a:p>
            <a:r>
              <a:rPr lang="ja-JP" altLang="en-US" dirty="0" smtClean="0"/>
              <a:t>・訪問看護は介護保険適用となる場合もあります。ただし、医療費（医療保険適用の費用）は、高額療養費制度の対象となりますので、一定額を超えた費用は返金されます。訪問看護も、医療保険での利用であれば高額医療費の合計対象となることがあります。</a:t>
            </a:r>
          </a:p>
          <a:p>
            <a:r>
              <a:rPr lang="en-US" dirty="0" smtClean="0"/>
              <a:t> </a:t>
            </a:r>
            <a:endParaRPr lang="ja-JP" altLang="en-US" dirty="0" smtClean="0"/>
          </a:p>
          <a:p>
            <a:r>
              <a:rPr lang="ja-JP" altLang="en-US" dirty="0" smtClean="0"/>
              <a:t>緩和ケア普及啓発事業　がまんしない、がん治療緩和ケア</a:t>
            </a:r>
            <a:r>
              <a:rPr lang="en-US" dirty="0" smtClean="0"/>
              <a:t>.net  (</a:t>
            </a:r>
            <a:r>
              <a:rPr lang="en-US" u="sng" dirty="0" smtClean="0">
                <a:hlinkClick r:id="rId2"/>
              </a:rPr>
              <a:t>http://www.kanwacare.net/</a:t>
            </a:r>
            <a:r>
              <a:rPr lang="en-US" dirty="0" smtClean="0"/>
              <a:t>)</a:t>
            </a:r>
            <a:r>
              <a:rPr lang="ja-JP" altLang="en-US" dirty="0" smtClean="0"/>
              <a:t>より引用</a:t>
            </a:r>
          </a:p>
          <a:p>
            <a:endParaRPr kumimoji="1" lang="ja-JP" altLang="en-US" dirty="0"/>
          </a:p>
        </p:txBody>
      </p:sp>
    </p:spTree>
    <p:extLst>
      <p:ext uri="{BB962C8B-B14F-4D97-AF65-F5344CB8AC3E}">
        <p14:creationId xmlns:p14="http://schemas.microsoft.com/office/powerpoint/2010/main" val="46868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どう生きる？</a:t>
            </a:r>
            <a:endParaRPr kumimoji="1" lang="ja-JP" altLang="en-US" dirty="0"/>
          </a:p>
        </p:txBody>
      </p:sp>
      <p:sp>
        <p:nvSpPr>
          <p:cNvPr id="4" name="コンテンツ プレースホルダー 3"/>
          <p:cNvSpPr>
            <a:spLocks noGrp="1"/>
          </p:cNvSpPr>
          <p:nvPr>
            <p:ph sz="half" idx="1"/>
          </p:nvPr>
        </p:nvSpPr>
        <p:spPr>
          <a:xfrm>
            <a:off x="457200" y="1600201"/>
            <a:ext cx="4038600" cy="3576638"/>
          </a:xfrm>
          <a:ln>
            <a:solidFill>
              <a:srgbClr val="4F81BD"/>
            </a:solidFill>
          </a:ln>
        </p:spPr>
        <p:txBody>
          <a:bodyPr/>
          <a:lstStyle/>
          <a:p>
            <a:r>
              <a:rPr kumimoji="1" lang="ja-JP" altLang="en-US" dirty="0" smtClean="0"/>
              <a:t>あなたは、自分の人生の終盤をどう生きたいですか？</a:t>
            </a:r>
            <a:endParaRPr kumimoji="1" lang="en-US" altLang="ja-JP" dirty="0" smtClean="0"/>
          </a:p>
          <a:p>
            <a:r>
              <a:rPr lang="ja-JP" altLang="en-US" dirty="0" smtClean="0"/>
              <a:t>だれと、どこで過ごしたいですか？</a:t>
            </a:r>
            <a:endParaRPr lang="en-US" altLang="ja-JP" dirty="0" smtClean="0"/>
          </a:p>
          <a:p>
            <a:r>
              <a:rPr kumimoji="1" lang="ja-JP" altLang="en-US" dirty="0" smtClean="0"/>
              <a:t>それを、家族に伝えていますか？</a:t>
            </a:r>
            <a:endParaRPr kumimoji="1" lang="ja-JP" altLang="en-US" dirty="0"/>
          </a:p>
        </p:txBody>
      </p:sp>
      <p:sp>
        <p:nvSpPr>
          <p:cNvPr id="5" name="コンテンツ プレースホルダー 4"/>
          <p:cNvSpPr>
            <a:spLocks noGrp="1"/>
          </p:cNvSpPr>
          <p:nvPr>
            <p:ph sz="half" idx="2"/>
          </p:nvPr>
        </p:nvSpPr>
        <p:spPr>
          <a:xfrm>
            <a:off x="4648200" y="1600201"/>
            <a:ext cx="4038600" cy="3576638"/>
          </a:xfrm>
          <a:ln>
            <a:solidFill>
              <a:srgbClr val="008000"/>
            </a:solidFill>
          </a:ln>
        </p:spPr>
        <p:txBody>
          <a:bodyPr/>
          <a:lstStyle/>
          <a:p>
            <a:r>
              <a:rPr kumimoji="1" lang="ja-JP" altLang="en-US" dirty="0" smtClean="0"/>
              <a:t>あなたの家族は、人生の終盤をどう生きたいと考えているかなんとなくでも知っていますか？</a:t>
            </a:r>
            <a:endParaRPr kumimoji="1" lang="ja-JP" altLang="en-US" dirty="0"/>
          </a:p>
        </p:txBody>
      </p:sp>
      <p:sp>
        <p:nvSpPr>
          <p:cNvPr id="6" name="タイトル 1"/>
          <p:cNvSpPr txBox="1">
            <a:spLocks/>
          </p:cNvSpPr>
          <p:nvPr/>
        </p:nvSpPr>
        <p:spPr>
          <a:xfrm>
            <a:off x="381000" y="5176838"/>
            <a:ext cx="85725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家族の中で話したことがありますか？</a:t>
            </a:r>
            <a:endParaRPr lang="ja-JP" altLang="en-US" dirty="0"/>
          </a:p>
        </p:txBody>
      </p:sp>
    </p:spTree>
    <p:extLst>
      <p:ext uri="{BB962C8B-B14F-4D97-AF65-F5344CB8AC3E}">
        <p14:creationId xmlns:p14="http://schemas.microsoft.com/office/powerpoint/2010/main" val="14675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84174" y="148330"/>
            <a:ext cx="8229600" cy="433700"/>
          </a:xfrm>
        </p:spPr>
        <p:txBody>
          <a:bodyPr>
            <a:noAutofit/>
          </a:bodyPr>
          <a:lstStyle/>
          <a:p>
            <a:r>
              <a:rPr lang="ja-JP" altLang="en-US" sz="2800" dirty="0"/>
              <a:t>どう生きたいかによって選ぶ場所</a:t>
            </a:r>
            <a:r>
              <a:rPr lang="ja-JP" altLang="en-US" sz="2800" dirty="0" smtClean="0"/>
              <a:t>が変わります</a:t>
            </a:r>
            <a:endParaRPr kumimoji="1" lang="ja-JP" altLang="en-US" sz="2800" dirty="0"/>
          </a:p>
        </p:txBody>
      </p:sp>
      <p:sp>
        <p:nvSpPr>
          <p:cNvPr id="5" name="テキスト プレースホルダー 4"/>
          <p:cNvSpPr>
            <a:spLocks noGrp="1"/>
          </p:cNvSpPr>
          <p:nvPr>
            <p:ph type="body" idx="1"/>
          </p:nvPr>
        </p:nvSpPr>
        <p:spPr>
          <a:xfrm>
            <a:off x="270456" y="616434"/>
            <a:ext cx="2440546" cy="547911"/>
          </a:xfrm>
        </p:spPr>
        <p:txBody>
          <a:bodyPr/>
          <a:lstStyle/>
          <a:p>
            <a:r>
              <a:rPr lang="ja-JP" altLang="en-US" dirty="0"/>
              <a:t>自宅（在宅ケア）</a:t>
            </a:r>
            <a:endParaRPr kumimoji="1" lang="ja-JP" altLang="en-US" dirty="0"/>
          </a:p>
        </p:txBody>
      </p:sp>
      <p:sp>
        <p:nvSpPr>
          <p:cNvPr id="6" name="コンテンツ プレースホルダー 5"/>
          <p:cNvSpPr>
            <a:spLocks noGrp="1"/>
          </p:cNvSpPr>
          <p:nvPr>
            <p:ph sz="half" idx="2"/>
          </p:nvPr>
        </p:nvSpPr>
        <p:spPr>
          <a:xfrm>
            <a:off x="270456" y="1209974"/>
            <a:ext cx="3825026" cy="1410795"/>
          </a:xfrm>
          <a:ln>
            <a:solidFill>
              <a:srgbClr val="0070C0"/>
            </a:solidFill>
          </a:ln>
        </p:spPr>
        <p:txBody>
          <a:bodyPr>
            <a:normAutofit/>
          </a:bodyPr>
          <a:lstStyle/>
          <a:p>
            <a:r>
              <a:rPr lang="ja-JP" altLang="en-US" sz="1500" dirty="0"/>
              <a:t>家で過ごすことです</a:t>
            </a:r>
          </a:p>
          <a:p>
            <a:r>
              <a:rPr lang="ja-JP" altLang="en-US" sz="1500" dirty="0"/>
              <a:t>最近は在宅専門の往診してくれる医院も訪問看護も増えています</a:t>
            </a:r>
          </a:p>
          <a:p>
            <a:r>
              <a:rPr lang="ja-JP" altLang="en-US" sz="1500" dirty="0"/>
              <a:t>介護保険も利用しましょう</a:t>
            </a:r>
          </a:p>
          <a:p>
            <a:r>
              <a:rPr lang="ja-JP" altLang="en-US" sz="1500" dirty="0"/>
              <a:t>家に最後までいることもできます</a:t>
            </a:r>
          </a:p>
        </p:txBody>
      </p:sp>
      <p:sp>
        <p:nvSpPr>
          <p:cNvPr id="7" name="テキスト プレースホルダー 6"/>
          <p:cNvSpPr>
            <a:spLocks noGrp="1"/>
          </p:cNvSpPr>
          <p:nvPr>
            <p:ph type="body" sz="quarter" idx="3"/>
          </p:nvPr>
        </p:nvSpPr>
        <p:spPr>
          <a:xfrm>
            <a:off x="4571998" y="755315"/>
            <a:ext cx="4041775" cy="436338"/>
          </a:xfrm>
        </p:spPr>
        <p:txBody>
          <a:bodyPr>
            <a:normAutofit lnSpcReduction="10000"/>
          </a:bodyPr>
          <a:lstStyle/>
          <a:p>
            <a:r>
              <a:rPr lang="ja-JP" altLang="en-US" dirty="0"/>
              <a:t>介護付きマンション</a:t>
            </a:r>
            <a:endParaRPr kumimoji="1" lang="ja-JP" altLang="en-US" dirty="0"/>
          </a:p>
        </p:txBody>
      </p:sp>
      <p:sp>
        <p:nvSpPr>
          <p:cNvPr id="8" name="コンテンツ プレースホルダー 7"/>
          <p:cNvSpPr>
            <a:spLocks noGrp="1"/>
          </p:cNvSpPr>
          <p:nvPr>
            <p:ph sz="quarter" idx="4"/>
          </p:nvPr>
        </p:nvSpPr>
        <p:spPr>
          <a:xfrm>
            <a:off x="4571999" y="1218677"/>
            <a:ext cx="4041775" cy="725532"/>
          </a:xfrm>
          <a:ln>
            <a:solidFill>
              <a:srgbClr val="00B0F0"/>
            </a:solidFill>
          </a:ln>
        </p:spPr>
        <p:txBody>
          <a:bodyPr>
            <a:normAutofit lnSpcReduction="10000"/>
          </a:bodyPr>
          <a:lstStyle/>
          <a:p>
            <a:r>
              <a:rPr lang="ja-JP" altLang="en-US" sz="1500" dirty="0"/>
              <a:t>病院には居たくない。事情があって家には帰れないという場合、介護付きマンションという選択肢も</a:t>
            </a:r>
            <a:r>
              <a:rPr lang="ja-JP" altLang="en-US" sz="1500" dirty="0" smtClean="0"/>
              <a:t>あります</a:t>
            </a:r>
            <a:endParaRPr lang="ja-JP" altLang="en-US" sz="1500" dirty="0"/>
          </a:p>
        </p:txBody>
      </p:sp>
      <p:sp>
        <p:nvSpPr>
          <p:cNvPr id="9" name="テキスト プレースホルダー 4"/>
          <p:cNvSpPr txBox="1">
            <a:spLocks/>
          </p:cNvSpPr>
          <p:nvPr/>
        </p:nvSpPr>
        <p:spPr>
          <a:xfrm>
            <a:off x="4572000" y="3610043"/>
            <a:ext cx="2440546" cy="5479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kumimoji="1"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kumimoji="1"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kumimoji="1"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kumimoji="1"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kumimoji="1"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kumimoji="1"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kumimoji="1"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kumimoji="1"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kumimoji="1" sz="1600" b="1" kern="1200">
                <a:solidFill>
                  <a:schemeClr val="tx1"/>
                </a:solidFill>
                <a:latin typeface="+mn-lt"/>
                <a:ea typeface="+mn-ea"/>
                <a:cs typeface="+mn-cs"/>
              </a:defRPr>
            </a:lvl9pPr>
          </a:lstStyle>
          <a:p>
            <a:endParaRPr lang="ja-JP" altLang="en-US" dirty="0"/>
          </a:p>
        </p:txBody>
      </p:sp>
      <p:sp>
        <p:nvSpPr>
          <p:cNvPr id="10" name="テキスト プレースホルダー 4"/>
          <p:cNvSpPr txBox="1">
            <a:spLocks/>
          </p:cNvSpPr>
          <p:nvPr/>
        </p:nvSpPr>
        <p:spPr>
          <a:xfrm>
            <a:off x="4808112" y="2825646"/>
            <a:ext cx="2440546" cy="547911"/>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kumimoji="1"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kumimoji="1"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kumimoji="1"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kumimoji="1"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kumimoji="1"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kumimoji="1"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kumimoji="1"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kumimoji="1"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kumimoji="1" sz="1600" b="1" kern="1200">
                <a:solidFill>
                  <a:schemeClr val="tx1"/>
                </a:solidFill>
                <a:latin typeface="+mn-lt"/>
                <a:ea typeface="+mn-ea"/>
                <a:cs typeface="+mn-cs"/>
              </a:defRPr>
            </a:lvl9pPr>
          </a:lstStyle>
          <a:p>
            <a:endParaRPr lang="ja-JP" altLang="en-US" dirty="0"/>
          </a:p>
        </p:txBody>
      </p:sp>
      <p:sp>
        <p:nvSpPr>
          <p:cNvPr id="11" name="コンテンツ プレースホルダー 7"/>
          <p:cNvSpPr txBox="1">
            <a:spLocks/>
          </p:cNvSpPr>
          <p:nvPr/>
        </p:nvSpPr>
        <p:spPr>
          <a:xfrm>
            <a:off x="309116" y="3171038"/>
            <a:ext cx="4041775" cy="2008379"/>
          </a:xfrm>
          <a:prstGeom prst="rect">
            <a:avLst/>
          </a:prstGeom>
          <a:ln>
            <a:solidFill>
              <a:srgbClr val="00B050"/>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9pPr>
          </a:lstStyle>
          <a:p>
            <a:r>
              <a:rPr lang="ja-JP" altLang="en-US" sz="1500" dirty="0"/>
              <a:t>もっとも一般的です</a:t>
            </a:r>
          </a:p>
          <a:p>
            <a:r>
              <a:rPr lang="ja-JP" altLang="en-US" sz="1500" dirty="0"/>
              <a:t>現在の保険医療制度では、昔のようにずっと入院し続けることはできません</a:t>
            </a:r>
          </a:p>
          <a:p>
            <a:r>
              <a:rPr lang="ja-JP" altLang="en-US" sz="1500" dirty="0"/>
              <a:t>家にいる時間をメインに調子の悪いときなどを中心に入退院を繰り返す事が一般的です</a:t>
            </a:r>
          </a:p>
          <a:p>
            <a:r>
              <a:rPr lang="ja-JP" altLang="en-US" sz="1500" dirty="0" smtClean="0"/>
              <a:t>病院には居たくない。事情があって家には帰れないという場合、介護付きマンションという選択肢もあります</a:t>
            </a:r>
            <a:endParaRPr lang="ja-JP" altLang="en-US" sz="1500" dirty="0"/>
          </a:p>
        </p:txBody>
      </p:sp>
      <p:sp>
        <p:nvSpPr>
          <p:cNvPr id="12" name="正方形/長方形 11"/>
          <p:cNvSpPr/>
          <p:nvPr/>
        </p:nvSpPr>
        <p:spPr>
          <a:xfrm>
            <a:off x="236112" y="2692950"/>
            <a:ext cx="4572000" cy="461665"/>
          </a:xfrm>
          <a:prstGeom prst="rect">
            <a:avLst/>
          </a:prstGeom>
        </p:spPr>
        <p:txBody>
          <a:bodyPr>
            <a:spAutoFit/>
          </a:bodyPr>
          <a:lstStyle/>
          <a:p>
            <a:r>
              <a:rPr lang="ja-JP" altLang="en-US" sz="2400" b="1" dirty="0"/>
              <a:t>病院の一般</a:t>
            </a:r>
            <a:r>
              <a:rPr lang="ja-JP" altLang="en-US" sz="2400" b="1" dirty="0" smtClean="0"/>
              <a:t>病棟</a:t>
            </a:r>
            <a:r>
              <a:rPr lang="ja-JP" altLang="en-US" dirty="0" smtClean="0"/>
              <a:t>（</a:t>
            </a:r>
            <a:r>
              <a:rPr lang="ja-JP" altLang="en-US" dirty="0"/>
              <a:t>治療をしてきた病院</a:t>
            </a:r>
            <a:r>
              <a:rPr lang="ja-JP" altLang="en-US" dirty="0" smtClean="0"/>
              <a:t>）</a:t>
            </a:r>
            <a:endParaRPr lang="ja-JP" altLang="en-US" sz="2400" dirty="0"/>
          </a:p>
        </p:txBody>
      </p:sp>
      <p:sp>
        <p:nvSpPr>
          <p:cNvPr id="13" name="正方形/長方形 12"/>
          <p:cNvSpPr/>
          <p:nvPr/>
        </p:nvSpPr>
        <p:spPr>
          <a:xfrm>
            <a:off x="4679278" y="2283136"/>
            <a:ext cx="4082603" cy="461665"/>
          </a:xfrm>
          <a:prstGeom prst="rect">
            <a:avLst/>
          </a:prstGeom>
        </p:spPr>
        <p:txBody>
          <a:bodyPr wrap="square">
            <a:spAutoFit/>
          </a:bodyPr>
          <a:lstStyle/>
          <a:p>
            <a:r>
              <a:rPr lang="ja-JP" altLang="en-US" sz="2400" b="1" dirty="0"/>
              <a:t>病院の一般</a:t>
            </a:r>
            <a:r>
              <a:rPr lang="ja-JP" altLang="en-US" sz="2400" b="1" dirty="0" smtClean="0"/>
              <a:t>病棟</a:t>
            </a:r>
            <a:r>
              <a:rPr lang="ja-JP" altLang="en-US" dirty="0" smtClean="0"/>
              <a:t>（</a:t>
            </a:r>
            <a:r>
              <a:rPr lang="ja-JP" altLang="en-US" dirty="0"/>
              <a:t>家の近くの病院</a:t>
            </a:r>
            <a:r>
              <a:rPr lang="ja-JP" altLang="en-US" dirty="0" smtClean="0"/>
              <a:t>）</a:t>
            </a:r>
            <a:endParaRPr lang="ja-JP" altLang="en-US" dirty="0"/>
          </a:p>
        </p:txBody>
      </p:sp>
      <p:sp>
        <p:nvSpPr>
          <p:cNvPr id="15" name="コンテンツ プレースホルダー 7"/>
          <p:cNvSpPr txBox="1">
            <a:spLocks/>
          </p:cNvSpPr>
          <p:nvPr/>
        </p:nvSpPr>
        <p:spPr>
          <a:xfrm>
            <a:off x="4720106" y="2808615"/>
            <a:ext cx="4041775" cy="2315247"/>
          </a:xfrm>
          <a:prstGeom prst="rect">
            <a:avLst/>
          </a:prstGeom>
          <a:ln>
            <a:solidFill>
              <a:srgbClr val="92D050"/>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9pPr>
          </a:lstStyle>
          <a:p>
            <a:pPr marL="0" indent="0">
              <a:buNone/>
            </a:pPr>
            <a:r>
              <a:rPr lang="ja-JP" altLang="en-US" sz="1500" b="1" dirty="0" smtClean="0"/>
              <a:t>・</a:t>
            </a:r>
            <a:r>
              <a:rPr lang="ja-JP" altLang="en-US" sz="1500" dirty="0" smtClean="0"/>
              <a:t>遠方</a:t>
            </a:r>
            <a:r>
              <a:rPr lang="ja-JP" altLang="en-US" sz="1500" dirty="0"/>
              <a:t>の病院で治療をしていた場合</a:t>
            </a:r>
          </a:p>
          <a:p>
            <a:pPr marL="0" indent="0">
              <a:buNone/>
            </a:pPr>
            <a:r>
              <a:rPr lang="ja-JP" altLang="en-US" sz="1500" dirty="0" smtClean="0"/>
              <a:t>・仕事</a:t>
            </a:r>
            <a:r>
              <a:rPr lang="ja-JP" altLang="en-US" sz="1500" dirty="0"/>
              <a:t>の都合などで家や家族といる場所から遠くの病院で治療をしていた場合</a:t>
            </a:r>
          </a:p>
          <a:p>
            <a:pPr marL="0" indent="0">
              <a:buNone/>
            </a:pPr>
            <a:r>
              <a:rPr lang="ja-JP" altLang="en-US" sz="1500" dirty="0" smtClean="0"/>
              <a:t>・家族</a:t>
            </a:r>
            <a:r>
              <a:rPr lang="ja-JP" altLang="en-US" sz="1500" dirty="0"/>
              <a:t>の近くで過ごせる病院に変わることで、家族との時間を持ったり、家に帰りやすくなったりします</a:t>
            </a:r>
          </a:p>
          <a:p>
            <a:pPr marL="0" indent="0">
              <a:buNone/>
            </a:pPr>
            <a:r>
              <a:rPr lang="ja-JP" altLang="en-US" sz="1500" dirty="0" smtClean="0"/>
              <a:t>・転院</a:t>
            </a:r>
            <a:r>
              <a:rPr lang="ja-JP" altLang="en-US" sz="1500" dirty="0"/>
              <a:t>の手続きが必要です</a:t>
            </a:r>
          </a:p>
          <a:p>
            <a:pPr marL="0" indent="0">
              <a:buNone/>
            </a:pPr>
            <a:r>
              <a:rPr lang="ja-JP" altLang="en-US" sz="1500" dirty="0" smtClean="0"/>
              <a:t>・相談</a:t>
            </a:r>
            <a:r>
              <a:rPr lang="ja-JP" altLang="en-US" sz="1500" dirty="0"/>
              <a:t>支援センターや病診連携室などから申し込みます</a:t>
            </a:r>
          </a:p>
          <a:p>
            <a:pPr marL="0" indent="0">
              <a:buNone/>
            </a:pPr>
            <a:endParaRPr lang="en-US" altLang="ja-JP" sz="1500" dirty="0" smtClean="0"/>
          </a:p>
          <a:p>
            <a:endParaRPr lang="ja-JP" altLang="en-US" sz="1500" dirty="0"/>
          </a:p>
        </p:txBody>
      </p:sp>
      <p:sp>
        <p:nvSpPr>
          <p:cNvPr id="16" name="正方形/長方形 15"/>
          <p:cNvSpPr/>
          <p:nvPr/>
        </p:nvSpPr>
        <p:spPr>
          <a:xfrm>
            <a:off x="2822922" y="5130251"/>
            <a:ext cx="3238387" cy="461665"/>
          </a:xfrm>
          <a:prstGeom prst="rect">
            <a:avLst/>
          </a:prstGeom>
        </p:spPr>
        <p:txBody>
          <a:bodyPr wrap="none">
            <a:spAutoFit/>
          </a:bodyPr>
          <a:lstStyle/>
          <a:p>
            <a:r>
              <a:rPr lang="ja-JP" altLang="en-US" sz="2400" b="1" dirty="0"/>
              <a:t>ホスピス・緩和ケア病棟</a:t>
            </a:r>
          </a:p>
        </p:txBody>
      </p:sp>
      <p:sp>
        <p:nvSpPr>
          <p:cNvPr id="17" name="コンテンツ プレースホルダー 7"/>
          <p:cNvSpPr txBox="1">
            <a:spLocks/>
          </p:cNvSpPr>
          <p:nvPr/>
        </p:nvSpPr>
        <p:spPr>
          <a:xfrm>
            <a:off x="1620591" y="6086204"/>
            <a:ext cx="4041775" cy="7255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9pPr>
          </a:lstStyle>
          <a:p>
            <a:endParaRPr lang="ja-JP" altLang="en-US" sz="1500" dirty="0"/>
          </a:p>
        </p:txBody>
      </p:sp>
      <p:sp>
        <p:nvSpPr>
          <p:cNvPr id="19" name="コンテンツ プレースホルダー 7"/>
          <p:cNvSpPr txBox="1">
            <a:spLocks/>
          </p:cNvSpPr>
          <p:nvPr/>
        </p:nvSpPr>
        <p:spPr>
          <a:xfrm>
            <a:off x="236112" y="5556488"/>
            <a:ext cx="8624553" cy="1121358"/>
          </a:xfrm>
          <a:prstGeom prst="rect">
            <a:avLst/>
          </a:prstGeom>
          <a:ln>
            <a:solidFill>
              <a:srgbClr val="FFFF00"/>
            </a:solidFill>
          </a:ln>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kumimoji="1"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9pPr>
          </a:lstStyle>
          <a:p>
            <a:r>
              <a:rPr lang="ja-JP" altLang="en-US" sz="6000" dirty="0" smtClean="0"/>
              <a:t>症状</a:t>
            </a:r>
            <a:r>
              <a:rPr lang="ja-JP" altLang="en-US" sz="6000" dirty="0"/>
              <a:t>緩和に関する積極的な治療を行いますが、がんに対する治療は行いません</a:t>
            </a:r>
            <a:endParaRPr lang="en-US" altLang="ja-JP" sz="6000" dirty="0"/>
          </a:p>
          <a:p>
            <a:r>
              <a:rPr lang="ja-JP" altLang="en-US" sz="6000" dirty="0"/>
              <a:t>その人がその人らしく生きることを支えてくれる場所です</a:t>
            </a:r>
            <a:endParaRPr lang="en-US" altLang="ja-JP" sz="6000" dirty="0"/>
          </a:p>
          <a:p>
            <a:r>
              <a:rPr lang="ja-JP" altLang="en-US" sz="6000" dirty="0"/>
              <a:t>症状緩和ができることで、家に帰ることもあります</a:t>
            </a:r>
            <a:endParaRPr lang="en-US" altLang="ja-JP" sz="6000" dirty="0"/>
          </a:p>
          <a:p>
            <a:r>
              <a:rPr lang="ja-JP" altLang="en-US" sz="6000" dirty="0"/>
              <a:t>受診の予約を取るのにも、受診をしてから入棟するのにも待ち時間があります</a:t>
            </a:r>
            <a:endParaRPr lang="en-US" altLang="ja-JP" sz="6000" dirty="0"/>
          </a:p>
          <a:p>
            <a:r>
              <a:rPr lang="ja-JP" altLang="en-US" sz="6000" dirty="0"/>
              <a:t>早めに申し込みをする必要があります</a:t>
            </a:r>
          </a:p>
          <a:p>
            <a:endParaRPr lang="ja-JP" altLang="en-US" sz="1500" dirty="0"/>
          </a:p>
        </p:txBody>
      </p:sp>
    </p:spTree>
    <p:extLst>
      <p:ext uri="{BB962C8B-B14F-4D97-AF65-F5344CB8AC3E}">
        <p14:creationId xmlns:p14="http://schemas.microsoft.com/office/powerpoint/2010/main" val="291512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どれも正解です</a:t>
            </a:r>
            <a:endParaRPr kumimoji="1" lang="ja-JP" altLang="en-US" dirty="0"/>
          </a:p>
        </p:txBody>
      </p:sp>
      <p:sp>
        <p:nvSpPr>
          <p:cNvPr id="3" name="コンテンツ プレースホルダー 2"/>
          <p:cNvSpPr>
            <a:spLocks noGrp="1"/>
          </p:cNvSpPr>
          <p:nvPr>
            <p:ph idx="1"/>
          </p:nvPr>
        </p:nvSpPr>
        <p:spPr>
          <a:xfrm>
            <a:off x="457200" y="2446986"/>
            <a:ext cx="8229600" cy="3679177"/>
          </a:xfrm>
        </p:spPr>
        <p:txBody>
          <a:bodyPr/>
          <a:lstStyle/>
          <a:p>
            <a:r>
              <a:rPr kumimoji="1" lang="ja-JP" altLang="en-US" dirty="0" smtClean="0"/>
              <a:t>患者さん、家族、顔が違うように</a:t>
            </a:r>
            <a:r>
              <a:rPr kumimoji="1" lang="en-US" altLang="ja-JP" dirty="0" smtClean="0"/>
              <a:t>100</a:t>
            </a:r>
            <a:r>
              <a:rPr kumimoji="1" lang="ja-JP" altLang="en-US" dirty="0" smtClean="0"/>
              <a:t>人いれば</a:t>
            </a:r>
            <a:r>
              <a:rPr kumimoji="1" lang="en-US" altLang="ja-JP" dirty="0" smtClean="0"/>
              <a:t>100</a:t>
            </a:r>
            <a:r>
              <a:rPr kumimoji="1" lang="ja-JP" altLang="en-US" dirty="0" smtClean="0"/>
              <a:t>通りの家の事情があります</a:t>
            </a:r>
            <a:endParaRPr kumimoji="1" lang="en-US" altLang="ja-JP" dirty="0" smtClean="0"/>
          </a:p>
          <a:p>
            <a:r>
              <a:rPr lang="ja-JP" altLang="en-US" dirty="0" smtClean="0"/>
              <a:t>どこで生活しても正解です</a:t>
            </a:r>
            <a:endParaRPr lang="en-US" altLang="ja-JP" dirty="0" smtClean="0"/>
          </a:p>
          <a:p>
            <a:r>
              <a:rPr kumimoji="1" lang="ja-JP" altLang="en-US" dirty="0" smtClean="0"/>
              <a:t>患者さんの気持ちを</a:t>
            </a:r>
            <a:r>
              <a:rPr kumimoji="1" lang="en-US" altLang="ja-JP" dirty="0" smtClean="0"/>
              <a:t>1</a:t>
            </a:r>
            <a:r>
              <a:rPr kumimoji="1" lang="ja-JP" altLang="en-US" dirty="0" smtClean="0"/>
              <a:t>番に、家族の条件も加味して選択しましょう</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2659202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緩和ケア病棟・ホスピスについて</a:t>
            </a:r>
            <a:r>
              <a:rPr kumimoji="1" lang="en-US" altLang="ja-JP" dirty="0" smtClean="0"/>
              <a:t/>
            </a:r>
            <a:br>
              <a:rPr kumimoji="1" lang="en-US" altLang="ja-JP" dirty="0" smtClean="0"/>
            </a:br>
            <a:r>
              <a:rPr kumimoji="1" lang="ja-JP" altLang="en-US" dirty="0" smtClean="0"/>
              <a:t>知っておくとよいこと</a:t>
            </a:r>
            <a:endParaRPr kumimoji="1" lang="ja-JP" altLang="en-US" dirty="0"/>
          </a:p>
        </p:txBody>
      </p:sp>
      <p:sp>
        <p:nvSpPr>
          <p:cNvPr id="3" name="コンテンツ プレースホルダー 2"/>
          <p:cNvSpPr>
            <a:spLocks noGrp="1"/>
          </p:cNvSpPr>
          <p:nvPr>
            <p:ph idx="1"/>
          </p:nvPr>
        </p:nvSpPr>
        <p:spPr>
          <a:xfrm>
            <a:off x="457200" y="1918952"/>
            <a:ext cx="8229600" cy="4207211"/>
          </a:xfrm>
          <a:ln>
            <a:solidFill>
              <a:srgbClr val="0070C0"/>
            </a:solidFill>
          </a:ln>
        </p:spPr>
        <p:txBody>
          <a:bodyPr/>
          <a:lstStyle/>
          <a:p>
            <a:r>
              <a:rPr kumimoji="1" lang="ja-JP" altLang="en-US" dirty="0" smtClean="0"/>
              <a:t>苦痛を伴う検査や処置を少なくしている</a:t>
            </a:r>
            <a:endParaRPr kumimoji="1" lang="en-US" altLang="ja-JP" dirty="0" smtClean="0"/>
          </a:p>
          <a:p>
            <a:r>
              <a:rPr lang="ja-JP" altLang="en-US" dirty="0"/>
              <a:t>患者</a:t>
            </a:r>
            <a:r>
              <a:rPr lang="ja-JP" altLang="en-US" dirty="0" smtClean="0"/>
              <a:t>さんの希望を支えるケアを提供する</a:t>
            </a:r>
            <a:endParaRPr lang="en-US" altLang="ja-JP" dirty="0" smtClean="0"/>
          </a:p>
          <a:p>
            <a:r>
              <a:rPr kumimoji="1" lang="ja-JP" altLang="en-US" dirty="0"/>
              <a:t>患者</a:t>
            </a:r>
            <a:r>
              <a:rPr kumimoji="1" lang="ja-JP" altLang="en-US" dirty="0" smtClean="0"/>
              <a:t>さんや家族がくつろげる場所がある</a:t>
            </a:r>
            <a:endParaRPr kumimoji="1" lang="en-US" altLang="ja-JP" dirty="0" smtClean="0"/>
          </a:p>
          <a:p>
            <a:r>
              <a:rPr lang="ja-JP" altLang="en-US" dirty="0" smtClean="0"/>
              <a:t>キッチンがある</a:t>
            </a:r>
            <a:endParaRPr lang="en-US" altLang="ja-JP" dirty="0" smtClean="0"/>
          </a:p>
          <a:p>
            <a:r>
              <a:rPr kumimoji="1" lang="ja-JP" altLang="en-US" dirty="0" smtClean="0"/>
              <a:t>面会</a:t>
            </a:r>
            <a:r>
              <a:rPr kumimoji="1" lang="ja-JP" altLang="en-US" dirty="0"/>
              <a:t>時間</a:t>
            </a:r>
            <a:r>
              <a:rPr kumimoji="1" lang="ja-JP" altLang="en-US" dirty="0" smtClean="0"/>
              <a:t>の制限が少ない</a:t>
            </a:r>
            <a:endParaRPr kumimoji="1" lang="en-US" altLang="ja-JP" dirty="0" smtClean="0"/>
          </a:p>
          <a:p>
            <a:r>
              <a:rPr lang="ja-JP" altLang="en-US" dirty="0"/>
              <a:t>家族</a:t>
            </a:r>
            <a:r>
              <a:rPr lang="ja-JP" altLang="en-US" dirty="0" smtClean="0"/>
              <a:t>のための設備がある</a:t>
            </a:r>
            <a:endParaRPr kumimoji="1" lang="ja-JP" altLang="en-US" dirty="0"/>
          </a:p>
        </p:txBody>
      </p:sp>
    </p:spTree>
    <p:extLst>
      <p:ext uri="{BB962C8B-B14F-4D97-AF65-F5344CB8AC3E}">
        <p14:creationId xmlns:p14="http://schemas.microsoft.com/office/powerpoint/2010/main" val="18523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ホスピス・緩和ケア病棟に入る準備</a:t>
            </a:r>
            <a:endParaRPr kumimoji="1" lang="ja-JP" altLang="en-US" dirty="0"/>
          </a:p>
        </p:txBody>
      </p:sp>
      <p:sp>
        <p:nvSpPr>
          <p:cNvPr id="3" name="コンテンツ プレースホルダー 2"/>
          <p:cNvSpPr>
            <a:spLocks noGrp="1"/>
          </p:cNvSpPr>
          <p:nvPr>
            <p:ph idx="1"/>
          </p:nvPr>
        </p:nvSpPr>
        <p:spPr>
          <a:xfrm>
            <a:off x="457200" y="1600200"/>
            <a:ext cx="8229600" cy="4671811"/>
          </a:xfrm>
          <a:ln>
            <a:solidFill>
              <a:srgbClr val="92D050"/>
            </a:solidFill>
          </a:ln>
        </p:spPr>
        <p:txBody>
          <a:bodyPr>
            <a:normAutofit lnSpcReduction="10000"/>
          </a:bodyPr>
          <a:lstStyle/>
          <a:p>
            <a:r>
              <a:rPr kumimoji="1" lang="ja-JP" altLang="en-US" dirty="0" smtClean="0"/>
              <a:t>家の近くにどのような施設があるか調べましょう</a:t>
            </a:r>
            <a:endParaRPr kumimoji="1" lang="en-US" altLang="ja-JP" dirty="0" smtClean="0"/>
          </a:p>
          <a:p>
            <a:r>
              <a:rPr lang="ja-JP" altLang="en-US" dirty="0"/>
              <a:t>候補</a:t>
            </a:r>
            <a:r>
              <a:rPr lang="ja-JP" altLang="en-US" dirty="0" smtClean="0"/>
              <a:t>の施設が決まったら申し込みをします</a:t>
            </a:r>
            <a:endParaRPr lang="en-US" altLang="ja-JP" dirty="0" smtClean="0"/>
          </a:p>
          <a:p>
            <a:r>
              <a:rPr kumimoji="1" lang="ja-JP" altLang="en-US" dirty="0" smtClean="0"/>
              <a:t>どの</a:t>
            </a:r>
            <a:r>
              <a:rPr kumimoji="1" lang="ja-JP" altLang="en-US" dirty="0"/>
              <a:t>病院</a:t>
            </a:r>
            <a:r>
              <a:rPr kumimoji="1" lang="ja-JP" altLang="en-US" dirty="0" smtClean="0"/>
              <a:t>も申し込みのための外来受診がある場合が多いです</a:t>
            </a:r>
            <a:endParaRPr kumimoji="1" lang="en-US" altLang="ja-JP" dirty="0" smtClean="0"/>
          </a:p>
          <a:p>
            <a:r>
              <a:rPr lang="ja-JP" altLang="en-US" dirty="0" smtClean="0"/>
              <a:t>その</a:t>
            </a:r>
            <a:r>
              <a:rPr lang="ja-JP" altLang="en-US" dirty="0"/>
              <a:t>際</a:t>
            </a:r>
            <a:r>
              <a:rPr lang="ja-JP" altLang="en-US" dirty="0" smtClean="0"/>
              <a:t>に施設を見学してみましょう</a:t>
            </a:r>
            <a:endParaRPr lang="en-US" altLang="ja-JP" dirty="0" smtClean="0"/>
          </a:p>
          <a:p>
            <a:r>
              <a:rPr lang="ja-JP" altLang="en-US" dirty="0" smtClean="0"/>
              <a:t>申し込みから外来受診までにひと月～ふた月、そこから入れるまでひと月ぐらい待ち時間がある場合が普通です</a:t>
            </a:r>
            <a:endParaRPr lang="en-US" altLang="ja-JP" dirty="0" smtClean="0"/>
          </a:p>
        </p:txBody>
      </p:sp>
    </p:spTree>
    <p:extLst>
      <p:ext uri="{BB962C8B-B14F-4D97-AF65-F5344CB8AC3E}">
        <p14:creationId xmlns:p14="http://schemas.microsoft.com/office/powerpoint/2010/main" val="408756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ホスピス・緩和ケア病棟の費用</a:t>
            </a:r>
            <a:endParaRPr kumimoji="1" lang="ja-JP" altLang="en-US" dirty="0"/>
          </a:p>
        </p:txBody>
      </p:sp>
      <p:sp>
        <p:nvSpPr>
          <p:cNvPr id="3" name="コンテンツ プレースホルダー 2"/>
          <p:cNvSpPr>
            <a:spLocks noGrp="1"/>
          </p:cNvSpPr>
          <p:nvPr>
            <p:ph idx="1"/>
          </p:nvPr>
        </p:nvSpPr>
        <p:spPr>
          <a:xfrm>
            <a:off x="457200" y="1819141"/>
            <a:ext cx="8229600" cy="4525963"/>
          </a:xfrm>
          <a:ln>
            <a:solidFill>
              <a:srgbClr val="FFFF00"/>
            </a:solidFill>
          </a:ln>
        </p:spPr>
        <p:txBody>
          <a:bodyPr>
            <a:normAutofit fontScale="85000" lnSpcReduction="10000"/>
          </a:bodyPr>
          <a:lstStyle/>
          <a:p>
            <a:r>
              <a:rPr lang="ja-JP" altLang="en-US" dirty="0" smtClean="0"/>
              <a:t>平成</a:t>
            </a:r>
            <a:r>
              <a:rPr lang="en-US" altLang="ja-JP" dirty="0" smtClean="0"/>
              <a:t>26</a:t>
            </a:r>
            <a:r>
              <a:rPr lang="ja-JP" altLang="en-US" dirty="0" smtClean="0"/>
              <a:t>年度診療報酬より</a:t>
            </a:r>
            <a:endParaRPr lang="en-US" altLang="ja-JP" dirty="0" smtClean="0"/>
          </a:p>
          <a:p>
            <a:r>
              <a:rPr kumimoji="1" lang="ja-JP" altLang="en-US" dirty="0" smtClean="0"/>
              <a:t>入院</a:t>
            </a:r>
            <a:r>
              <a:rPr kumimoji="1" lang="en-US" altLang="ja-JP" dirty="0" smtClean="0"/>
              <a:t>30</a:t>
            </a:r>
            <a:r>
              <a:rPr kumimoji="1" lang="ja-JP" altLang="en-US" dirty="0" smtClean="0"/>
              <a:t>日以内：</a:t>
            </a:r>
            <a:r>
              <a:rPr kumimoji="1" lang="en-US" altLang="ja-JP" dirty="0" smtClean="0"/>
              <a:t>1</a:t>
            </a:r>
            <a:r>
              <a:rPr kumimoji="1" lang="ja-JP" altLang="en-US" dirty="0" smtClean="0"/>
              <a:t>日</a:t>
            </a:r>
            <a:r>
              <a:rPr kumimoji="1" lang="en-US" altLang="ja-JP" dirty="0" smtClean="0"/>
              <a:t>49260</a:t>
            </a:r>
            <a:r>
              <a:rPr kumimoji="1" lang="ja-JP" altLang="en-US" dirty="0" smtClean="0"/>
              <a:t>円</a:t>
            </a:r>
            <a:endParaRPr kumimoji="1" lang="en-US" altLang="ja-JP" dirty="0" smtClean="0"/>
          </a:p>
          <a:p>
            <a:r>
              <a:rPr lang="ja-JP" altLang="en-US" dirty="0" smtClean="0"/>
              <a:t>入院</a:t>
            </a:r>
            <a:r>
              <a:rPr lang="en-US" altLang="ja-JP" dirty="0" smtClean="0"/>
              <a:t>30</a:t>
            </a:r>
            <a:r>
              <a:rPr lang="ja-JP" altLang="en-US" dirty="0" smtClean="0"/>
              <a:t>日以上</a:t>
            </a:r>
            <a:r>
              <a:rPr lang="en-US" altLang="ja-JP" dirty="0" smtClean="0"/>
              <a:t>60</a:t>
            </a:r>
            <a:r>
              <a:rPr lang="ja-JP" altLang="en-US" dirty="0" smtClean="0"/>
              <a:t>日以内：</a:t>
            </a:r>
            <a:r>
              <a:rPr lang="en-US" altLang="ja-JP" dirty="0" smtClean="0"/>
              <a:t>1</a:t>
            </a:r>
            <a:r>
              <a:rPr lang="ja-JP" altLang="en-US" dirty="0" smtClean="0"/>
              <a:t>日</a:t>
            </a:r>
            <a:r>
              <a:rPr lang="en-US" altLang="ja-JP" dirty="0" smtClean="0"/>
              <a:t>44120</a:t>
            </a:r>
            <a:r>
              <a:rPr lang="ja-JP" altLang="en-US" dirty="0" smtClean="0"/>
              <a:t>円</a:t>
            </a:r>
            <a:endParaRPr lang="en-US" altLang="ja-JP" dirty="0" smtClean="0"/>
          </a:p>
          <a:p>
            <a:r>
              <a:rPr kumimoji="1" lang="ja-JP" altLang="en-US" dirty="0" smtClean="0"/>
              <a:t>入院</a:t>
            </a:r>
            <a:r>
              <a:rPr kumimoji="1" lang="en-US" altLang="ja-JP" dirty="0" smtClean="0"/>
              <a:t>61</a:t>
            </a:r>
            <a:r>
              <a:rPr kumimoji="1" lang="ja-JP" altLang="en-US" dirty="0" smtClean="0"/>
              <a:t>日以上：</a:t>
            </a:r>
            <a:r>
              <a:rPr kumimoji="1" lang="en-US" altLang="ja-JP" dirty="0" smtClean="0"/>
              <a:t>1</a:t>
            </a:r>
            <a:r>
              <a:rPr kumimoji="1" lang="ja-JP" altLang="en-US" dirty="0" smtClean="0"/>
              <a:t>日</a:t>
            </a:r>
            <a:r>
              <a:rPr kumimoji="1" lang="en-US" altLang="ja-JP" dirty="0" smtClean="0"/>
              <a:t>33840</a:t>
            </a:r>
            <a:r>
              <a:rPr kumimoji="1" lang="ja-JP" altLang="en-US" dirty="0" smtClean="0"/>
              <a:t>円</a:t>
            </a:r>
            <a:endParaRPr kumimoji="1" lang="en-US" altLang="ja-JP" dirty="0" smtClean="0"/>
          </a:p>
          <a:p>
            <a:pPr marL="0" indent="0">
              <a:buNone/>
            </a:pPr>
            <a:endParaRPr lang="en-US" altLang="ja-JP" dirty="0"/>
          </a:p>
          <a:p>
            <a:pPr marL="0" indent="0">
              <a:buNone/>
            </a:pPr>
            <a:r>
              <a:rPr kumimoji="1" lang="ja-JP" altLang="en-US" dirty="0" smtClean="0"/>
              <a:t>　医療保険の適応になりますので</a:t>
            </a:r>
            <a:r>
              <a:rPr kumimoji="1" lang="en-US" altLang="ja-JP" dirty="0" smtClean="0"/>
              <a:t>3</a:t>
            </a:r>
            <a:r>
              <a:rPr kumimoji="1" lang="ja-JP" altLang="en-US" dirty="0" smtClean="0"/>
              <a:t>割ないし</a:t>
            </a:r>
            <a:r>
              <a:rPr kumimoji="1" lang="en-US" altLang="ja-JP" dirty="0" smtClean="0"/>
              <a:t>1</a:t>
            </a:r>
            <a:r>
              <a:rPr kumimoji="1" lang="ja-JP" altLang="en-US" dirty="0" smtClean="0"/>
              <a:t>割を負担。高額療養制度の対象になるため一定額を超えた分は返金されます。限度額適用認定証も使用できます。</a:t>
            </a:r>
            <a:endParaRPr kumimoji="1" lang="en-US" altLang="ja-JP" dirty="0" smtClean="0"/>
          </a:p>
          <a:p>
            <a:pPr marL="0" indent="0">
              <a:buNone/>
            </a:pPr>
            <a:r>
              <a:rPr lang="ja-JP" altLang="en-US" dirty="0"/>
              <a:t>　</a:t>
            </a:r>
            <a:r>
              <a:rPr lang="ja-JP" altLang="en-US" dirty="0" smtClean="0"/>
              <a:t>この他に食事療養費や差額ベッド代などがかかります。</a:t>
            </a:r>
            <a:endParaRPr kumimoji="1" lang="ja-JP" altLang="en-US" dirty="0"/>
          </a:p>
        </p:txBody>
      </p:sp>
    </p:spTree>
    <p:extLst>
      <p:ext uri="{BB962C8B-B14F-4D97-AF65-F5344CB8AC3E}">
        <p14:creationId xmlns:p14="http://schemas.microsoft.com/office/powerpoint/2010/main" val="141986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在宅ケアについて</a:t>
            </a:r>
            <a:r>
              <a:rPr kumimoji="1" lang="en-US" altLang="ja-JP" dirty="0" smtClean="0"/>
              <a:t/>
            </a:r>
            <a:br>
              <a:rPr kumimoji="1" lang="en-US" altLang="ja-JP" dirty="0" smtClean="0"/>
            </a:br>
            <a:r>
              <a:rPr kumimoji="1" lang="ja-JP" altLang="en-US" dirty="0" smtClean="0"/>
              <a:t>知っておくとよいこと</a:t>
            </a:r>
            <a:endParaRPr kumimoji="1" lang="ja-JP" altLang="en-US" dirty="0"/>
          </a:p>
        </p:txBody>
      </p:sp>
      <p:sp>
        <p:nvSpPr>
          <p:cNvPr id="3" name="コンテンツ プレースホルダー 2"/>
          <p:cNvSpPr>
            <a:spLocks noGrp="1"/>
          </p:cNvSpPr>
          <p:nvPr>
            <p:ph idx="1"/>
          </p:nvPr>
        </p:nvSpPr>
        <p:spPr>
          <a:xfrm>
            <a:off x="457200" y="1600200"/>
            <a:ext cx="8229600" cy="4787721"/>
          </a:xfrm>
          <a:ln>
            <a:solidFill>
              <a:srgbClr val="0070C0"/>
            </a:solidFill>
          </a:ln>
        </p:spPr>
        <p:txBody>
          <a:bodyPr>
            <a:normAutofit fontScale="92500" lnSpcReduction="20000"/>
          </a:bodyPr>
          <a:lstStyle/>
          <a:p>
            <a:r>
              <a:rPr kumimoji="1" lang="ja-JP" altLang="en-US" dirty="0" smtClean="0"/>
              <a:t>目に見えるハードは</a:t>
            </a:r>
            <a:r>
              <a:rPr kumimoji="1" lang="ja-JP" altLang="en-US" dirty="0" smtClean="0"/>
              <a:t>ありません　</a:t>
            </a:r>
            <a:endParaRPr kumimoji="1" lang="en-US" altLang="ja-JP" dirty="0" smtClean="0"/>
          </a:p>
          <a:p>
            <a:r>
              <a:rPr kumimoji="1" lang="ja-JP" altLang="en-US" dirty="0" smtClean="0"/>
              <a:t>家がその場所です</a:t>
            </a:r>
            <a:endParaRPr kumimoji="1" lang="en-US" altLang="ja-JP" dirty="0" smtClean="0"/>
          </a:p>
          <a:p>
            <a:r>
              <a:rPr lang="ja-JP" altLang="en-US" dirty="0"/>
              <a:t>患者</a:t>
            </a:r>
            <a:r>
              <a:rPr lang="ja-JP" altLang="en-US" dirty="0" smtClean="0"/>
              <a:t>さん、家族に合わせて住んでいる地域の人的資源を活用してケアを受けます</a:t>
            </a:r>
            <a:endParaRPr lang="en-US" altLang="ja-JP" dirty="0" smtClean="0"/>
          </a:p>
          <a:p>
            <a:r>
              <a:rPr lang="ja-JP" altLang="en-US" dirty="0"/>
              <a:t>往診</a:t>
            </a:r>
            <a:r>
              <a:rPr lang="ja-JP" altLang="en-US" dirty="0" smtClean="0"/>
              <a:t>の医師、訪問看護師、ケアマネージャー、薬剤師、理学療法士、ヘルパーなど家に来てくれる医療職がいます</a:t>
            </a:r>
            <a:endParaRPr lang="en-US" altLang="ja-JP" dirty="0" smtClean="0"/>
          </a:p>
          <a:p>
            <a:r>
              <a:rPr lang="ja-JP" altLang="en-US" dirty="0"/>
              <a:t>点滴</a:t>
            </a:r>
            <a:r>
              <a:rPr lang="ja-JP" altLang="en-US" dirty="0" smtClean="0"/>
              <a:t>は配達してくれたり、ポンプのレンタル、ベッドのレンタルなど準備を整えます</a:t>
            </a:r>
            <a:endParaRPr lang="en-US" altLang="ja-JP" dirty="0" smtClean="0"/>
          </a:p>
          <a:p>
            <a:r>
              <a:rPr lang="ja-JP" altLang="en-US" dirty="0" smtClean="0"/>
              <a:t>その</a:t>
            </a:r>
            <a:r>
              <a:rPr lang="ja-JP" altLang="en-US" dirty="0" smtClean="0"/>
              <a:t>人に合った人材、機械、サービスをオーダーメードで組みあわせていきます</a:t>
            </a:r>
            <a:endParaRPr lang="en-US" altLang="ja-JP" dirty="0" smtClean="0"/>
          </a:p>
        </p:txBody>
      </p:sp>
    </p:spTree>
    <p:extLst>
      <p:ext uri="{BB962C8B-B14F-4D97-AF65-F5344CB8AC3E}">
        <p14:creationId xmlns:p14="http://schemas.microsoft.com/office/powerpoint/2010/main" val="178575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在宅ケアの準備</a:t>
            </a:r>
            <a:endParaRPr kumimoji="1" lang="ja-JP" altLang="en-US" dirty="0"/>
          </a:p>
        </p:txBody>
      </p:sp>
      <p:sp>
        <p:nvSpPr>
          <p:cNvPr id="3" name="コンテンツ プレースホルダー 2"/>
          <p:cNvSpPr>
            <a:spLocks noGrp="1"/>
          </p:cNvSpPr>
          <p:nvPr>
            <p:ph idx="1"/>
          </p:nvPr>
        </p:nvSpPr>
        <p:spPr>
          <a:xfrm>
            <a:off x="309093" y="1600199"/>
            <a:ext cx="8551571" cy="4968025"/>
          </a:xfrm>
          <a:ln>
            <a:solidFill>
              <a:srgbClr val="00B0F0"/>
            </a:solidFill>
          </a:ln>
        </p:spPr>
        <p:txBody>
          <a:bodyPr>
            <a:normAutofit/>
          </a:bodyPr>
          <a:lstStyle/>
          <a:p>
            <a:r>
              <a:rPr kumimoji="1" lang="ja-JP" altLang="en-US" dirty="0" smtClean="0"/>
              <a:t>各病院に相談支援センター、医療相談窓口、退院支援室などがあり、医療ソーシャルワーカーや看護師が相談にのります</a:t>
            </a:r>
            <a:endParaRPr kumimoji="1" lang="en-US" altLang="ja-JP" dirty="0" smtClean="0"/>
          </a:p>
          <a:p>
            <a:r>
              <a:rPr lang="ja-JP" altLang="en-US" dirty="0" smtClean="0"/>
              <a:t>その病院、病院によって窓口が違いますので担当の医師や看護師に声をかけましょう</a:t>
            </a:r>
            <a:endParaRPr lang="en-US" altLang="ja-JP" dirty="0" smtClean="0"/>
          </a:p>
          <a:p>
            <a:r>
              <a:rPr lang="ja-JP" altLang="en-US" dirty="0"/>
              <a:t>自分</a:t>
            </a:r>
            <a:r>
              <a:rPr lang="ja-JP" altLang="en-US" dirty="0" smtClean="0"/>
              <a:t>で探す</a:t>
            </a:r>
            <a:r>
              <a:rPr lang="ja-JP" altLang="en-US" dirty="0" smtClean="0"/>
              <a:t>場合　</a:t>
            </a:r>
            <a:r>
              <a:rPr kumimoji="1" lang="ja-JP" altLang="en-US" sz="2400" dirty="0" smtClean="0"/>
              <a:t>日本</a:t>
            </a:r>
            <a:r>
              <a:rPr kumimoji="1" lang="ja-JP" altLang="en-US" sz="2400" dirty="0" smtClean="0"/>
              <a:t>ホスピス・在宅ケア研究会</a:t>
            </a:r>
            <a:r>
              <a:rPr kumimoji="1" lang="en-US" altLang="ja-JP" sz="2400" dirty="0" smtClean="0"/>
              <a:t>HP</a:t>
            </a:r>
          </a:p>
          <a:p>
            <a:pPr marL="0" indent="0">
              <a:buNone/>
            </a:pPr>
            <a:r>
              <a:rPr lang="ja-JP" altLang="en-US" sz="2400" dirty="0"/>
              <a:t>　</a:t>
            </a:r>
            <a:r>
              <a:rPr lang="ja-JP" altLang="en-US" sz="2400" dirty="0" smtClean="0"/>
              <a:t>　　　　　　　　　　　　　　末期</a:t>
            </a:r>
            <a:r>
              <a:rPr lang="ja-JP" altLang="en-US" sz="2400" dirty="0" smtClean="0"/>
              <a:t>がんの方の在宅ケアデータベース</a:t>
            </a:r>
            <a:r>
              <a:rPr lang="en-US" altLang="ja-JP" sz="2400" dirty="0" smtClean="0"/>
              <a:t>HP</a:t>
            </a:r>
          </a:p>
          <a:p>
            <a:pPr marL="0" indent="0">
              <a:buNone/>
            </a:pPr>
            <a:r>
              <a:rPr kumimoji="1" lang="ja-JP" altLang="en-US" sz="2400" dirty="0"/>
              <a:t>　</a:t>
            </a:r>
            <a:r>
              <a:rPr kumimoji="1" lang="ja-JP" altLang="en-US" sz="2400" dirty="0" smtClean="0"/>
              <a:t>　　　　　　　　　　　　　　</a:t>
            </a:r>
            <a:r>
              <a:rPr kumimoji="1" lang="en-US" altLang="ja-JP" sz="2400" dirty="0" smtClean="0"/>
              <a:t>WAMNET</a:t>
            </a:r>
            <a:r>
              <a:rPr kumimoji="1" lang="ja-JP" altLang="en-US" sz="2400" dirty="0" smtClean="0"/>
              <a:t>（ワムネット</a:t>
            </a:r>
            <a:r>
              <a:rPr kumimoji="1" lang="ja-JP" altLang="en-US" sz="2400" dirty="0" smtClean="0"/>
              <a:t>）</a:t>
            </a:r>
            <a:r>
              <a:rPr lang="ja-JP" altLang="en-US" sz="2400" dirty="0"/>
              <a:t>　</a:t>
            </a:r>
            <a:r>
              <a:rPr lang="ja-JP" altLang="en-US" sz="2600" dirty="0" smtClean="0"/>
              <a:t>などで探せます</a:t>
            </a:r>
            <a:endParaRPr lang="en-US" altLang="ja-JP" sz="2600" dirty="0" smtClean="0"/>
          </a:p>
          <a:p>
            <a:r>
              <a:rPr kumimoji="1" lang="ja-JP" altLang="en-US" dirty="0" smtClean="0"/>
              <a:t>退院前に退院前カンファレンスをします</a:t>
            </a:r>
            <a:endParaRPr kumimoji="1" lang="ja-JP" altLang="en-US" dirty="0"/>
          </a:p>
        </p:txBody>
      </p:sp>
    </p:spTree>
    <p:extLst>
      <p:ext uri="{BB962C8B-B14F-4D97-AF65-F5344CB8AC3E}">
        <p14:creationId xmlns:p14="http://schemas.microsoft.com/office/powerpoint/2010/main" val="10077604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1817</TotalTime>
  <Words>846</Words>
  <Application>Microsoft Office PowerPoint</Application>
  <PresentationFormat>画面に合わせる (4:3)</PresentationFormat>
  <Paragraphs>100</Paragraphs>
  <Slides>11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ＭＳ Ｐゴシック</vt:lpstr>
      <vt:lpstr>Arial</vt:lpstr>
      <vt:lpstr>Calibri</vt:lpstr>
      <vt:lpstr>Office テーマ</vt:lpstr>
      <vt:lpstr>PowerPoint プレゼンテーション</vt:lpstr>
      <vt:lpstr>どう生きる？</vt:lpstr>
      <vt:lpstr>どう生きたいかによって選ぶ場所が変わります</vt:lpstr>
      <vt:lpstr>どれも正解です</vt:lpstr>
      <vt:lpstr>緩和ケア病棟・ホスピスについて 知っておくとよいこと</vt:lpstr>
      <vt:lpstr>ホスピス・緩和ケア病棟に入る準備</vt:lpstr>
      <vt:lpstr>ホスピス・緩和ケア病棟の費用</vt:lpstr>
      <vt:lpstr>在宅ケアについて 知っておくとよいこと</vt:lpstr>
      <vt:lpstr>在宅ケアの準備</vt:lpstr>
      <vt:lpstr>在宅ケアの費用</vt:lpstr>
      <vt:lpstr>表６‐1　訪問看護の概算費用例 （管理療養費、基本療養費のみで算定） </vt:lpstr>
    </vt:vector>
  </TitlesOfParts>
  <Company>愛知県がんセンター中央病院</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図1　足場作り会話（質問１から２へ）</dc:title>
  <dc:creator>康永 小森</dc:creator>
  <cp:lastModifiedBy>ashibata</cp:lastModifiedBy>
  <cp:revision>69</cp:revision>
  <cp:lastPrinted>2015-04-07T23:13:13Z</cp:lastPrinted>
  <dcterms:created xsi:type="dcterms:W3CDTF">2015-04-08T07:27:50Z</dcterms:created>
  <dcterms:modified xsi:type="dcterms:W3CDTF">2015-06-09T12:13:58Z</dcterms:modified>
</cp:coreProperties>
</file>