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82" r:id="rId2"/>
    <p:sldId id="283" r:id="rId3"/>
    <p:sldId id="301" r:id="rId4"/>
    <p:sldId id="303" r:id="rId5"/>
    <p:sldId id="304" r:id="rId6"/>
    <p:sldId id="305" r:id="rId7"/>
    <p:sldId id="306" r:id="rId8"/>
    <p:sldId id="307" r:id="rId9"/>
    <p:sldId id="308" r:id="rId10"/>
    <p:sldId id="309" r:id="rId11"/>
    <p:sldId id="302" r:id="rId12"/>
    <p:sldId id="300" r:id="rId13"/>
  </p:sldIdLst>
  <p:sldSz cx="9144000" cy="6858000" type="screen4x3"/>
  <p:notesSz cx="6888163" cy="9623425"/>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6"/>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86" d="100"/>
          <a:sy n="86" d="100"/>
        </p:scale>
        <p:origin x="936" y="84"/>
      </p:cViewPr>
      <p:guideLst>
        <p:guide orient="horz" pos="2160"/>
        <p:guide pos="290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84871" cy="481171"/>
          </a:xfrm>
          <a:prstGeom prst="rect">
            <a:avLst/>
          </a:prstGeom>
        </p:spPr>
        <p:txBody>
          <a:bodyPr vert="horz" lIns="96616" tIns="48308" rIns="96616" bIns="48308" rtlCol="0"/>
          <a:lstStyle>
            <a:lvl1pPr algn="l">
              <a:defRPr sz="1300"/>
            </a:lvl1pPr>
          </a:lstStyle>
          <a:p>
            <a:endParaRPr lang="ja-JP" altLang="en-US"/>
          </a:p>
        </p:txBody>
      </p:sp>
      <p:sp>
        <p:nvSpPr>
          <p:cNvPr id="3" name="日付プレースホルダ 2"/>
          <p:cNvSpPr>
            <a:spLocks noGrp="1"/>
          </p:cNvSpPr>
          <p:nvPr>
            <p:ph type="dt" sz="quarter" idx="1"/>
          </p:nvPr>
        </p:nvSpPr>
        <p:spPr>
          <a:xfrm>
            <a:off x="3901699" y="1"/>
            <a:ext cx="2984871" cy="481171"/>
          </a:xfrm>
          <a:prstGeom prst="rect">
            <a:avLst/>
          </a:prstGeom>
        </p:spPr>
        <p:txBody>
          <a:bodyPr vert="horz" lIns="96616" tIns="48308" rIns="96616" bIns="48308" rtlCol="0"/>
          <a:lstStyle>
            <a:lvl1pPr algn="r">
              <a:defRPr sz="1300"/>
            </a:lvl1pPr>
          </a:lstStyle>
          <a:p>
            <a:fld id="{58E951D2-04D3-9944-A25F-6A2AD0575E41}" type="datetimeFigureOut">
              <a:rPr lang="ja-JP" altLang="en-US" smtClean="0"/>
              <a:pPr/>
              <a:t>2015/6/18</a:t>
            </a:fld>
            <a:endParaRPr lang="ja-JP" altLang="en-US"/>
          </a:p>
        </p:txBody>
      </p:sp>
      <p:sp>
        <p:nvSpPr>
          <p:cNvPr id="4" name="フッター プレースホルダ 3"/>
          <p:cNvSpPr>
            <a:spLocks noGrp="1"/>
          </p:cNvSpPr>
          <p:nvPr>
            <p:ph type="ftr" sz="quarter" idx="2"/>
          </p:nvPr>
        </p:nvSpPr>
        <p:spPr>
          <a:xfrm>
            <a:off x="1" y="9140584"/>
            <a:ext cx="2984871" cy="481171"/>
          </a:xfrm>
          <a:prstGeom prst="rect">
            <a:avLst/>
          </a:prstGeom>
        </p:spPr>
        <p:txBody>
          <a:bodyPr vert="horz" lIns="96616" tIns="48308" rIns="96616" bIns="48308" rtlCol="0" anchor="b"/>
          <a:lstStyle>
            <a:lvl1pPr algn="l">
              <a:defRPr sz="1300"/>
            </a:lvl1pPr>
          </a:lstStyle>
          <a:p>
            <a:endParaRPr lang="ja-JP" altLang="en-US"/>
          </a:p>
        </p:txBody>
      </p:sp>
      <p:sp>
        <p:nvSpPr>
          <p:cNvPr id="5" name="スライド番号プレースホルダ 4"/>
          <p:cNvSpPr>
            <a:spLocks noGrp="1"/>
          </p:cNvSpPr>
          <p:nvPr>
            <p:ph type="sldNum" sz="quarter" idx="3"/>
          </p:nvPr>
        </p:nvSpPr>
        <p:spPr>
          <a:xfrm>
            <a:off x="3901699" y="9140584"/>
            <a:ext cx="2984871" cy="481171"/>
          </a:xfrm>
          <a:prstGeom prst="rect">
            <a:avLst/>
          </a:prstGeom>
        </p:spPr>
        <p:txBody>
          <a:bodyPr vert="horz" lIns="96616" tIns="48308" rIns="96616" bIns="48308" rtlCol="0" anchor="b"/>
          <a:lstStyle>
            <a:lvl1pPr algn="r">
              <a:defRPr sz="1300"/>
            </a:lvl1pPr>
          </a:lstStyle>
          <a:p>
            <a:fld id="{9E9283C0-B5E7-5944-80BF-31257E6E4EEB}" type="slidenum">
              <a:rPr lang="ja-JP" altLang="en-US" smtClean="0"/>
              <a:pPr/>
              <a:t>‹#›</a:t>
            </a:fld>
            <a:endParaRPr lang="ja-JP" altLang="en-US"/>
          </a:p>
        </p:txBody>
      </p:sp>
    </p:spTree>
    <p:extLst>
      <p:ext uri="{BB962C8B-B14F-4D97-AF65-F5344CB8AC3E}">
        <p14:creationId xmlns:p14="http://schemas.microsoft.com/office/powerpoint/2010/main" val="116356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84871" cy="481171"/>
          </a:xfrm>
          <a:prstGeom prst="rect">
            <a:avLst/>
          </a:prstGeom>
        </p:spPr>
        <p:txBody>
          <a:bodyPr vert="horz" lIns="96616" tIns="48308" rIns="96616" bIns="48308" rtlCol="0"/>
          <a:lstStyle>
            <a:lvl1pPr algn="l">
              <a:defRPr sz="1300"/>
            </a:lvl1pPr>
          </a:lstStyle>
          <a:p>
            <a:endParaRPr lang="ja-JP" altLang="en-US"/>
          </a:p>
        </p:txBody>
      </p:sp>
      <p:sp>
        <p:nvSpPr>
          <p:cNvPr id="3" name="日付プレースホルダ 2"/>
          <p:cNvSpPr>
            <a:spLocks noGrp="1"/>
          </p:cNvSpPr>
          <p:nvPr>
            <p:ph type="dt" idx="1"/>
          </p:nvPr>
        </p:nvSpPr>
        <p:spPr>
          <a:xfrm>
            <a:off x="3901699" y="1"/>
            <a:ext cx="2984871" cy="481171"/>
          </a:xfrm>
          <a:prstGeom prst="rect">
            <a:avLst/>
          </a:prstGeom>
        </p:spPr>
        <p:txBody>
          <a:bodyPr vert="horz" lIns="96616" tIns="48308" rIns="96616" bIns="48308" rtlCol="0"/>
          <a:lstStyle>
            <a:lvl1pPr algn="r">
              <a:defRPr sz="1300"/>
            </a:lvl1pPr>
          </a:lstStyle>
          <a:p>
            <a:fld id="{C79D89D8-EE83-9E45-AC2A-A94E6A3ED482}" type="datetimeFigureOut">
              <a:rPr lang="ja-JP" altLang="en-US" smtClean="0"/>
              <a:t>2015/6/18</a:t>
            </a:fld>
            <a:endParaRPr lang="ja-JP" altLang="en-US"/>
          </a:p>
        </p:txBody>
      </p:sp>
      <p:sp>
        <p:nvSpPr>
          <p:cNvPr id="4" name="スライド イメージ プレースホルダ 3"/>
          <p:cNvSpPr>
            <a:spLocks noGrp="1" noRot="1" noChangeAspect="1"/>
          </p:cNvSpPr>
          <p:nvPr>
            <p:ph type="sldImg" idx="2"/>
          </p:nvPr>
        </p:nvSpPr>
        <p:spPr>
          <a:xfrm>
            <a:off x="1036638" y="720725"/>
            <a:ext cx="4814887" cy="36099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 4"/>
          <p:cNvSpPr>
            <a:spLocks noGrp="1"/>
          </p:cNvSpPr>
          <p:nvPr>
            <p:ph type="body" sz="quarter" idx="3"/>
          </p:nvPr>
        </p:nvSpPr>
        <p:spPr>
          <a:xfrm>
            <a:off x="688817" y="4571128"/>
            <a:ext cx="5510530" cy="4330541"/>
          </a:xfrm>
          <a:prstGeom prst="rect">
            <a:avLst/>
          </a:prstGeom>
        </p:spPr>
        <p:txBody>
          <a:bodyPr vert="horz" lIns="96616" tIns="48308" rIns="96616" bIns="48308"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1" y="9140584"/>
            <a:ext cx="2984871" cy="481171"/>
          </a:xfrm>
          <a:prstGeom prst="rect">
            <a:avLst/>
          </a:prstGeom>
        </p:spPr>
        <p:txBody>
          <a:bodyPr vert="horz" lIns="96616" tIns="48308" rIns="96616" bIns="48308" rtlCol="0" anchor="b"/>
          <a:lstStyle>
            <a:lvl1pPr algn="l">
              <a:defRPr sz="1300"/>
            </a:lvl1pPr>
          </a:lstStyle>
          <a:p>
            <a:endParaRPr lang="ja-JP" altLang="en-US"/>
          </a:p>
        </p:txBody>
      </p:sp>
      <p:sp>
        <p:nvSpPr>
          <p:cNvPr id="7" name="スライド番号プレースホルダ 6"/>
          <p:cNvSpPr>
            <a:spLocks noGrp="1"/>
          </p:cNvSpPr>
          <p:nvPr>
            <p:ph type="sldNum" sz="quarter" idx="5"/>
          </p:nvPr>
        </p:nvSpPr>
        <p:spPr>
          <a:xfrm>
            <a:off x="3901699" y="9140584"/>
            <a:ext cx="2984871" cy="481171"/>
          </a:xfrm>
          <a:prstGeom prst="rect">
            <a:avLst/>
          </a:prstGeom>
        </p:spPr>
        <p:txBody>
          <a:bodyPr vert="horz" lIns="96616" tIns="48308" rIns="96616" bIns="48308" rtlCol="0" anchor="b"/>
          <a:lstStyle>
            <a:lvl1pPr algn="r">
              <a:defRPr sz="1300"/>
            </a:lvl1pPr>
          </a:lstStyle>
          <a:p>
            <a:fld id="{3EE60EEF-2842-3D4C-AB96-FBD209E289DA}" type="slidenum">
              <a:rPr lang="ja-JP" altLang="en-US" smtClean="0"/>
              <a:t>‹#›</a:t>
            </a:fld>
            <a:endParaRPr lang="ja-JP" altLang="en-US"/>
          </a:p>
        </p:txBody>
      </p:sp>
    </p:spTree>
    <p:extLst>
      <p:ext uri="{BB962C8B-B14F-4D97-AF65-F5344CB8AC3E}">
        <p14:creationId xmlns:p14="http://schemas.microsoft.com/office/powerpoint/2010/main" val="245217002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F35B624-DEA1-634C-B808-BA65DA1B9220}" type="slidenum">
              <a:rPr lang="ja-JP" altLang="en-US" smtClean="0"/>
              <a:pPr/>
              <a:t>4</a:t>
            </a:fld>
            <a:endParaRPr lang="ja-JP" altLang="en-US"/>
          </a:p>
        </p:txBody>
      </p:sp>
    </p:spTree>
    <p:extLst>
      <p:ext uri="{BB962C8B-B14F-4D97-AF65-F5344CB8AC3E}">
        <p14:creationId xmlns:p14="http://schemas.microsoft.com/office/powerpoint/2010/main" val="77499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F35B624-DEA1-634C-B808-BA65DA1B9220}" type="slidenum">
              <a:rPr lang="ja-JP" altLang="en-US" smtClean="0"/>
              <a:pPr/>
              <a:t>5</a:t>
            </a:fld>
            <a:endParaRPr lang="ja-JP" altLang="en-US"/>
          </a:p>
        </p:txBody>
      </p:sp>
    </p:spTree>
    <p:extLst>
      <p:ext uri="{BB962C8B-B14F-4D97-AF65-F5344CB8AC3E}">
        <p14:creationId xmlns:p14="http://schemas.microsoft.com/office/powerpoint/2010/main" val="286745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F35B624-DEA1-634C-B808-BA65DA1B9220}" type="slidenum">
              <a:rPr lang="ja-JP" altLang="en-US" smtClean="0"/>
              <a:pPr/>
              <a:t>6</a:t>
            </a:fld>
            <a:endParaRPr lang="ja-JP" altLang="en-US"/>
          </a:p>
        </p:txBody>
      </p:sp>
    </p:spTree>
    <p:extLst>
      <p:ext uri="{BB962C8B-B14F-4D97-AF65-F5344CB8AC3E}">
        <p14:creationId xmlns:p14="http://schemas.microsoft.com/office/powerpoint/2010/main" val="8816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F35B624-DEA1-634C-B808-BA65DA1B9220}" type="slidenum">
              <a:rPr lang="ja-JP" altLang="en-US" smtClean="0"/>
              <a:pPr/>
              <a:t>7</a:t>
            </a:fld>
            <a:endParaRPr lang="ja-JP" altLang="en-US"/>
          </a:p>
        </p:txBody>
      </p:sp>
    </p:spTree>
    <p:extLst>
      <p:ext uri="{BB962C8B-B14F-4D97-AF65-F5344CB8AC3E}">
        <p14:creationId xmlns:p14="http://schemas.microsoft.com/office/powerpoint/2010/main" val="193246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F35B624-DEA1-634C-B808-BA65DA1B9220}" type="slidenum">
              <a:rPr lang="ja-JP" altLang="en-US" smtClean="0"/>
              <a:pPr/>
              <a:t>8</a:t>
            </a:fld>
            <a:endParaRPr lang="ja-JP" altLang="en-US"/>
          </a:p>
        </p:txBody>
      </p:sp>
    </p:spTree>
    <p:extLst>
      <p:ext uri="{BB962C8B-B14F-4D97-AF65-F5344CB8AC3E}">
        <p14:creationId xmlns:p14="http://schemas.microsoft.com/office/powerpoint/2010/main" val="33613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F35B624-DEA1-634C-B808-BA65DA1B9220}" type="slidenum">
              <a:rPr lang="ja-JP" altLang="en-US" smtClean="0"/>
              <a:pPr/>
              <a:t>9</a:t>
            </a:fld>
            <a:endParaRPr lang="ja-JP" altLang="en-US"/>
          </a:p>
        </p:txBody>
      </p:sp>
    </p:spTree>
    <p:extLst>
      <p:ext uri="{BB962C8B-B14F-4D97-AF65-F5344CB8AC3E}">
        <p14:creationId xmlns:p14="http://schemas.microsoft.com/office/powerpoint/2010/main" val="314161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プログラムの対象は、全</a:t>
            </a:r>
            <a:r>
              <a:rPr lang="en-US" altLang="ja-JP" dirty="0" smtClean="0"/>
              <a:t>6</a:t>
            </a:r>
            <a:r>
              <a:rPr lang="ja-JP" altLang="en-US" dirty="0" smtClean="0"/>
              <a:t>回の実施で、各回でのテーマとともにレクリエーションが決められています。</a:t>
            </a:r>
            <a:endParaRPr lang="en-US" altLang="ja-JP" dirty="0" smtClean="0"/>
          </a:p>
          <a:p>
            <a:r>
              <a:rPr lang="ja-JP" altLang="en-US" dirty="0" smtClean="0"/>
              <a:t>さきほどお伝えしましたように、学童期にある子どもの特徴をふまえ、</a:t>
            </a:r>
            <a:endParaRPr lang="en-US" altLang="ja-JP" dirty="0" smtClean="0"/>
          </a:p>
          <a:p>
            <a:r>
              <a:rPr lang="ja-JP" altLang="en-US" dirty="0" smtClean="0"/>
              <a:t>絵を描いたり、工作をすることのアクティビティを通して、</a:t>
            </a:r>
            <a:endParaRPr lang="en-US" altLang="ja-JP" dirty="0" smtClean="0"/>
          </a:p>
          <a:p>
            <a:r>
              <a:rPr lang="ja-JP" altLang="en-US" dirty="0" smtClean="0"/>
              <a:t>がんについてのお勉強をすること、</a:t>
            </a:r>
            <a:endParaRPr lang="en-US" altLang="ja-JP" dirty="0" smtClean="0"/>
          </a:p>
          <a:p>
            <a:r>
              <a:rPr lang="ja-JP" altLang="en-US" dirty="0" smtClean="0"/>
              <a:t>感情考えてみること、伝えてみることの課題にチャレンジします。</a:t>
            </a:r>
            <a:endParaRPr lang="en-US" altLang="ja-JP" dirty="0" smtClean="0"/>
          </a:p>
          <a:p>
            <a:r>
              <a:rPr lang="ja-JP" altLang="en-US" dirty="0" smtClean="0"/>
              <a:t>また、それらを同じ状況にあるお友達と行うことで、自分ひとりではない、というつながりを得ることができます。</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28DE6E18-677B-4A4C-B7A9-5D1F496A8F6D}" type="slidenum">
              <a:rPr lang="ja-JP" altLang="en-US" smtClean="0"/>
              <a:pPr/>
              <a:t>10</a:t>
            </a:fld>
            <a:endParaRPr lang="ja-JP" altLang="en-US"/>
          </a:p>
        </p:txBody>
      </p:sp>
    </p:spTree>
    <p:extLst>
      <p:ext uri="{BB962C8B-B14F-4D97-AF65-F5344CB8AC3E}">
        <p14:creationId xmlns:p14="http://schemas.microsoft.com/office/powerpoint/2010/main" val="144974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2015/6/18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3E721-3365-2C4A-8E48-CF51547BDA27}" type="datetimeFigureOut">
              <a:rPr lang="ja-JP" altLang="en-US" smtClean="0"/>
              <a:pPr/>
              <a:t>2015/6/18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D3973-4542-6F4C-B2FE-3F4549BC029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p>
        </p:txBody>
      </p:sp>
      <p:sp>
        <p:nvSpPr>
          <p:cNvPr id="3" name="コンテンツ プレースホルダ 2"/>
          <p:cNvSpPr>
            <a:spLocks noGrp="1"/>
          </p:cNvSpPr>
          <p:nvPr>
            <p:ph idx="1"/>
          </p:nvPr>
        </p:nvSpPr>
        <p:spPr/>
        <p:txBody>
          <a:bodyPr/>
          <a:lstStyle/>
          <a:p>
            <a:endParaRPr lang="ja-JP" altLang="en-US" dirty="0"/>
          </a:p>
        </p:txBody>
      </p:sp>
      <p:pic>
        <p:nvPicPr>
          <p:cNvPr id="4" name="図 3"/>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5" name="テキスト ボックス 4"/>
          <p:cNvSpPr txBox="1"/>
          <p:nvPr/>
        </p:nvSpPr>
        <p:spPr>
          <a:xfrm>
            <a:off x="5196468" y="1000035"/>
            <a:ext cx="2096430" cy="1477328"/>
          </a:xfrm>
          <a:prstGeom prst="rect">
            <a:avLst/>
          </a:prstGeom>
          <a:solidFill>
            <a:schemeClr val="bg1">
              <a:alpha val="49000"/>
            </a:schemeClr>
          </a:solidFill>
        </p:spPr>
        <p:txBody>
          <a:bodyPr wrap="square" rtlCol="0">
            <a:spAutoFit/>
          </a:bodyPr>
          <a:lstStyle/>
          <a:p>
            <a:r>
              <a:rPr lang="ja-JP" altLang="en-US" dirty="0" smtClean="0">
                <a:solidFill>
                  <a:srgbClr val="FF0000"/>
                </a:solidFill>
              </a:rPr>
              <a:t>がんの家族教室　</a:t>
            </a:r>
            <a:endParaRPr lang="en-US" altLang="ja-JP" dirty="0" smtClean="0">
              <a:solidFill>
                <a:srgbClr val="FF0000"/>
              </a:solidFill>
            </a:endParaRPr>
          </a:p>
          <a:p>
            <a:endParaRPr lang="en-US" altLang="ja-JP" dirty="0" smtClean="0">
              <a:solidFill>
                <a:srgbClr val="FF0000"/>
              </a:solidFill>
            </a:endParaRPr>
          </a:p>
          <a:p>
            <a:r>
              <a:rPr lang="ja-JP" altLang="en-US" dirty="0" smtClean="0">
                <a:solidFill>
                  <a:srgbClr val="FF0000"/>
                </a:solidFill>
              </a:rPr>
              <a:t>第</a:t>
            </a:r>
            <a:r>
              <a:rPr lang="ja-JP" altLang="en-US" dirty="0">
                <a:solidFill>
                  <a:srgbClr val="FF0000"/>
                </a:solidFill>
              </a:rPr>
              <a:t>５</a:t>
            </a:r>
            <a:r>
              <a:rPr lang="ja-JP" altLang="en-US" dirty="0" smtClean="0">
                <a:solidFill>
                  <a:srgbClr val="FF0000"/>
                </a:solidFill>
              </a:rPr>
              <a:t>回</a:t>
            </a:r>
            <a:r>
              <a:rPr lang="en-US" altLang="ja-JP" dirty="0" smtClean="0">
                <a:solidFill>
                  <a:srgbClr val="FF0000"/>
                </a:solidFill>
              </a:rPr>
              <a:t/>
            </a:r>
            <a:br>
              <a:rPr lang="en-US" altLang="ja-JP" dirty="0" smtClean="0">
                <a:solidFill>
                  <a:srgbClr val="FF0000"/>
                </a:solidFill>
              </a:rPr>
            </a:br>
            <a:r>
              <a:rPr lang="ja-JP" altLang="en-US" dirty="0" smtClean="0">
                <a:solidFill>
                  <a:srgbClr val="FF0000"/>
                </a:solidFill>
              </a:rPr>
              <a:t>　がんを子どもに</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　いか</a:t>
            </a:r>
            <a:r>
              <a:rPr lang="ja-JP" altLang="en-US" dirty="0" smtClean="0">
                <a:solidFill>
                  <a:srgbClr val="FF0000"/>
                </a:solidFill>
              </a:rPr>
              <a:t>に伝えるか</a:t>
            </a:r>
            <a:r>
              <a:rPr lang="ja-JP" altLang="en-US" dirty="0" smtClean="0">
                <a:solidFill>
                  <a:srgbClr val="FF0000"/>
                </a:solidFill>
              </a:rPr>
              <a:t>？</a:t>
            </a:r>
            <a:endParaRPr kumimoji="1" lang="ja-JP" altLang="en-US" dirty="0">
              <a:solidFill>
                <a:srgbClr val="FF0000"/>
              </a:solidFill>
            </a:endParaRPr>
          </a:p>
        </p:txBody>
      </p:sp>
      <p:sp>
        <p:nvSpPr>
          <p:cNvPr id="6" name="テキスト ボックス 5"/>
          <p:cNvSpPr txBox="1"/>
          <p:nvPr/>
        </p:nvSpPr>
        <p:spPr>
          <a:xfrm>
            <a:off x="0" y="4152900"/>
            <a:ext cx="3061956" cy="2308324"/>
          </a:xfrm>
          <a:prstGeom prst="rect">
            <a:avLst/>
          </a:prstGeom>
          <a:noFill/>
        </p:spPr>
        <p:txBody>
          <a:bodyPr wrap="square" rtlCol="0">
            <a:spAutoFit/>
          </a:bodyPr>
          <a:lstStyle/>
          <a:p>
            <a:r>
              <a:rPr lang="ja-JP" altLang="en-US" dirty="0" smtClean="0">
                <a:solidFill>
                  <a:schemeClr val="bg1"/>
                </a:solidFill>
              </a:rPr>
              <a:t>2015</a:t>
            </a:r>
            <a:r>
              <a:rPr lang="en-US" altLang="ja-JP" dirty="0" smtClean="0">
                <a:solidFill>
                  <a:schemeClr val="bg1"/>
                </a:solidFill>
              </a:rPr>
              <a:t>.6.18</a:t>
            </a:r>
          </a:p>
          <a:p>
            <a:endParaRPr lang="en-US" altLang="ja-JP" dirty="0" smtClean="0">
              <a:solidFill>
                <a:schemeClr val="bg1"/>
              </a:solidFill>
            </a:endParaRPr>
          </a:p>
          <a:p>
            <a:r>
              <a:rPr lang="ja-JP" altLang="en-US" dirty="0" smtClean="0">
                <a:solidFill>
                  <a:schemeClr val="bg1"/>
                </a:solidFill>
              </a:rPr>
              <a:t>愛知県がんセンター中央病院</a:t>
            </a:r>
            <a:endParaRPr lang="en-US" altLang="ja-JP" dirty="0" smtClean="0">
              <a:solidFill>
                <a:schemeClr val="bg1"/>
              </a:solidFill>
            </a:endParaRPr>
          </a:p>
          <a:p>
            <a:r>
              <a:rPr lang="ja-JP" altLang="en-US" dirty="0" smtClean="0">
                <a:solidFill>
                  <a:schemeClr val="bg1"/>
                </a:solidFill>
              </a:rPr>
              <a:t>緩和ケアセンター</a:t>
            </a:r>
            <a:endParaRPr lang="en-US" altLang="ja-JP" dirty="0" smtClean="0">
              <a:solidFill>
                <a:schemeClr val="bg1"/>
              </a:solidFill>
            </a:endParaRPr>
          </a:p>
          <a:p>
            <a:endParaRPr lang="en-US" altLang="ja-JP" dirty="0">
              <a:solidFill>
                <a:schemeClr val="bg1"/>
              </a:solidFill>
            </a:endParaRPr>
          </a:p>
          <a:p>
            <a:r>
              <a:rPr lang="ja-JP" altLang="en-US" dirty="0" smtClean="0">
                <a:solidFill>
                  <a:schemeClr val="bg1"/>
                </a:solidFill>
              </a:rPr>
              <a:t>井上　さよ子（看護</a:t>
            </a:r>
            <a:r>
              <a:rPr lang="ja-JP" altLang="en-US" dirty="0">
                <a:solidFill>
                  <a:schemeClr val="bg1"/>
                </a:solidFill>
              </a:rPr>
              <a:t>師</a:t>
            </a:r>
            <a:r>
              <a:rPr lang="ja-JP" altLang="en-US" dirty="0" smtClean="0">
                <a:solidFill>
                  <a:schemeClr val="bg1"/>
                </a:solidFill>
              </a:rPr>
              <a:t>）</a:t>
            </a:r>
            <a:endParaRPr lang="en-US" altLang="ja-JP" dirty="0" smtClean="0">
              <a:solidFill>
                <a:schemeClr val="bg1"/>
              </a:solidFill>
            </a:endParaRPr>
          </a:p>
          <a:p>
            <a:r>
              <a:rPr lang="ja-JP" altLang="en-US" smtClean="0">
                <a:solidFill>
                  <a:schemeClr val="bg1"/>
                </a:solidFill>
              </a:rPr>
              <a:t>深谷　恭子 （看護師</a:t>
            </a:r>
            <a:r>
              <a:rPr lang="ja-JP" altLang="en-US" dirty="0" smtClean="0">
                <a:solidFill>
                  <a:schemeClr val="bg1"/>
                </a:solidFill>
              </a:rPr>
              <a:t>）</a:t>
            </a:r>
          </a:p>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5"/>
          <p:cNvGraphicFramePr>
            <a:graphicFrameLocks noGrp="1"/>
          </p:cNvGraphicFramePr>
          <p:nvPr>
            <p:ph sz="half" idx="1"/>
            <p:extLst/>
          </p:nvPr>
        </p:nvGraphicFramePr>
        <p:xfrm>
          <a:off x="220134" y="1417638"/>
          <a:ext cx="8649493" cy="5166076"/>
        </p:xfrm>
        <a:graphic>
          <a:graphicData uri="http://schemas.openxmlformats.org/drawingml/2006/table">
            <a:tbl>
              <a:tblPr firstRow="1" bandRow="1">
                <a:tableStyleId>{68D230F3-CF80-4859-8CE7-A43EE81993B5}</a:tableStyleId>
              </a:tblPr>
              <a:tblGrid>
                <a:gridCol w="1012560"/>
                <a:gridCol w="3727873"/>
                <a:gridCol w="1882140"/>
                <a:gridCol w="2026920"/>
              </a:tblGrid>
              <a:tr h="473961">
                <a:tc>
                  <a:txBody>
                    <a:bodyPr/>
                    <a:lstStyle/>
                    <a:p>
                      <a:r>
                        <a:rPr kumimoji="1" lang="ja-JP" altLang="en-US" dirty="0" smtClean="0"/>
                        <a:t>セッション</a:t>
                      </a:r>
                      <a:endParaRPr kumimoji="1" lang="ja-JP" altLang="en-US" dirty="0"/>
                    </a:p>
                  </a:txBody>
                  <a:tcPr marL="42730" marR="42730"/>
                </a:tc>
                <a:tc>
                  <a:txBody>
                    <a:bodyPr/>
                    <a:lstStyle/>
                    <a:p>
                      <a:r>
                        <a:rPr kumimoji="1" lang="ja-JP" altLang="en-US" dirty="0" smtClean="0"/>
                        <a:t>テーマ</a:t>
                      </a:r>
                      <a:endParaRPr kumimoji="1" lang="ja-JP" altLang="en-US" dirty="0"/>
                    </a:p>
                  </a:txBody>
                  <a:tcPr marL="42730" marR="42730"/>
                </a:tc>
                <a:tc>
                  <a:txBody>
                    <a:bodyPr/>
                    <a:lstStyle/>
                    <a:p>
                      <a:r>
                        <a:rPr kumimoji="1" lang="ja-JP" altLang="en-US" dirty="0" smtClean="0"/>
                        <a:t>今日の気持ち</a:t>
                      </a:r>
                      <a:endParaRPr kumimoji="1" lang="ja-JP" altLang="en-US" dirty="0"/>
                    </a:p>
                  </a:txBody>
                  <a:tcPr marL="42730" marR="42730"/>
                </a:tc>
                <a:tc>
                  <a:txBody>
                    <a:bodyPr/>
                    <a:lstStyle/>
                    <a:p>
                      <a:r>
                        <a:rPr kumimoji="1" lang="ja-JP" altLang="en-US" dirty="0" smtClean="0"/>
                        <a:t>アクティビティ</a:t>
                      </a:r>
                      <a:endParaRPr kumimoji="1" lang="ja-JP" altLang="en-US" dirty="0"/>
                    </a:p>
                  </a:txBody>
                  <a:tcPr marL="42730" marR="42730"/>
                </a:tc>
              </a:tr>
              <a:tr h="955391">
                <a:tc>
                  <a:txBody>
                    <a:bodyPr/>
                    <a:lstStyle/>
                    <a:p>
                      <a:pPr algn="ctr"/>
                      <a:r>
                        <a:rPr kumimoji="1" lang="ja-JP" altLang="en-US" sz="2000" dirty="0" smtClean="0"/>
                        <a:t>１</a:t>
                      </a:r>
                      <a:endParaRPr kumimoji="1" lang="ja-JP" altLang="en-US" sz="2000" dirty="0"/>
                    </a:p>
                  </a:txBody>
                  <a:tcPr marL="42730" marR="42730"/>
                </a:tc>
                <a:tc>
                  <a:txBody>
                    <a:bodyPr/>
                    <a:lstStyle/>
                    <a:p>
                      <a:r>
                        <a:rPr kumimoji="1" lang="ja-JP" altLang="en-US" sz="2000" kern="1200" dirty="0" smtClean="0"/>
                        <a:t>自分自身やがんにまつわる話を共有し、孤立感を弱める</a:t>
                      </a:r>
                      <a:endParaRPr kumimoji="1" lang="ja-JP" altLang="en-US" sz="2000" dirty="0"/>
                    </a:p>
                  </a:txBody>
                  <a:tcPr marL="42730" marR="42730"/>
                </a:tc>
                <a:tc>
                  <a:txBody>
                    <a:bodyPr/>
                    <a:lstStyle/>
                    <a:p>
                      <a:r>
                        <a:rPr kumimoji="1" lang="ja-JP" altLang="en-US" sz="2000" dirty="0" smtClean="0"/>
                        <a:t>楽しい・幸せ</a:t>
                      </a:r>
                      <a:endParaRPr kumimoji="1" lang="ja-JP" altLang="en-US" sz="2000" dirty="0"/>
                    </a:p>
                  </a:txBody>
                  <a:tcPr marL="42730" marR="42730"/>
                </a:tc>
                <a:tc>
                  <a:txBody>
                    <a:bodyPr/>
                    <a:lstStyle/>
                    <a:p>
                      <a:r>
                        <a:rPr kumimoji="1" lang="ja-JP" altLang="en-US" dirty="0" smtClean="0"/>
                        <a:t>「自分について」</a:t>
                      </a:r>
                      <a:endParaRPr kumimoji="1" lang="en-US" altLang="ja-JP" dirty="0" smtClean="0"/>
                    </a:p>
                    <a:p>
                      <a:r>
                        <a:rPr kumimoji="1" lang="ja-JP" altLang="en-US" dirty="0" smtClean="0"/>
                        <a:t>自己紹介カード</a:t>
                      </a:r>
                      <a:endParaRPr kumimoji="1" lang="ja-JP" altLang="en-US" dirty="0"/>
                    </a:p>
                  </a:txBody>
                  <a:tcPr marL="42730" marR="42730"/>
                </a:tc>
              </a:tr>
              <a:tr h="880213">
                <a:tc>
                  <a:txBody>
                    <a:bodyPr/>
                    <a:lstStyle/>
                    <a:p>
                      <a:pPr algn="ctr"/>
                      <a:r>
                        <a:rPr kumimoji="1" lang="ja-JP" altLang="en-US" sz="2000" dirty="0" smtClean="0"/>
                        <a:t>２</a:t>
                      </a:r>
                      <a:endParaRPr kumimoji="1" lang="ja-JP" altLang="en-US" sz="2000" dirty="0"/>
                    </a:p>
                  </a:txBody>
                  <a:tcPr marL="42730" marR="42730"/>
                </a:tc>
                <a:tc>
                  <a:txBody>
                    <a:bodyPr/>
                    <a:lstStyle/>
                    <a:p>
                      <a:r>
                        <a:rPr kumimoji="1" lang="ja-JP" altLang="en-US" sz="2000" kern="1200" dirty="0" smtClean="0"/>
                        <a:t>がんという病気とその治療について知識を得る</a:t>
                      </a:r>
                      <a:endParaRPr kumimoji="1" lang="ja-JP" altLang="en-US" sz="2000" dirty="0"/>
                    </a:p>
                  </a:txBody>
                  <a:tcPr marL="42730" marR="42730"/>
                </a:tc>
                <a:tc>
                  <a:txBody>
                    <a:bodyPr/>
                    <a:lstStyle/>
                    <a:p>
                      <a:r>
                        <a:rPr kumimoji="1" lang="ja-JP" altLang="en-US" sz="2000" dirty="0" smtClean="0"/>
                        <a:t>混乱</a:t>
                      </a:r>
                      <a:endParaRPr kumimoji="1" lang="ja-JP" altLang="en-US" sz="2000" dirty="0"/>
                    </a:p>
                  </a:txBody>
                  <a:tcPr marL="42730" marR="42730"/>
                </a:tc>
                <a:tc>
                  <a:txBody>
                    <a:bodyPr/>
                    <a:lstStyle/>
                    <a:p>
                      <a:r>
                        <a:rPr kumimoji="1" lang="ja-JP" altLang="en-US" dirty="0" smtClean="0"/>
                        <a:t>「がんってなに？」</a:t>
                      </a:r>
                      <a:endParaRPr kumimoji="1" lang="en-US" altLang="ja-JP" dirty="0" smtClean="0"/>
                    </a:p>
                    <a:p>
                      <a:r>
                        <a:rPr kumimoji="1" lang="ja-JP" altLang="en-US" dirty="0" smtClean="0"/>
                        <a:t>絵を使って説明</a:t>
                      </a:r>
                      <a:endParaRPr kumimoji="1" lang="ja-JP" altLang="en-US" dirty="0"/>
                    </a:p>
                  </a:txBody>
                  <a:tcPr marL="42730" marR="42730"/>
                </a:tc>
              </a:tr>
              <a:tr h="665879">
                <a:tc>
                  <a:txBody>
                    <a:bodyPr/>
                    <a:lstStyle/>
                    <a:p>
                      <a:pPr algn="ctr"/>
                      <a:r>
                        <a:rPr kumimoji="1" lang="ja-JP" altLang="en-US" sz="2000" dirty="0" smtClean="0"/>
                        <a:t>３</a:t>
                      </a:r>
                      <a:endParaRPr kumimoji="1" lang="ja-JP" altLang="en-US" sz="2000" dirty="0"/>
                    </a:p>
                  </a:txBody>
                  <a:tcPr marL="42730" marR="42730"/>
                </a:tc>
                <a:tc>
                  <a:txBody>
                    <a:bodyPr/>
                    <a:lstStyle/>
                    <a:p>
                      <a:r>
                        <a:rPr kumimoji="1" lang="ja-JP" altLang="en-US" sz="2000" kern="1200" dirty="0" smtClean="0"/>
                        <a:t>悲しみの感情を表現し緩和する</a:t>
                      </a:r>
                      <a:endParaRPr kumimoji="1" lang="ja-JP" altLang="en-US" sz="2000" dirty="0"/>
                    </a:p>
                  </a:txBody>
                  <a:tcPr marL="42730" marR="42730"/>
                </a:tc>
                <a:tc>
                  <a:txBody>
                    <a:bodyPr/>
                    <a:lstStyle/>
                    <a:p>
                      <a:r>
                        <a:rPr kumimoji="1" lang="ja-JP" altLang="en-US" sz="2000" dirty="0" smtClean="0"/>
                        <a:t>悲しみ</a:t>
                      </a:r>
                      <a:endParaRPr kumimoji="1" lang="ja-JP" altLang="en-US" sz="2000" dirty="0"/>
                    </a:p>
                  </a:txBody>
                  <a:tcPr marL="42730" marR="42730"/>
                </a:tc>
                <a:tc>
                  <a:txBody>
                    <a:bodyPr/>
                    <a:lstStyle/>
                    <a:p>
                      <a:r>
                        <a:rPr kumimoji="1" lang="ja-JP" altLang="en-US" dirty="0" smtClean="0"/>
                        <a:t>悲しみのお面</a:t>
                      </a:r>
                      <a:endParaRPr kumimoji="1" lang="ja-JP" altLang="en-US" dirty="0"/>
                    </a:p>
                  </a:txBody>
                  <a:tcPr marL="42730" marR="42730"/>
                </a:tc>
              </a:tr>
              <a:tr h="744796">
                <a:tc>
                  <a:txBody>
                    <a:bodyPr/>
                    <a:lstStyle/>
                    <a:p>
                      <a:pPr algn="ctr"/>
                      <a:r>
                        <a:rPr kumimoji="1" lang="ja-JP" altLang="en-US" sz="2000" dirty="0" smtClean="0"/>
                        <a:t>４</a:t>
                      </a:r>
                      <a:endParaRPr kumimoji="1" lang="ja-JP" altLang="en-US" sz="2000" dirty="0"/>
                    </a:p>
                  </a:txBody>
                  <a:tcPr marL="42730" marR="42730"/>
                </a:tc>
                <a:tc>
                  <a:txBody>
                    <a:bodyPr/>
                    <a:lstStyle/>
                    <a:p>
                      <a:r>
                        <a:rPr kumimoji="1" lang="ja-JP" altLang="en-US" sz="2000" kern="1200" dirty="0" smtClean="0"/>
                        <a:t>子どもの持っている強さを引き出し不安を緩和する</a:t>
                      </a:r>
                      <a:endParaRPr kumimoji="1" lang="ja-JP" altLang="en-US" sz="2000" dirty="0"/>
                    </a:p>
                  </a:txBody>
                  <a:tcPr marL="42730" marR="42730"/>
                </a:tc>
                <a:tc>
                  <a:txBody>
                    <a:bodyPr/>
                    <a:lstStyle/>
                    <a:p>
                      <a:r>
                        <a:rPr kumimoji="1" lang="ja-JP" altLang="en-US" sz="2000" dirty="0" smtClean="0"/>
                        <a:t>怖い・不安</a:t>
                      </a:r>
                      <a:endParaRPr kumimoji="1" lang="ja-JP" altLang="en-US" sz="2000" dirty="0"/>
                    </a:p>
                  </a:txBody>
                  <a:tcPr marL="42730" marR="42730"/>
                </a:tc>
                <a:tc>
                  <a:txBody>
                    <a:bodyPr/>
                    <a:lstStyle/>
                    <a:p>
                      <a:r>
                        <a:rPr kumimoji="1" lang="ja-JP" altLang="en-US" dirty="0" smtClean="0"/>
                        <a:t>強さの箱</a:t>
                      </a:r>
                      <a:endParaRPr kumimoji="1" lang="ja-JP" altLang="en-US" dirty="0"/>
                    </a:p>
                  </a:txBody>
                  <a:tcPr marL="42730" marR="42730"/>
                </a:tc>
              </a:tr>
              <a:tr h="744796">
                <a:tc>
                  <a:txBody>
                    <a:bodyPr/>
                    <a:lstStyle/>
                    <a:p>
                      <a:pPr algn="ctr"/>
                      <a:r>
                        <a:rPr kumimoji="1" lang="ja-JP" altLang="en-US" sz="2000" dirty="0" smtClean="0"/>
                        <a:t>５</a:t>
                      </a:r>
                      <a:endParaRPr kumimoji="1" lang="ja-JP" altLang="en-US" sz="2000" dirty="0"/>
                    </a:p>
                  </a:txBody>
                  <a:tcPr marL="42730" marR="42730"/>
                </a:tc>
                <a:tc>
                  <a:txBody>
                    <a:bodyPr/>
                    <a:lstStyle/>
                    <a:p>
                      <a:r>
                        <a:rPr kumimoji="1" lang="ja-JP" altLang="en-US" sz="2000" kern="1200" dirty="0" smtClean="0"/>
                        <a:t>怒りの感情を適切に表現し対処する方法を考える</a:t>
                      </a:r>
                      <a:endParaRPr kumimoji="1" lang="ja-JP" altLang="en-US" sz="2000" dirty="0"/>
                    </a:p>
                  </a:txBody>
                  <a:tcPr marL="42730" marR="42730"/>
                </a:tc>
                <a:tc>
                  <a:txBody>
                    <a:bodyPr/>
                    <a:lstStyle/>
                    <a:p>
                      <a:r>
                        <a:rPr kumimoji="1" lang="ja-JP" altLang="en-US" sz="2000" dirty="0" smtClean="0"/>
                        <a:t>怒り</a:t>
                      </a:r>
                      <a:endParaRPr kumimoji="1" lang="ja-JP" altLang="en-US" sz="2000" dirty="0"/>
                    </a:p>
                  </a:txBody>
                  <a:tcPr marL="42730" marR="42730"/>
                </a:tc>
                <a:tc>
                  <a:txBody>
                    <a:bodyPr/>
                    <a:lstStyle/>
                    <a:p>
                      <a:r>
                        <a:rPr kumimoji="1" lang="ja-JP" altLang="en-US" dirty="0" smtClean="0"/>
                        <a:t>怒りバイバイサイコロ</a:t>
                      </a:r>
                      <a:endParaRPr kumimoji="1" lang="ja-JP" altLang="en-US" dirty="0"/>
                    </a:p>
                  </a:txBody>
                  <a:tcPr marL="42730" marR="42730"/>
                </a:tc>
              </a:tr>
              <a:tr h="701040">
                <a:tc>
                  <a:txBody>
                    <a:bodyPr/>
                    <a:lstStyle/>
                    <a:p>
                      <a:pPr algn="ctr"/>
                      <a:r>
                        <a:rPr kumimoji="1" lang="ja-JP" altLang="en-US" sz="2000" dirty="0" smtClean="0"/>
                        <a:t>６</a:t>
                      </a:r>
                      <a:endParaRPr kumimoji="1" lang="ja-JP" altLang="en-US" sz="2000" dirty="0"/>
                    </a:p>
                  </a:txBody>
                  <a:tcPr marL="42730" marR="42730"/>
                </a:tc>
                <a:tc>
                  <a:txBody>
                    <a:bodyPr/>
                    <a:lstStyle/>
                    <a:p>
                      <a:r>
                        <a:rPr kumimoji="1" lang="ja-JP" altLang="en-US" sz="2000" kern="1200" dirty="0" smtClean="0"/>
                        <a:t>家族とのコミュニケーションを手助けする</a:t>
                      </a:r>
                      <a:endParaRPr kumimoji="1" lang="ja-JP" altLang="en-US" sz="2000" dirty="0"/>
                    </a:p>
                  </a:txBody>
                  <a:tcPr marL="42730" marR="42730"/>
                </a:tc>
                <a:tc>
                  <a:txBody>
                    <a:bodyPr/>
                    <a:lstStyle/>
                    <a:p>
                      <a:r>
                        <a:rPr kumimoji="1" lang="ja-JP" altLang="en-US" sz="2000" dirty="0" smtClean="0"/>
                        <a:t>気持ちを伝える</a:t>
                      </a:r>
                      <a:endParaRPr kumimoji="1" lang="ja-JP" altLang="en-US" sz="2000" dirty="0"/>
                    </a:p>
                  </a:txBody>
                  <a:tcPr marL="42730" marR="42730"/>
                </a:tc>
                <a:tc>
                  <a:txBody>
                    <a:bodyPr/>
                    <a:lstStyle/>
                    <a:p>
                      <a:r>
                        <a:rPr kumimoji="1" lang="ja-JP" altLang="en-US" dirty="0" smtClean="0"/>
                        <a:t>お見舞いカード</a:t>
                      </a:r>
                      <a:endParaRPr kumimoji="1" lang="ja-JP" altLang="en-US" dirty="0"/>
                    </a:p>
                  </a:txBody>
                  <a:tcPr marL="42730" marR="42730"/>
                </a:tc>
              </a:tr>
            </a:tbl>
          </a:graphicData>
        </a:graphic>
      </p:graphicFrame>
      <p:sp>
        <p:nvSpPr>
          <p:cNvPr id="8" name="タイトル 1"/>
          <p:cNvSpPr>
            <a:spLocks noGrp="1"/>
          </p:cNvSpPr>
          <p:nvPr>
            <p:ph type="title"/>
          </p:nvPr>
        </p:nvSpPr>
        <p:spPr/>
        <p:txBody>
          <a:bodyPr>
            <a:normAutofit/>
          </a:bodyPr>
          <a:lstStyle/>
          <a:p>
            <a:pPr algn="l"/>
            <a:r>
              <a:rPr lang="ja-JP" altLang="en-US" sz="3200" u="sng" dirty="0" smtClean="0"/>
              <a:t>５．子どもの支援のお話</a:t>
            </a:r>
            <a:r>
              <a:rPr lang="en-US" altLang="ja-JP" sz="3200" u="sng" dirty="0" smtClean="0"/>
              <a:t/>
            </a:r>
            <a:br>
              <a:rPr lang="en-US" altLang="ja-JP" sz="3200" u="sng" dirty="0" smtClean="0"/>
            </a:br>
            <a:r>
              <a:rPr lang="ja-JP" altLang="en-US" sz="3200" dirty="0" smtClean="0"/>
              <a:t>１）</a:t>
            </a:r>
            <a:r>
              <a:rPr lang="en-US" altLang="ja-JP" sz="3200" dirty="0" smtClean="0"/>
              <a:t>CLIMB(</a:t>
            </a:r>
            <a:r>
              <a:rPr lang="ja-JP" altLang="en-US" sz="3200" dirty="0" smtClean="0"/>
              <a:t>クライム）プログラム</a:t>
            </a:r>
            <a:endParaRPr lang="ja-JP" altLang="en-US" sz="3200" dirty="0"/>
          </a:p>
        </p:txBody>
      </p:sp>
      <p:sp>
        <p:nvSpPr>
          <p:cNvPr id="9" name="円形吹き出し 8"/>
          <p:cNvSpPr/>
          <p:nvPr/>
        </p:nvSpPr>
        <p:spPr>
          <a:xfrm>
            <a:off x="5977467" y="274638"/>
            <a:ext cx="2892160" cy="960839"/>
          </a:xfrm>
          <a:prstGeom prst="wedgeEllipseCallout">
            <a:avLst>
              <a:gd name="adj1" fmla="val -55316"/>
              <a:gd name="adj2" fmla="val 3920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dirty="0" smtClean="0">
                <a:solidFill>
                  <a:srgbClr val="FF0000"/>
                </a:solidFill>
              </a:rPr>
              <a:t>C</a:t>
            </a:r>
            <a:r>
              <a:rPr lang="en-US" altLang="ja-JP" dirty="0" smtClean="0"/>
              <a:t>hildren‘s </a:t>
            </a:r>
            <a:r>
              <a:rPr lang="en-US" altLang="ja-JP" dirty="0" err="1" smtClean="0">
                <a:solidFill>
                  <a:srgbClr val="FF0000"/>
                </a:solidFill>
              </a:rPr>
              <a:t>L</a:t>
            </a:r>
            <a:r>
              <a:rPr lang="en-US" altLang="ja-JP" dirty="0" err="1" smtClean="0"/>
              <a:t>ives　</a:t>
            </a:r>
            <a:r>
              <a:rPr lang="en-US" altLang="ja-JP" dirty="0" err="1" smtClean="0">
                <a:solidFill>
                  <a:srgbClr val="FF0000"/>
                </a:solidFill>
              </a:rPr>
              <a:t>I</a:t>
            </a:r>
            <a:r>
              <a:rPr lang="en-US" altLang="ja-JP" dirty="0" err="1" smtClean="0"/>
              <a:t>nclude</a:t>
            </a:r>
            <a:r>
              <a:rPr lang="en-US" altLang="ja-JP" dirty="0" smtClean="0">
                <a:solidFill>
                  <a:srgbClr val="FF0000"/>
                </a:solidFill>
              </a:rPr>
              <a:t>M</a:t>
            </a:r>
            <a:r>
              <a:rPr lang="en-US" altLang="ja-JP" dirty="0" smtClean="0"/>
              <a:t>oments of </a:t>
            </a:r>
            <a:r>
              <a:rPr lang="en-US" altLang="ja-JP" dirty="0" smtClean="0">
                <a:solidFill>
                  <a:srgbClr val="FF0000"/>
                </a:solidFill>
              </a:rPr>
              <a:t>B</a:t>
            </a:r>
            <a:r>
              <a:rPr lang="en-US" altLang="ja-JP" dirty="0" smtClean="0"/>
              <a:t>ravery</a:t>
            </a:r>
            <a:endParaRPr kumimoji="1" lang="ja-JP" altLang="en-US" dirty="0"/>
          </a:p>
        </p:txBody>
      </p:sp>
    </p:spTree>
    <p:extLst>
      <p:ext uri="{BB962C8B-B14F-4D97-AF65-F5344CB8AC3E}">
        <p14:creationId xmlns:p14="http://schemas.microsoft.com/office/powerpoint/2010/main" val="25971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268" y="0"/>
            <a:ext cx="8976732" cy="847493"/>
          </a:xfrm>
        </p:spPr>
        <p:txBody>
          <a:bodyPr>
            <a:normAutofit/>
          </a:bodyPr>
          <a:lstStyle/>
          <a:p>
            <a:pPr algn="l"/>
            <a:r>
              <a:rPr lang="en-US" altLang="ja-JP" sz="1800" spc="-150" dirty="0" smtClean="0"/>
              <a:t>Hope  Tree </a:t>
            </a:r>
            <a:r>
              <a:rPr lang="ja-JP" altLang="en-US" sz="1800" spc="-150" dirty="0" smtClean="0"/>
              <a:t>ウェブサイトより</a:t>
            </a:r>
            <a:r>
              <a:rPr lang="ja-JP" altLang="en-US" sz="3200" spc="-150" dirty="0"/>
              <a:t>　</a:t>
            </a:r>
            <a:r>
              <a:rPr lang="ja-JP" altLang="en-US" sz="3600" spc="-150" dirty="0" smtClean="0"/>
              <a:t>迷った時に手に取る本のご紹介</a:t>
            </a:r>
            <a:endParaRPr kumimoji="1" lang="ja-JP" altLang="en-US" sz="3600" spc="-300" dirty="0"/>
          </a:p>
        </p:txBody>
      </p:sp>
      <p:sp>
        <p:nvSpPr>
          <p:cNvPr id="16" name="正方形/長方形 15"/>
          <p:cNvSpPr/>
          <p:nvPr/>
        </p:nvSpPr>
        <p:spPr>
          <a:xfrm>
            <a:off x="1969418" y="3076142"/>
            <a:ext cx="2023049" cy="4830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1"/>
              </a:solidFill>
              <a:latin typeface="AR P丸ゴシック体M" panose="020B0600010101010101" pitchFamily="50" charset="-128"/>
              <a:ea typeface="AR P丸ゴシック体M" panose="020B0600010101010101" pitchFamily="50" charset="-128"/>
            </a:endParaRPr>
          </a:p>
        </p:txBody>
      </p:sp>
      <p:sp>
        <p:nvSpPr>
          <p:cNvPr id="5" name="角丸四角形 4"/>
          <p:cNvSpPr/>
          <p:nvPr/>
        </p:nvSpPr>
        <p:spPr>
          <a:xfrm>
            <a:off x="167268" y="758284"/>
            <a:ext cx="8575287" cy="288816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i="1" u="sng" dirty="0" smtClean="0">
                <a:solidFill>
                  <a:schemeClr val="tx1"/>
                </a:solidFill>
              </a:rPr>
              <a:t>●ママ、なんで？びょうきのママにききたいの</a:t>
            </a:r>
            <a:endParaRPr kumimoji="1" lang="en-US" altLang="ja-JP" sz="2400" i="1" u="sng" dirty="0" smtClean="0">
              <a:solidFill>
                <a:schemeClr val="tx1"/>
              </a:solidFill>
            </a:endParaRPr>
          </a:p>
          <a:p>
            <a:r>
              <a:rPr lang="ja-JP" altLang="en-US" sz="2400" i="1" dirty="0">
                <a:solidFill>
                  <a:schemeClr val="tx1"/>
                </a:solidFill>
              </a:rPr>
              <a:t>　</a:t>
            </a:r>
            <a:r>
              <a:rPr lang="ja-JP" altLang="en-US" i="1" dirty="0" smtClean="0">
                <a:solidFill>
                  <a:schemeClr val="tx1"/>
                </a:solidFill>
              </a:rPr>
              <a:t>（作者・訳者）　阿部　円香・文　　さとみ・絵</a:t>
            </a:r>
            <a:endParaRPr lang="en-US" altLang="ja-JP" i="1" dirty="0" smtClean="0">
              <a:solidFill>
                <a:schemeClr val="tx1"/>
              </a:solidFill>
            </a:endParaRPr>
          </a:p>
          <a:p>
            <a:r>
              <a:rPr kumimoji="1" lang="ja-JP" altLang="en-US" i="1" dirty="0">
                <a:solidFill>
                  <a:schemeClr val="tx1"/>
                </a:solidFill>
              </a:rPr>
              <a:t>　</a:t>
            </a:r>
            <a:r>
              <a:rPr kumimoji="1" lang="ja-JP" altLang="en-US" i="1" dirty="0" smtClean="0">
                <a:solidFill>
                  <a:schemeClr val="tx1"/>
                </a:solidFill>
              </a:rPr>
              <a:t>（出版社　　）　書肆侃侃房　</a:t>
            </a:r>
            <a:r>
              <a:rPr kumimoji="1" lang="en-US" altLang="ja-JP" i="1" dirty="0" smtClean="0">
                <a:solidFill>
                  <a:schemeClr val="tx1"/>
                </a:solidFill>
              </a:rPr>
              <a:t>1,280</a:t>
            </a:r>
            <a:r>
              <a:rPr kumimoji="1" lang="ja-JP" altLang="en-US" i="1" dirty="0" smtClean="0">
                <a:solidFill>
                  <a:schemeClr val="tx1"/>
                </a:solidFill>
              </a:rPr>
              <a:t>円　</a:t>
            </a:r>
            <a:r>
              <a:rPr lang="ja-JP" altLang="en-US" i="1" dirty="0" smtClean="0">
                <a:solidFill>
                  <a:schemeClr val="tx1"/>
                </a:solidFill>
              </a:rPr>
              <a:t>（対象年齢）　　幼児～</a:t>
            </a:r>
            <a:endParaRPr lang="en-US" altLang="ja-JP" i="1" dirty="0" smtClean="0">
              <a:solidFill>
                <a:schemeClr val="tx1"/>
              </a:solidFill>
            </a:endParaRPr>
          </a:p>
          <a:p>
            <a:r>
              <a:rPr lang="ja-JP" altLang="en-US" i="1" dirty="0">
                <a:solidFill>
                  <a:schemeClr val="tx1"/>
                </a:solidFill>
              </a:rPr>
              <a:t>　</a:t>
            </a:r>
            <a:r>
              <a:rPr lang="ja-JP" altLang="en-US" sz="2000" i="1" dirty="0" smtClean="0">
                <a:solidFill>
                  <a:schemeClr val="tx1"/>
                </a:solidFill>
              </a:rPr>
              <a:t>お仕事と家事と毎日忙しかった</a:t>
            </a:r>
            <a:r>
              <a:rPr lang="ja-JP" altLang="en-US" sz="2000" i="1" dirty="0" err="1" smtClean="0">
                <a:solidFill>
                  <a:schemeClr val="tx1"/>
                </a:solidFill>
              </a:rPr>
              <a:t>まほちゃんの</a:t>
            </a:r>
            <a:r>
              <a:rPr lang="ja-JP" altLang="en-US" sz="2000" i="1" dirty="0" smtClean="0">
                <a:solidFill>
                  <a:schemeClr val="tx1"/>
                </a:solidFill>
              </a:rPr>
              <a:t>お母さんは、まほちゃんが</a:t>
            </a:r>
            <a:r>
              <a:rPr lang="en-US" altLang="ja-JP" sz="2000" i="1" dirty="0" smtClean="0">
                <a:solidFill>
                  <a:schemeClr val="tx1"/>
                </a:solidFill>
              </a:rPr>
              <a:t>3</a:t>
            </a:r>
            <a:r>
              <a:rPr lang="ja-JP" altLang="en-US" sz="2000" i="1" dirty="0" smtClean="0">
                <a:solidFill>
                  <a:schemeClr val="tx1"/>
                </a:solidFill>
              </a:rPr>
              <a:t>歳のお誕生日を迎えたころ入院してしまいました。ママは何で病気になったのかなあ？</a:t>
            </a:r>
            <a:r>
              <a:rPr lang="ja-JP" altLang="en-US" sz="2000" i="1" dirty="0" err="1" smtClean="0">
                <a:solidFill>
                  <a:schemeClr val="tx1"/>
                </a:solidFill>
              </a:rPr>
              <a:t>まほが</a:t>
            </a:r>
            <a:r>
              <a:rPr lang="ja-JP" altLang="en-US" sz="2000" i="1" dirty="0" smtClean="0">
                <a:solidFill>
                  <a:schemeClr val="tx1"/>
                </a:solidFill>
              </a:rPr>
              <a:t>おりこうにしなかったからかなあ？幼い子どもが抱えるたくさんの質問に大人たちが優しく答えることで、子どもはその時の状況をゆっくり上手に受け入れられることが描かれた本です。</a:t>
            </a:r>
            <a:endParaRPr lang="en-US" altLang="ja-JP" sz="2000" i="1" dirty="0" smtClean="0">
              <a:solidFill>
                <a:schemeClr val="tx1"/>
              </a:solidFill>
            </a:endParaRPr>
          </a:p>
        </p:txBody>
      </p:sp>
      <p:sp>
        <p:nvSpPr>
          <p:cNvPr id="23" name="角丸四角形 22"/>
          <p:cNvSpPr/>
          <p:nvPr/>
        </p:nvSpPr>
        <p:spPr>
          <a:xfrm>
            <a:off x="212203" y="3757962"/>
            <a:ext cx="8575287" cy="2843562"/>
          </a:xfrm>
          <a:prstGeom prst="roundRect">
            <a:avLst/>
          </a:prstGeom>
          <a:solidFill>
            <a:schemeClr val="accent3">
              <a:lumMod val="20000"/>
              <a:lumOff val="80000"/>
            </a:schemeClr>
          </a:solid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u="sng" dirty="0" smtClean="0">
                <a:solidFill>
                  <a:schemeClr val="tx1"/>
                </a:solidFill>
              </a:rPr>
              <a:t>●</a:t>
            </a:r>
            <a:r>
              <a:rPr lang="ja-JP" altLang="en-US" sz="2400" u="sng" dirty="0">
                <a:solidFill>
                  <a:schemeClr val="tx1"/>
                </a:solidFill>
              </a:rPr>
              <a:t>　</a:t>
            </a:r>
            <a:r>
              <a:rPr lang="ja-JP" altLang="en-US" sz="2400" u="sng" dirty="0" smtClean="0">
                <a:solidFill>
                  <a:schemeClr val="tx1"/>
                </a:solidFill>
              </a:rPr>
              <a:t>お父さん・お母さんががんになってしまったら</a:t>
            </a:r>
            <a:endParaRPr lang="en-US" altLang="ja-JP" sz="2400" u="sng" dirty="0" smtClean="0">
              <a:solidFill>
                <a:schemeClr val="tx1"/>
              </a:solidFill>
            </a:endParaRPr>
          </a:p>
          <a:p>
            <a:r>
              <a:rPr lang="ja-JP" altLang="en-US" i="1" dirty="0" smtClean="0">
                <a:solidFill>
                  <a:schemeClr val="tx1"/>
                </a:solidFill>
              </a:rPr>
              <a:t>（作者・訳者）　</a:t>
            </a:r>
            <a:r>
              <a:rPr lang="en-US" altLang="ja-JP" i="1" dirty="0" smtClean="0">
                <a:solidFill>
                  <a:schemeClr val="tx1"/>
                </a:solidFill>
              </a:rPr>
              <a:t>Ann</a:t>
            </a:r>
            <a:r>
              <a:rPr lang="ja-JP" altLang="en-US" i="1" dirty="0" smtClean="0">
                <a:solidFill>
                  <a:schemeClr val="tx1"/>
                </a:solidFill>
              </a:rPr>
              <a:t> </a:t>
            </a:r>
            <a:r>
              <a:rPr lang="en-US" altLang="ja-JP" i="1" dirty="0" err="1" smtClean="0">
                <a:solidFill>
                  <a:schemeClr val="tx1"/>
                </a:solidFill>
              </a:rPr>
              <a:t>Couldric</a:t>
            </a:r>
            <a:r>
              <a:rPr lang="ja-JP" altLang="en-US" i="1" dirty="0" smtClean="0">
                <a:solidFill>
                  <a:schemeClr val="tx1"/>
                </a:solidFill>
              </a:rPr>
              <a:t>作、阿部まゆみ、田中</a:t>
            </a:r>
            <a:r>
              <a:rPr lang="ja-JP" altLang="en-US" i="1" dirty="0" err="1" smtClean="0">
                <a:solidFill>
                  <a:schemeClr val="tx1"/>
                </a:solidFill>
              </a:rPr>
              <a:t>しほ</a:t>
            </a:r>
            <a:r>
              <a:rPr lang="ja-JP" altLang="en-US" i="1" dirty="0" smtClean="0">
                <a:solidFill>
                  <a:schemeClr val="tx1"/>
                </a:solidFill>
              </a:rPr>
              <a:t>訳</a:t>
            </a:r>
            <a:endParaRPr lang="en-US" altLang="ja-JP" i="1" dirty="0" smtClean="0">
              <a:solidFill>
                <a:schemeClr val="tx1"/>
              </a:solidFill>
            </a:endParaRPr>
          </a:p>
          <a:p>
            <a:r>
              <a:rPr kumimoji="1" lang="ja-JP" altLang="en-US" i="1" dirty="0" smtClean="0">
                <a:solidFill>
                  <a:schemeClr val="tx1"/>
                </a:solidFill>
              </a:rPr>
              <a:t>（出版社　　）　ビラールプレス、</a:t>
            </a:r>
            <a:r>
              <a:rPr kumimoji="1" lang="en-US" altLang="ja-JP" i="1" dirty="0" smtClean="0">
                <a:solidFill>
                  <a:schemeClr val="tx1"/>
                </a:solidFill>
              </a:rPr>
              <a:t>2,625</a:t>
            </a:r>
            <a:r>
              <a:rPr kumimoji="1" lang="ja-JP" altLang="en-US" i="1" dirty="0" smtClean="0">
                <a:solidFill>
                  <a:schemeClr val="tx1"/>
                </a:solidFill>
              </a:rPr>
              <a:t>円</a:t>
            </a:r>
            <a:r>
              <a:rPr lang="ja-JP" altLang="en-US" i="1" dirty="0" smtClean="0">
                <a:solidFill>
                  <a:schemeClr val="tx1"/>
                </a:solidFill>
              </a:rPr>
              <a:t>（対象年齢）小学校高学年以上</a:t>
            </a:r>
            <a:endParaRPr lang="en-US" altLang="ja-JP" i="1" dirty="0" smtClean="0">
              <a:solidFill>
                <a:schemeClr val="tx1"/>
              </a:solidFill>
            </a:endParaRPr>
          </a:p>
          <a:p>
            <a:r>
              <a:rPr lang="ja-JP" altLang="en-US" i="1" dirty="0">
                <a:solidFill>
                  <a:schemeClr val="tx1"/>
                </a:solidFill>
              </a:rPr>
              <a:t>　</a:t>
            </a:r>
            <a:r>
              <a:rPr lang="ja-JP" altLang="en-US" sz="2000" i="1" dirty="0" smtClean="0">
                <a:solidFill>
                  <a:schemeClr val="tx1"/>
                </a:solidFill>
              </a:rPr>
              <a:t>お父さん・お母さんががんであることがわかった時、子どもにどう伝えていけばよいでしょうか。この絵本は子どもが親のがんについて理解を深め、不安を少しでも減らして穏やかに生活ができるようにと願って、分かりやすく書かれています。</a:t>
            </a:r>
            <a:endParaRPr lang="en-US" altLang="ja-JP" sz="2000" i="1" dirty="0" smtClean="0">
              <a:solidFill>
                <a:schemeClr val="tx1"/>
              </a:solidFill>
            </a:endParaRPr>
          </a:p>
        </p:txBody>
      </p:sp>
    </p:spTree>
    <p:extLst>
      <p:ext uri="{BB962C8B-B14F-4D97-AF65-F5344CB8AC3E}">
        <p14:creationId xmlns:p14="http://schemas.microsoft.com/office/powerpoint/2010/main" val="847283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571" y="0"/>
            <a:ext cx="8229600" cy="851635"/>
          </a:xfrm>
        </p:spPr>
        <p:txBody>
          <a:bodyPr/>
          <a:lstStyle/>
          <a:p>
            <a:r>
              <a:rPr lang="ja-JP" altLang="en-US" dirty="0" smtClean="0"/>
              <a:t>まとめ</a:t>
            </a:r>
            <a:endParaRPr lang="ja-JP" altLang="en-US" dirty="0"/>
          </a:p>
        </p:txBody>
      </p:sp>
      <p:sp>
        <p:nvSpPr>
          <p:cNvPr id="3" name="コンテンツ プレースホルダ 2"/>
          <p:cNvSpPr>
            <a:spLocks noGrp="1"/>
          </p:cNvSpPr>
          <p:nvPr>
            <p:ph idx="1"/>
          </p:nvPr>
        </p:nvSpPr>
        <p:spPr>
          <a:xfrm>
            <a:off x="189571" y="858644"/>
            <a:ext cx="8854068" cy="4839629"/>
          </a:xfrm>
        </p:spPr>
        <p:txBody>
          <a:bodyPr>
            <a:normAutofit fontScale="40000" lnSpcReduction="20000"/>
          </a:bodyPr>
          <a:lstStyle/>
          <a:p>
            <a:pPr>
              <a:buNone/>
            </a:pPr>
            <a:r>
              <a:rPr lang="ja-JP" altLang="en-US" sz="7400" dirty="0" smtClean="0">
                <a:latin typeface="+mn-ea"/>
              </a:rPr>
              <a:t>１．がんの問題は大人だけの問題ではなくなりました。</a:t>
            </a:r>
            <a:endParaRPr lang="en-US" altLang="ja-JP" sz="7400" dirty="0" smtClean="0">
              <a:latin typeface="+mn-ea"/>
            </a:endParaRPr>
          </a:p>
          <a:p>
            <a:pPr>
              <a:buNone/>
            </a:pPr>
            <a:endParaRPr lang="en-US" altLang="ja-JP" sz="7400" dirty="0" smtClean="0">
              <a:latin typeface="+mn-ea"/>
            </a:endParaRPr>
          </a:p>
          <a:p>
            <a:pPr>
              <a:buNone/>
            </a:pPr>
            <a:r>
              <a:rPr lang="ja-JP" altLang="en-US" sz="7400" dirty="0" smtClean="0">
                <a:latin typeface="+mn-ea"/>
              </a:rPr>
              <a:t>２．</a:t>
            </a:r>
            <a:r>
              <a:rPr lang="ja-JP" altLang="ja-JP" sz="7400" dirty="0" smtClean="0"/>
              <a:t>親</a:t>
            </a:r>
            <a:r>
              <a:rPr lang="ja-JP" altLang="ja-JP" sz="7400" dirty="0"/>
              <a:t>と子のオープンな</a:t>
            </a:r>
            <a:r>
              <a:rPr lang="ja-JP" altLang="ja-JP" sz="7400" dirty="0" smtClean="0"/>
              <a:t>コミュニ</a:t>
            </a:r>
            <a:r>
              <a:rPr lang="ja-JP" altLang="en-US" sz="7400" dirty="0" smtClean="0"/>
              <a:t>ケー</a:t>
            </a:r>
            <a:r>
              <a:rPr lang="ja-JP" altLang="ja-JP" sz="7400" dirty="0" smtClean="0"/>
              <a:t>ションと</a:t>
            </a:r>
            <a:r>
              <a:rPr lang="ja-JP" altLang="en-US" sz="7400" dirty="0" smtClean="0"/>
              <a:t>、子どもが</a:t>
            </a:r>
            <a:r>
              <a:rPr lang="ja-JP" altLang="ja-JP" sz="7400" dirty="0" smtClean="0"/>
              <a:t>親</a:t>
            </a:r>
            <a:r>
              <a:rPr lang="ja-JP" altLang="ja-JP" sz="7400" dirty="0"/>
              <a:t>とともに困難な状況に乗り越えて</a:t>
            </a:r>
            <a:r>
              <a:rPr lang="ja-JP" altLang="ja-JP" sz="7400" dirty="0" smtClean="0"/>
              <a:t>いく力</a:t>
            </a:r>
            <a:r>
              <a:rPr lang="ja-JP" altLang="en-US" sz="7400" dirty="0" smtClean="0"/>
              <a:t>を</a:t>
            </a:r>
            <a:r>
              <a:rPr lang="ja-JP" altLang="ja-JP" sz="7400" dirty="0" smtClean="0"/>
              <a:t>培う機会</a:t>
            </a:r>
            <a:r>
              <a:rPr lang="ja-JP" altLang="ja-JP" sz="7400" dirty="0"/>
              <a:t>と</a:t>
            </a:r>
            <a:r>
              <a:rPr lang="ja-JP" altLang="ja-JP" sz="7400" dirty="0" smtClean="0"/>
              <a:t>なります</a:t>
            </a:r>
            <a:r>
              <a:rPr lang="ja-JP" altLang="en-US" sz="7400" dirty="0" smtClean="0"/>
              <a:t>。</a:t>
            </a:r>
            <a:endParaRPr lang="en-US" altLang="ja-JP" sz="7400" dirty="0" smtClean="0"/>
          </a:p>
          <a:p>
            <a:pPr>
              <a:buNone/>
            </a:pPr>
            <a:endParaRPr lang="en-US" altLang="ja-JP" sz="7400" dirty="0" smtClean="0"/>
          </a:p>
          <a:p>
            <a:pPr>
              <a:buNone/>
            </a:pPr>
            <a:r>
              <a:rPr lang="ja-JP" altLang="en-US" sz="7400" dirty="0" smtClean="0">
                <a:latin typeface="+mn-ea"/>
              </a:rPr>
              <a:t>３．子ども</a:t>
            </a:r>
            <a:r>
              <a:rPr lang="ja-JP" altLang="en-US" sz="7400" dirty="0">
                <a:latin typeface="+mn-ea"/>
              </a:rPr>
              <a:t>の発達段階に応じた伝え方を参考にしましょう。</a:t>
            </a:r>
            <a:endParaRPr lang="en-US" altLang="ja-JP" sz="7400" dirty="0">
              <a:latin typeface="+mn-ea"/>
            </a:endParaRPr>
          </a:p>
          <a:p>
            <a:pPr>
              <a:buNone/>
            </a:pPr>
            <a:r>
              <a:rPr lang="ja-JP" altLang="en-US" sz="7400" dirty="0" smtClean="0">
                <a:latin typeface="+mn-ea"/>
              </a:rPr>
              <a:t>　どんな発達段階においても、</a:t>
            </a:r>
            <a:endParaRPr lang="en-US" altLang="ja-JP" sz="7400" dirty="0" smtClean="0">
              <a:latin typeface="+mn-ea"/>
            </a:endParaRPr>
          </a:p>
          <a:p>
            <a:pPr>
              <a:buNone/>
            </a:pPr>
            <a:r>
              <a:rPr lang="ja-JP" altLang="en-US" sz="7400" dirty="0" smtClean="0"/>
              <a:t> </a:t>
            </a:r>
            <a:r>
              <a:rPr lang="ja-JP" altLang="ja-JP" sz="7400" dirty="0" smtClean="0"/>
              <a:t>“</a:t>
            </a:r>
            <a:r>
              <a:rPr lang="ja-JP" altLang="ja-JP" sz="7400" dirty="0"/>
              <a:t>だれのせい</a:t>
            </a:r>
            <a:r>
              <a:rPr lang="ja-JP" altLang="ja-JP" sz="7400" dirty="0" smtClean="0"/>
              <a:t>でも</a:t>
            </a:r>
            <a:r>
              <a:rPr lang="ja-JP" altLang="en-US" sz="7400" dirty="0" smtClean="0"/>
              <a:t>ない”</a:t>
            </a:r>
            <a:r>
              <a:rPr lang="ja-JP" altLang="en-US" sz="7400" dirty="0"/>
              <a:t>　</a:t>
            </a:r>
            <a:r>
              <a:rPr lang="ja-JP" altLang="ja-JP" sz="7400" dirty="0" smtClean="0"/>
              <a:t>“が</a:t>
            </a:r>
            <a:r>
              <a:rPr lang="ja-JP" altLang="en-US" sz="7400" dirty="0" smtClean="0"/>
              <a:t>ん</a:t>
            </a:r>
            <a:r>
              <a:rPr lang="ja-JP" altLang="ja-JP" sz="7400" dirty="0" smtClean="0"/>
              <a:t>という言葉を使う</a:t>
            </a:r>
            <a:r>
              <a:rPr lang="ja-JP" altLang="ja-JP" sz="7400" dirty="0"/>
              <a:t>こと</a:t>
            </a:r>
            <a:r>
              <a:rPr lang="ja-JP" altLang="ja-JP" sz="7400" dirty="0" smtClean="0"/>
              <a:t>”、“</a:t>
            </a:r>
            <a:r>
              <a:rPr lang="ja-JP" altLang="ja-JP" sz="7400" dirty="0"/>
              <a:t>伝染</a:t>
            </a:r>
            <a:r>
              <a:rPr lang="ja-JP" altLang="ja-JP" sz="7400" dirty="0" smtClean="0"/>
              <a:t>しない</a:t>
            </a:r>
            <a:r>
              <a:rPr lang="en-US" altLang="ja-JP" sz="7400" dirty="0" smtClean="0"/>
              <a:t>”</a:t>
            </a:r>
            <a:r>
              <a:rPr lang="ja-JP" altLang="ja-JP" sz="7400" dirty="0" smtClean="0"/>
              <a:t>と</a:t>
            </a:r>
            <a:r>
              <a:rPr lang="ja-JP" altLang="en-US" sz="7400" dirty="0" smtClean="0"/>
              <a:t>伝えることはよいそうです。</a:t>
            </a:r>
            <a:endParaRPr lang="en-US" altLang="ja-JP" sz="7400" dirty="0" smtClean="0"/>
          </a:p>
          <a:p>
            <a:pPr>
              <a:buNone/>
            </a:pPr>
            <a:endParaRPr lang="ja-JP" altLang="en-US" sz="7400" dirty="0">
              <a:latin typeface="+mn-ea"/>
            </a:endParaRPr>
          </a:p>
          <a:p>
            <a:pPr>
              <a:buNone/>
            </a:pPr>
            <a:endParaRPr lang="ja-JP" altLang="en-US" sz="7400" dirty="0">
              <a:latin typeface="+mn-ea"/>
            </a:endParaRPr>
          </a:p>
        </p:txBody>
      </p:sp>
    </p:spTree>
    <p:extLst>
      <p:ext uri="{BB962C8B-B14F-4D97-AF65-F5344CB8AC3E}">
        <p14:creationId xmlns:p14="http://schemas.microsoft.com/office/powerpoint/2010/main" val="245644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268" y="274638"/>
            <a:ext cx="8976732" cy="1143000"/>
          </a:xfrm>
        </p:spPr>
        <p:txBody>
          <a:bodyPr>
            <a:normAutofit fontScale="90000"/>
          </a:bodyPr>
          <a:lstStyle/>
          <a:p>
            <a:pPr algn="l"/>
            <a:r>
              <a:rPr lang="ja-JP" altLang="ja-JP" sz="1600" spc="-150" dirty="0" smtClean="0"/>
              <a:t>がん</a:t>
            </a:r>
            <a:r>
              <a:rPr lang="ja-JP" altLang="ja-JP" sz="1600" spc="-150" dirty="0"/>
              <a:t>を子どもに伝える</a:t>
            </a:r>
            <a:r>
              <a:rPr lang="ja-JP" altLang="ja-JP" sz="1600" spc="-150" dirty="0" smtClean="0"/>
              <a:t>こと</a:t>
            </a:r>
            <a:r>
              <a:rPr lang="ja-JP" altLang="en-US" sz="1600" spc="-150" dirty="0" smtClean="0"/>
              <a:t>は</a:t>
            </a:r>
            <a:r>
              <a:rPr lang="en-US" altLang="ja-JP" sz="1600" spc="-150" dirty="0" smtClean="0"/>
              <a:t/>
            </a:r>
            <a:br>
              <a:rPr lang="en-US" altLang="ja-JP" sz="1600" spc="-150" dirty="0" smtClean="0"/>
            </a:br>
            <a:r>
              <a:rPr lang="ja-JP" altLang="en-US" sz="1600" spc="-150" dirty="0"/>
              <a:t>　</a:t>
            </a:r>
            <a:r>
              <a:rPr lang="ja-JP" altLang="en-US" sz="4000" spc="-300" dirty="0" smtClean="0"/>
              <a:t>親と子のオープンなコミュニケーションの機会となります</a:t>
            </a:r>
            <a:endParaRPr kumimoji="1" lang="ja-JP" altLang="en-US" sz="4000" spc="-300" dirty="0"/>
          </a:p>
        </p:txBody>
      </p:sp>
      <p:pic>
        <p:nvPicPr>
          <p:cNvPr id="9"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68" y="1542780"/>
            <a:ext cx="1446051" cy="1582075"/>
          </a:xfrm>
        </p:spPr>
      </p:pic>
      <p:pic>
        <p:nvPicPr>
          <p:cNvPr id="13" name="コンテンツ プレースホルダ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050" y="4972985"/>
            <a:ext cx="1413396" cy="1705134"/>
          </a:xfrm>
          <a:prstGeom prst="rect">
            <a:avLst/>
          </a:prstGeom>
        </p:spPr>
      </p:pic>
      <p:sp>
        <p:nvSpPr>
          <p:cNvPr id="18" name="正方形/長方形 17"/>
          <p:cNvSpPr/>
          <p:nvPr/>
        </p:nvSpPr>
        <p:spPr>
          <a:xfrm>
            <a:off x="8010748" y="4427332"/>
            <a:ext cx="988286" cy="4830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accent1"/>
                </a:solidFill>
                <a:latin typeface="AR P丸ゴシック体M" panose="020B0600010101010101" pitchFamily="50" charset="-128"/>
                <a:ea typeface="AR P丸ゴシック体M" panose="020B0600010101010101" pitchFamily="50" charset="-128"/>
              </a:rPr>
              <a:t>疎外感</a:t>
            </a:r>
            <a:endParaRPr kumimoji="1" lang="ja-JP" altLang="en-US" dirty="0">
              <a:solidFill>
                <a:schemeClr val="accent1"/>
              </a:solidFill>
              <a:latin typeface="AR P丸ゴシック体M" panose="020B0600010101010101" pitchFamily="50" charset="-128"/>
              <a:ea typeface="AR P丸ゴシック体M" panose="020B0600010101010101" pitchFamily="50" charset="-128"/>
            </a:endParaRPr>
          </a:p>
        </p:txBody>
      </p:sp>
      <p:sp>
        <p:nvSpPr>
          <p:cNvPr id="25" name="角丸四角形 24"/>
          <p:cNvSpPr/>
          <p:nvPr/>
        </p:nvSpPr>
        <p:spPr>
          <a:xfrm>
            <a:off x="1953993" y="1521106"/>
            <a:ext cx="6167228" cy="156236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・子どもにショックを与えたくないから言えない</a:t>
            </a:r>
            <a:endParaRPr kumimoji="1" lang="en-US" altLang="ja-JP" sz="2400" dirty="0" smtClean="0">
              <a:solidFill>
                <a:schemeClr val="tx1"/>
              </a:solidFill>
            </a:endParaRPr>
          </a:p>
          <a:p>
            <a:r>
              <a:rPr lang="ja-JP" altLang="en-US" sz="2400" dirty="0" smtClean="0">
                <a:solidFill>
                  <a:schemeClr val="tx1"/>
                </a:solidFill>
              </a:rPr>
              <a:t>・これまで通りの生活を送りたいのにできない　　　</a:t>
            </a:r>
            <a:endParaRPr lang="en-US" altLang="ja-JP" sz="2400" dirty="0" smtClean="0">
              <a:solidFill>
                <a:schemeClr val="tx1"/>
              </a:solidFill>
            </a:endParaRPr>
          </a:p>
          <a:p>
            <a:r>
              <a:rPr kumimoji="1" lang="ja-JP" altLang="en-US" sz="2400" dirty="0" smtClean="0">
                <a:solidFill>
                  <a:schemeClr val="tx1"/>
                </a:solidFill>
              </a:rPr>
              <a:t>・手術の後で身体が思うように動かない</a:t>
            </a:r>
            <a:endParaRPr kumimoji="1" lang="en-US" altLang="ja-JP" sz="2400" dirty="0" smtClean="0">
              <a:solidFill>
                <a:schemeClr val="tx1"/>
              </a:solidFill>
            </a:endParaRPr>
          </a:p>
          <a:p>
            <a:r>
              <a:rPr lang="ja-JP" altLang="en-US" sz="2400" dirty="0" smtClean="0">
                <a:solidFill>
                  <a:schemeClr val="tx1"/>
                </a:solidFill>
              </a:rPr>
              <a:t>・手術の傷や化学療法による脱毛をどうしよう</a:t>
            </a:r>
            <a:endParaRPr kumimoji="1" lang="ja-JP" altLang="en-US" sz="2400" dirty="0">
              <a:solidFill>
                <a:schemeClr val="tx1"/>
              </a:solidFill>
            </a:endParaRPr>
          </a:p>
        </p:txBody>
      </p:sp>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968" y="2325377"/>
            <a:ext cx="799478" cy="799478"/>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459" y="1524722"/>
            <a:ext cx="744824" cy="744824"/>
          </a:xfrm>
          <a:prstGeom prst="rect">
            <a:avLst/>
          </a:prstGeom>
        </p:spPr>
      </p:pic>
      <p:sp>
        <p:nvSpPr>
          <p:cNvPr id="26" name="角丸四角形 25"/>
          <p:cNvSpPr/>
          <p:nvPr/>
        </p:nvSpPr>
        <p:spPr>
          <a:xfrm>
            <a:off x="314812" y="5115754"/>
            <a:ext cx="6167228" cy="156236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・どうしてママが家にいないのかな？</a:t>
            </a:r>
            <a:endParaRPr kumimoji="1" lang="en-US" altLang="ja-JP" sz="2400" dirty="0" smtClean="0">
              <a:solidFill>
                <a:schemeClr val="tx1"/>
              </a:solidFill>
            </a:endParaRPr>
          </a:p>
          <a:p>
            <a:r>
              <a:rPr lang="ja-JP" altLang="en-US" sz="2400" dirty="0" smtClean="0">
                <a:solidFill>
                  <a:schemeClr val="tx1"/>
                </a:solidFill>
              </a:rPr>
              <a:t>・何か心配なことがおきている</a:t>
            </a:r>
            <a:r>
              <a:rPr lang="ja-JP" altLang="en-US" sz="2400" dirty="0">
                <a:solidFill>
                  <a:schemeClr val="tx1"/>
                </a:solidFill>
              </a:rPr>
              <a:t>？</a:t>
            </a:r>
            <a:endParaRPr lang="en-US" altLang="ja-JP" sz="2400" dirty="0" smtClean="0">
              <a:solidFill>
                <a:schemeClr val="tx1"/>
              </a:solidFill>
            </a:endParaRPr>
          </a:p>
          <a:p>
            <a:r>
              <a:rPr kumimoji="1" lang="ja-JP" altLang="en-US" sz="2400" dirty="0" smtClean="0">
                <a:solidFill>
                  <a:schemeClr val="tx1"/>
                </a:solidFill>
              </a:rPr>
              <a:t>・“がん”っていう病気らしい。うつるのかな？</a:t>
            </a:r>
            <a:endParaRPr kumimoji="1" lang="en-US" altLang="ja-JP" sz="2400" dirty="0" smtClean="0">
              <a:solidFill>
                <a:schemeClr val="tx1"/>
              </a:solidFill>
            </a:endParaRPr>
          </a:p>
          <a:p>
            <a:r>
              <a:rPr lang="ja-JP" altLang="en-US" sz="2400" dirty="0" smtClean="0">
                <a:solidFill>
                  <a:schemeClr val="tx1"/>
                </a:solidFill>
              </a:rPr>
              <a:t>・さみしい</a:t>
            </a:r>
            <a:r>
              <a:rPr lang="ja-JP" altLang="en-US" sz="2400" dirty="0">
                <a:solidFill>
                  <a:schemeClr val="tx1"/>
                </a:solidFill>
              </a:rPr>
              <a:t>な</a:t>
            </a:r>
            <a:r>
              <a:rPr lang="ja-JP" altLang="en-US" sz="2400" dirty="0" smtClean="0">
                <a:solidFill>
                  <a:schemeClr val="tx1"/>
                </a:solidFill>
              </a:rPr>
              <a:t>。どうして何も教えてくれないの？</a:t>
            </a:r>
            <a:endParaRPr kumimoji="1" lang="ja-JP" altLang="en-US" sz="2400" dirty="0">
              <a:solidFill>
                <a:schemeClr val="tx1"/>
              </a:solidFill>
            </a:endParaRPr>
          </a:p>
        </p:txBody>
      </p:sp>
      <p:sp>
        <p:nvSpPr>
          <p:cNvPr id="27" name="円/楕円 26"/>
          <p:cNvSpPr/>
          <p:nvPr/>
        </p:nvSpPr>
        <p:spPr>
          <a:xfrm>
            <a:off x="736973" y="3139302"/>
            <a:ext cx="1446051"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家族の信頼</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28" name="円/楕円 27"/>
          <p:cNvSpPr/>
          <p:nvPr/>
        </p:nvSpPr>
        <p:spPr>
          <a:xfrm>
            <a:off x="2464768" y="3636785"/>
            <a:ext cx="1571600"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子の</a:t>
            </a:r>
            <a:endParaRPr kumimoji="1" lang="en-US" altLang="ja-JP" sz="2000" b="1" dirty="0" smtClean="0">
              <a:latin typeface="AR P丸ゴシック体M" panose="020B0600010101010101" pitchFamily="50" charset="-128"/>
              <a:ea typeface="AR P丸ゴシック体M" panose="020B0600010101010101" pitchFamily="50" charset="-128"/>
            </a:endParaRPr>
          </a:p>
          <a:p>
            <a:pPr algn="ctr"/>
            <a:r>
              <a:rPr kumimoji="1" lang="ja-JP" altLang="en-US" sz="2000" b="1" dirty="0" smtClean="0">
                <a:latin typeface="AR P丸ゴシック体M" panose="020B0600010101010101" pitchFamily="50" charset="-128"/>
                <a:ea typeface="AR P丸ゴシック体M" panose="020B0600010101010101" pitchFamily="50" charset="-128"/>
              </a:rPr>
              <a:t>不安</a:t>
            </a:r>
            <a:endParaRPr kumimoji="1" lang="en-US" altLang="ja-JP" sz="2000" b="1" dirty="0" smtClean="0">
              <a:latin typeface="AR P丸ゴシック体M" panose="020B0600010101010101" pitchFamily="50" charset="-128"/>
              <a:ea typeface="AR P丸ゴシック体M" panose="020B0600010101010101" pitchFamily="50" charset="-128"/>
            </a:endParaRPr>
          </a:p>
          <a:p>
            <a:pPr algn="ctr"/>
            <a:r>
              <a:rPr kumimoji="1" lang="ja-JP" altLang="en-US" sz="2000" b="1" dirty="0" smtClean="0">
                <a:latin typeface="AR P丸ゴシック体M" panose="020B0600010101010101" pitchFamily="50" charset="-128"/>
                <a:ea typeface="AR P丸ゴシック体M" panose="020B0600010101010101" pitchFamily="50" charset="-128"/>
              </a:rPr>
              <a:t>軽減</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29" name="円/楕円 28"/>
          <p:cNvSpPr/>
          <p:nvPr/>
        </p:nvSpPr>
        <p:spPr>
          <a:xfrm>
            <a:off x="4212955" y="3316659"/>
            <a:ext cx="1446051"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家族と</a:t>
            </a:r>
            <a:endParaRPr kumimoji="1" lang="en-US" altLang="ja-JP" sz="2000" b="1" dirty="0" smtClean="0">
              <a:latin typeface="AR P丸ゴシック体M" panose="020B0600010101010101" pitchFamily="50" charset="-128"/>
              <a:ea typeface="AR P丸ゴシック体M" panose="020B0600010101010101" pitchFamily="50" charset="-128"/>
            </a:endParaRPr>
          </a:p>
          <a:p>
            <a:pPr algn="ctr"/>
            <a:r>
              <a:rPr kumimoji="1" lang="ja-JP" altLang="en-US" sz="2000" b="1" dirty="0" smtClean="0">
                <a:latin typeface="AR P丸ゴシック体M" panose="020B0600010101010101" pitchFamily="50" charset="-128"/>
                <a:ea typeface="AR P丸ゴシック体M" panose="020B0600010101010101" pitchFamily="50" charset="-128"/>
              </a:rPr>
              <a:t>治療</a:t>
            </a:r>
            <a:endParaRPr kumimoji="1" lang="en-US" altLang="ja-JP" sz="2000" b="1" dirty="0" smtClean="0">
              <a:latin typeface="AR P丸ゴシック体M" panose="020B0600010101010101" pitchFamily="50" charset="-128"/>
              <a:ea typeface="AR P丸ゴシック体M" panose="020B0600010101010101" pitchFamily="50" charset="-128"/>
            </a:endParaRPr>
          </a:p>
          <a:p>
            <a:pPr algn="ctr"/>
            <a:r>
              <a:rPr kumimoji="1" lang="ja-JP" altLang="en-US" sz="2000" b="1" dirty="0" smtClean="0">
                <a:latin typeface="AR P丸ゴシック体M" panose="020B0600010101010101" pitchFamily="50" charset="-128"/>
                <a:ea typeface="AR P丸ゴシック体M" panose="020B0600010101010101" pitchFamily="50" charset="-128"/>
              </a:rPr>
              <a:t>する</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30" name="円/楕円 29"/>
          <p:cNvSpPr/>
          <p:nvPr/>
        </p:nvSpPr>
        <p:spPr>
          <a:xfrm>
            <a:off x="6013724" y="3571365"/>
            <a:ext cx="1446051"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他・・</a:t>
            </a:r>
            <a:endParaRPr kumimoji="1" lang="ja-JP" altLang="en-US" sz="2000" b="1"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96068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268" y="274638"/>
            <a:ext cx="8976732" cy="1143000"/>
          </a:xfrm>
        </p:spPr>
        <p:txBody>
          <a:bodyPr>
            <a:normAutofit fontScale="90000"/>
          </a:bodyPr>
          <a:lstStyle/>
          <a:p>
            <a:pPr algn="l"/>
            <a:r>
              <a:rPr lang="ja-JP" altLang="ja-JP" sz="1600" spc="-150" dirty="0" smtClean="0"/>
              <a:t>がん</a:t>
            </a:r>
            <a:r>
              <a:rPr lang="ja-JP" altLang="ja-JP" sz="1600" spc="-150" dirty="0"/>
              <a:t>を子どもに伝える</a:t>
            </a:r>
            <a:r>
              <a:rPr lang="ja-JP" altLang="ja-JP" sz="1600" spc="-150" dirty="0" smtClean="0"/>
              <a:t>こと</a:t>
            </a:r>
            <a:r>
              <a:rPr lang="ja-JP" altLang="en-US" sz="1600" spc="-150" dirty="0" smtClean="0"/>
              <a:t>は</a:t>
            </a:r>
            <a:r>
              <a:rPr lang="en-US" altLang="ja-JP" sz="1600" spc="-150" dirty="0" smtClean="0"/>
              <a:t/>
            </a:r>
            <a:br>
              <a:rPr lang="en-US" altLang="ja-JP" sz="1600" spc="-150" dirty="0" smtClean="0"/>
            </a:br>
            <a:r>
              <a:rPr lang="ja-JP" altLang="en-US" sz="1600" spc="-150" dirty="0"/>
              <a:t>　</a:t>
            </a:r>
            <a:r>
              <a:rPr lang="ja-JP" altLang="en-US" sz="4000" spc="-300" dirty="0" smtClean="0"/>
              <a:t>親とともに困難な状況に乗り越えていく力を培う機会</a:t>
            </a:r>
            <a:endParaRPr kumimoji="1" lang="ja-JP" altLang="en-US" sz="4000" spc="-300" dirty="0"/>
          </a:p>
        </p:txBody>
      </p:sp>
      <p:pic>
        <p:nvPicPr>
          <p:cNvPr id="13" name="コンテンツ プレースホルダ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87" y="1818445"/>
            <a:ext cx="1145826" cy="1382335"/>
          </a:xfrm>
          <a:prstGeom prst="rect">
            <a:avLst/>
          </a:prstGeom>
        </p:spPr>
      </p:pic>
      <p:sp>
        <p:nvSpPr>
          <p:cNvPr id="18" name="正方形/長方形 17"/>
          <p:cNvSpPr/>
          <p:nvPr/>
        </p:nvSpPr>
        <p:spPr>
          <a:xfrm>
            <a:off x="44755" y="1277024"/>
            <a:ext cx="1561199" cy="4830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accent1"/>
                </a:solidFill>
                <a:latin typeface="AR P丸ゴシック体M" panose="020B0600010101010101" pitchFamily="50" charset="-128"/>
                <a:ea typeface="AR P丸ゴシック体M" panose="020B0600010101010101" pitchFamily="50" charset="-128"/>
              </a:rPr>
              <a:t>不安　責める</a:t>
            </a:r>
            <a:endParaRPr kumimoji="1" lang="ja-JP" altLang="en-US" dirty="0">
              <a:solidFill>
                <a:schemeClr val="accent1"/>
              </a:solidFill>
              <a:latin typeface="AR P丸ゴシック体M" panose="020B0600010101010101" pitchFamily="50" charset="-128"/>
              <a:ea typeface="AR P丸ゴシック体M" panose="020B0600010101010101" pitchFamily="50" charset="-128"/>
            </a:endParaRPr>
          </a:p>
        </p:txBody>
      </p:sp>
      <p:sp>
        <p:nvSpPr>
          <p:cNvPr id="25" name="角丸四角形 24"/>
          <p:cNvSpPr/>
          <p:nvPr/>
        </p:nvSpPr>
        <p:spPr>
          <a:xfrm>
            <a:off x="1875182" y="1509113"/>
            <a:ext cx="6167228" cy="156236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・何か親は隠し事をしているのではないか？</a:t>
            </a:r>
            <a:endParaRPr kumimoji="1" lang="en-US" altLang="ja-JP" sz="2400" dirty="0" smtClean="0">
              <a:solidFill>
                <a:schemeClr val="tx1"/>
              </a:solidFill>
            </a:endParaRPr>
          </a:p>
          <a:p>
            <a:r>
              <a:rPr lang="ja-JP" altLang="en-US" sz="2400" dirty="0" smtClean="0">
                <a:solidFill>
                  <a:schemeClr val="tx1"/>
                </a:solidFill>
              </a:rPr>
              <a:t>・よくないことが起こっているに違いない・・</a:t>
            </a:r>
            <a:endParaRPr lang="en-US" altLang="ja-JP" sz="2400" dirty="0" smtClean="0">
              <a:solidFill>
                <a:schemeClr val="tx1"/>
              </a:solidFill>
            </a:endParaRPr>
          </a:p>
          <a:p>
            <a:r>
              <a:rPr kumimoji="1" lang="ja-JP" altLang="en-US" sz="2400" dirty="0" smtClean="0">
                <a:solidFill>
                  <a:schemeClr val="tx1"/>
                </a:solidFill>
              </a:rPr>
              <a:t>・自分が悪いことをしたからだ・・</a:t>
            </a:r>
            <a:endParaRPr kumimoji="1" lang="en-US" altLang="ja-JP" sz="2400" dirty="0" smtClean="0">
              <a:solidFill>
                <a:schemeClr val="tx1"/>
              </a:solidFill>
            </a:endParaRPr>
          </a:p>
          <a:p>
            <a:r>
              <a:rPr lang="ja-JP" altLang="en-US" sz="2400" dirty="0" smtClean="0">
                <a:solidFill>
                  <a:schemeClr val="tx1"/>
                </a:solidFill>
              </a:rPr>
              <a:t>・良い子にしていればママの病気はよくなるかも？</a:t>
            </a:r>
            <a:endParaRPr kumimoji="1" lang="ja-JP" altLang="en-US" sz="2400" dirty="0">
              <a:solidFill>
                <a:schemeClr val="tx1"/>
              </a:solidFill>
            </a:endParaRPr>
          </a:p>
        </p:txBody>
      </p:sp>
      <p:sp>
        <p:nvSpPr>
          <p:cNvPr id="26" name="角丸四角形 25"/>
          <p:cNvSpPr/>
          <p:nvPr/>
        </p:nvSpPr>
        <p:spPr>
          <a:xfrm>
            <a:off x="167268" y="5104591"/>
            <a:ext cx="6167228" cy="156236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がんについて伝えられた直後の反応</a:t>
            </a:r>
            <a:endParaRPr kumimoji="1" lang="en-US" altLang="ja-JP" sz="2400" dirty="0" smtClean="0">
              <a:solidFill>
                <a:schemeClr val="tx1"/>
              </a:solidFill>
            </a:endParaRPr>
          </a:p>
          <a:p>
            <a:r>
              <a:rPr lang="ja-JP" altLang="en-US" sz="2400" dirty="0">
                <a:solidFill>
                  <a:schemeClr val="tx1"/>
                </a:solidFill>
              </a:rPr>
              <a:t>・</a:t>
            </a:r>
            <a:r>
              <a:rPr kumimoji="1" lang="ja-JP" altLang="en-US" sz="2400" dirty="0" smtClean="0">
                <a:solidFill>
                  <a:schemeClr val="tx1"/>
                </a:solidFill>
              </a:rPr>
              <a:t>泣く　</a:t>
            </a:r>
            <a:r>
              <a:rPr lang="ja-JP" altLang="en-US" sz="2400" dirty="0" smtClean="0">
                <a:solidFill>
                  <a:schemeClr val="tx1"/>
                </a:solidFill>
              </a:rPr>
              <a:t>怒る　すねる　</a:t>
            </a:r>
            <a:endParaRPr lang="en-US" altLang="ja-JP" sz="2400" dirty="0" smtClean="0">
              <a:solidFill>
                <a:schemeClr val="tx1"/>
              </a:solidFill>
            </a:endParaRPr>
          </a:p>
          <a:p>
            <a:r>
              <a:rPr lang="ja-JP" altLang="en-US" sz="2400" dirty="0" smtClean="0">
                <a:solidFill>
                  <a:schemeClr val="tx1"/>
                </a:solidFill>
              </a:rPr>
              <a:t>・戸惑う　距離を置こうとする・・・</a:t>
            </a:r>
            <a:endParaRPr lang="en-US" altLang="ja-JP" sz="2400" dirty="0" smtClean="0">
              <a:solidFill>
                <a:schemeClr val="tx1"/>
              </a:solidFill>
            </a:endParaRPr>
          </a:p>
        </p:txBody>
      </p:sp>
      <p:sp>
        <p:nvSpPr>
          <p:cNvPr id="27" name="円/楕円 26"/>
          <p:cNvSpPr/>
          <p:nvPr/>
        </p:nvSpPr>
        <p:spPr>
          <a:xfrm>
            <a:off x="1505813" y="3552151"/>
            <a:ext cx="1446051"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気遣い</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28" name="円/楕円 27"/>
          <p:cNvSpPr/>
          <p:nvPr/>
        </p:nvSpPr>
        <p:spPr>
          <a:xfrm>
            <a:off x="3036913" y="3231457"/>
            <a:ext cx="1571600"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latin typeface="AR P丸ゴシック体M" panose="020B0600010101010101" pitchFamily="50" charset="-128"/>
                <a:ea typeface="AR P丸ゴシック体M" panose="020B0600010101010101" pitchFamily="50" charset="-128"/>
              </a:rPr>
              <a:t>協力的</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29" name="円/楕円 28"/>
          <p:cNvSpPr/>
          <p:nvPr/>
        </p:nvSpPr>
        <p:spPr>
          <a:xfrm>
            <a:off x="4779213" y="3521474"/>
            <a:ext cx="1446051"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支援的</a:t>
            </a:r>
            <a:endParaRPr kumimoji="1" lang="en-US" altLang="ja-JP" sz="2000" b="1" dirty="0" smtClean="0">
              <a:latin typeface="AR P丸ゴシック体M" panose="020B0600010101010101" pitchFamily="50" charset="-128"/>
              <a:ea typeface="AR P丸ゴシック体M" panose="020B0600010101010101" pitchFamily="50" charset="-128"/>
            </a:endParaRPr>
          </a:p>
        </p:txBody>
      </p:sp>
      <p:sp>
        <p:nvSpPr>
          <p:cNvPr id="30" name="円/楕円 29"/>
          <p:cNvSpPr/>
          <p:nvPr/>
        </p:nvSpPr>
        <p:spPr>
          <a:xfrm>
            <a:off x="6477716" y="3392850"/>
            <a:ext cx="1446051" cy="1423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他・・</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16" name="正方形/長方形 15"/>
          <p:cNvSpPr/>
          <p:nvPr/>
        </p:nvSpPr>
        <p:spPr>
          <a:xfrm>
            <a:off x="1969418" y="3076142"/>
            <a:ext cx="2023049" cy="4830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1"/>
              </a:solidFill>
              <a:latin typeface="AR P丸ゴシック体M" panose="020B0600010101010101" pitchFamily="50" charset="-128"/>
              <a:ea typeface="AR P丸ゴシック体M" panose="020B0600010101010101" pitchFamily="50" charset="-128"/>
            </a:endParaRPr>
          </a:p>
        </p:txBody>
      </p:sp>
      <p:sp>
        <p:nvSpPr>
          <p:cNvPr id="17" name="正方形/長方形 16"/>
          <p:cNvSpPr/>
          <p:nvPr/>
        </p:nvSpPr>
        <p:spPr>
          <a:xfrm>
            <a:off x="7669068" y="5020366"/>
            <a:ext cx="1561199" cy="4830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accent1"/>
                </a:solidFill>
                <a:latin typeface="AR P丸ゴシック体M" panose="020B0600010101010101" pitchFamily="50" charset="-128"/>
                <a:ea typeface="AR P丸ゴシック体M" panose="020B0600010101010101" pitchFamily="50" charset="-128"/>
              </a:rPr>
              <a:t>とまどい</a:t>
            </a:r>
            <a:endParaRPr kumimoji="1" lang="ja-JP" altLang="en-US" dirty="0">
              <a:solidFill>
                <a:schemeClr val="accent1"/>
              </a:solidFill>
              <a:latin typeface="AR P丸ゴシック体M" panose="020B0600010101010101" pitchFamily="50" charset="-128"/>
              <a:ea typeface="AR P丸ゴシック体M" panose="020B0600010101010101" pitchFamily="50" charset="-128"/>
            </a:endParaRP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015" y="5568268"/>
            <a:ext cx="334690" cy="334690"/>
          </a:xfrm>
          <a:prstGeom prst="rect">
            <a:avLst/>
          </a:prstGeom>
        </p:spPr>
      </p:pic>
      <p:pic>
        <p:nvPicPr>
          <p:cNvPr id="22" name="コンテンツ プレースホルダ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15" y="5180801"/>
            <a:ext cx="1145826" cy="138233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027" y="5851214"/>
            <a:ext cx="363858" cy="355444"/>
          </a:xfrm>
          <a:prstGeom prst="rect">
            <a:avLst/>
          </a:prstGeom>
        </p:spPr>
      </p:pic>
      <p:sp>
        <p:nvSpPr>
          <p:cNvPr id="3" name="下カーブ矢印 2"/>
          <p:cNvSpPr/>
          <p:nvPr/>
        </p:nvSpPr>
        <p:spPr>
          <a:xfrm rot="17795287">
            <a:off x="399267" y="4050715"/>
            <a:ext cx="1077309" cy="738648"/>
          </a:xfrm>
          <a:prstGeom prst="curvedDown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下カーブ矢印 19"/>
          <p:cNvSpPr/>
          <p:nvPr/>
        </p:nvSpPr>
        <p:spPr>
          <a:xfrm rot="4689229">
            <a:off x="6802546" y="2893098"/>
            <a:ext cx="3046243" cy="1214118"/>
          </a:xfrm>
          <a:prstGeom prst="curvedDown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8460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74638"/>
            <a:ext cx="8229600" cy="1554162"/>
          </a:xfrm>
        </p:spPr>
        <p:txBody>
          <a:bodyPr>
            <a:normAutofit/>
          </a:bodyPr>
          <a:lstStyle/>
          <a:p>
            <a:pPr algn="l"/>
            <a:r>
              <a:rPr lang="ja-JP" altLang="en-US" sz="3200" u="sng" dirty="0" smtClean="0"/>
              <a:t>３．子どもたちと共にあるために</a:t>
            </a:r>
            <a:r>
              <a:rPr lang="en-US" altLang="ja-JP" sz="3200" dirty="0" smtClean="0"/>
              <a:t/>
            </a:r>
            <a:br>
              <a:rPr lang="en-US" altLang="ja-JP" sz="3200" dirty="0" smtClean="0"/>
            </a:br>
            <a:r>
              <a:rPr lang="ja-JP" altLang="en-US" sz="3600" dirty="0" smtClean="0"/>
              <a:t>１）子どもの持つ力を皆で支えていきます</a:t>
            </a:r>
            <a:endParaRPr lang="ja-JP" altLang="en-US" sz="3600" dirty="0"/>
          </a:p>
        </p:txBody>
      </p:sp>
      <p:sp>
        <p:nvSpPr>
          <p:cNvPr id="7" name="コンテンツ プレースホルダ 6"/>
          <p:cNvSpPr>
            <a:spLocks noGrp="1"/>
          </p:cNvSpPr>
          <p:nvPr>
            <p:ph idx="1"/>
          </p:nvPr>
        </p:nvSpPr>
        <p:spPr>
          <a:xfrm>
            <a:off x="457200" y="2150533"/>
            <a:ext cx="8229600" cy="3975630"/>
          </a:xfrm>
        </p:spPr>
        <p:txBody>
          <a:bodyPr>
            <a:normAutofit fontScale="92500" lnSpcReduction="10000"/>
          </a:bodyPr>
          <a:lstStyle/>
          <a:p>
            <a:pPr>
              <a:buFont typeface="Wingdings" charset="2"/>
              <a:buChar char="Ø"/>
            </a:pPr>
            <a:r>
              <a:rPr lang="ja-JP" altLang="en-US" dirty="0"/>
              <a:t>　</a:t>
            </a:r>
            <a:r>
              <a:rPr lang="ja-JP" altLang="en-US" dirty="0" smtClean="0"/>
              <a:t>子どもは多くの物事を知り、様々な感情を抱き、成長している</a:t>
            </a:r>
            <a:endParaRPr lang="en-US" altLang="ja-JP" dirty="0" smtClean="0"/>
          </a:p>
          <a:p>
            <a:pPr>
              <a:buFont typeface="Wingdings" charset="2"/>
              <a:buChar char="Ø"/>
            </a:pPr>
            <a:r>
              <a:rPr lang="ja-JP" altLang="ja-JP" dirty="0" smtClean="0"/>
              <a:t>　</a:t>
            </a:r>
            <a:r>
              <a:rPr lang="ja-JP" altLang="en-US" dirty="0" smtClean="0"/>
              <a:t>子どもは「できること」をがんばりたい</a:t>
            </a:r>
            <a:endParaRPr lang="en-US" altLang="ja-JP" dirty="0" smtClean="0"/>
          </a:p>
          <a:p>
            <a:pPr>
              <a:buFont typeface="Wingdings" charset="2"/>
              <a:buChar char="Ø"/>
            </a:pPr>
            <a:r>
              <a:rPr lang="ja-JP" altLang="ja-JP" dirty="0"/>
              <a:t>　</a:t>
            </a:r>
            <a:r>
              <a:rPr lang="ja-JP" altLang="en-US" dirty="0" smtClean="0"/>
              <a:t>伝えられないことは子どもを孤独にすする</a:t>
            </a:r>
            <a:endParaRPr lang="en-US" altLang="ja-JP" dirty="0" smtClean="0"/>
          </a:p>
          <a:p>
            <a:pPr>
              <a:buFont typeface="Wingdings" charset="2"/>
              <a:buChar char="Ø"/>
            </a:pPr>
            <a:r>
              <a:rPr lang="ja-JP" altLang="ja-JP" dirty="0" smtClean="0"/>
              <a:t>　</a:t>
            </a:r>
            <a:r>
              <a:rPr lang="ja-JP" altLang="en-US" dirty="0" smtClean="0"/>
              <a:t>がんを伝えたことで子どもの様子が変化することは自然なこと</a:t>
            </a:r>
            <a:endParaRPr lang="en-US" altLang="ja-JP" dirty="0" smtClean="0"/>
          </a:p>
          <a:p>
            <a:pPr>
              <a:buFont typeface="Wingdings" charset="2"/>
              <a:buChar char="Ø"/>
            </a:pPr>
            <a:r>
              <a:rPr lang="ja-JP" altLang="en-US" dirty="0" smtClean="0"/>
              <a:t>　変化は周囲の大人や医療者が一緒にサポートすることが大切</a:t>
            </a:r>
            <a:endParaRPr lang="en-US" altLang="ja-JP" dirty="0" smtClean="0"/>
          </a:p>
        </p:txBody>
      </p:sp>
    </p:spTree>
    <p:extLst>
      <p:ext uri="{BB962C8B-B14F-4D97-AF65-F5344CB8AC3E}">
        <p14:creationId xmlns:p14="http://schemas.microsoft.com/office/powerpoint/2010/main" val="219952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201333"/>
            <a:ext cx="8229600" cy="3924830"/>
          </a:xfrm>
        </p:spPr>
        <p:txBody>
          <a:bodyPr/>
          <a:lstStyle/>
          <a:p>
            <a:pPr>
              <a:buFont typeface="Wingdings" charset="2"/>
              <a:buChar char="Ø"/>
            </a:pPr>
            <a:r>
              <a:rPr lang="ja-JP" altLang="en-US" dirty="0" smtClean="0"/>
              <a:t>　子どもにがんを伝えることによって、子どもだけでなく、お父さんお母さんの社会生活にも影響を及ぼす不安を近しい人々で支えていくことが必要</a:t>
            </a:r>
            <a:endParaRPr lang="en-US" altLang="ja-JP" dirty="0" smtClean="0"/>
          </a:p>
          <a:p>
            <a:pPr>
              <a:buFont typeface="Wingdings" charset="2"/>
              <a:buChar char="Ø"/>
            </a:pPr>
            <a:r>
              <a:rPr lang="en-US" altLang="ja-JP" dirty="0" smtClean="0"/>
              <a:t>　</a:t>
            </a:r>
            <a:r>
              <a:rPr lang="ja-JP" altLang="en-US" dirty="0" smtClean="0"/>
              <a:t>いつも強くある必要はありません</a:t>
            </a:r>
            <a:endParaRPr lang="en-US" altLang="ja-JP" dirty="0" smtClean="0"/>
          </a:p>
          <a:p>
            <a:pPr>
              <a:buFont typeface="Wingdings" charset="2"/>
              <a:buChar char="Ø"/>
            </a:pPr>
            <a:r>
              <a:rPr lang="en-US" altLang="ja-JP" dirty="0" smtClean="0"/>
              <a:t>　</a:t>
            </a:r>
            <a:r>
              <a:rPr lang="ja-JP" altLang="en-US" dirty="0" smtClean="0"/>
              <a:t>身近な医療者は気持ちの整理や子どもの相談に関する資源となります</a:t>
            </a:r>
            <a:endParaRPr lang="en-US" altLang="ja-JP" dirty="0" smtClean="0"/>
          </a:p>
          <a:p>
            <a:pPr>
              <a:buFont typeface="Wingdings" charset="2"/>
              <a:buChar char="Ø"/>
            </a:pPr>
            <a:endParaRPr lang="ja-JP" altLang="en-US" dirty="0"/>
          </a:p>
        </p:txBody>
      </p:sp>
      <p:sp>
        <p:nvSpPr>
          <p:cNvPr id="4" name="タイトル 5"/>
          <p:cNvSpPr>
            <a:spLocks noGrp="1"/>
          </p:cNvSpPr>
          <p:nvPr>
            <p:ph type="title"/>
          </p:nvPr>
        </p:nvSpPr>
        <p:spPr>
          <a:xfrm>
            <a:off x="457200" y="274638"/>
            <a:ext cx="8229600" cy="1655762"/>
          </a:xfrm>
        </p:spPr>
        <p:txBody>
          <a:bodyPr>
            <a:normAutofit/>
          </a:bodyPr>
          <a:lstStyle/>
          <a:p>
            <a:pPr algn="l"/>
            <a:r>
              <a:rPr lang="ja-JP" altLang="en-US" sz="3200" u="sng" dirty="0" smtClean="0"/>
              <a:t>３．子どもたちと共にあるために</a:t>
            </a:r>
            <a:r>
              <a:rPr lang="en-US" altLang="ja-JP" sz="3200" dirty="0" smtClean="0"/>
              <a:t/>
            </a:r>
            <a:br>
              <a:rPr lang="en-US" altLang="ja-JP" sz="3200" dirty="0" smtClean="0"/>
            </a:br>
            <a:r>
              <a:rPr lang="ja-JP" altLang="en-US" sz="3600" dirty="0" smtClean="0"/>
              <a:t>１）親もケアの対象です</a:t>
            </a:r>
            <a:endParaRPr lang="ja-JP" altLang="en-US" sz="3600" dirty="0"/>
          </a:p>
        </p:txBody>
      </p:sp>
    </p:spTree>
    <p:extLst>
      <p:ext uri="{BB962C8B-B14F-4D97-AF65-F5344CB8AC3E}">
        <p14:creationId xmlns:p14="http://schemas.microsoft.com/office/powerpoint/2010/main" val="10576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u="sng" dirty="0" smtClean="0"/>
              <a:t>４．子どもの発達段階に応じた伝え方</a:t>
            </a:r>
            <a:endParaRPr lang="ja-JP" altLang="en-US" sz="3600" u="sng" dirty="0"/>
          </a:p>
        </p:txBody>
      </p:sp>
      <p:sp>
        <p:nvSpPr>
          <p:cNvPr id="4" name="サブタイトル 3"/>
          <p:cNvSpPr>
            <a:spLocks noGrp="1"/>
          </p:cNvSpPr>
          <p:nvPr>
            <p:ph type="subTitle" idx="1"/>
          </p:nvPr>
        </p:nvSpPr>
        <p:spPr/>
        <p:txBody>
          <a:bodyPr>
            <a:normAutofit fontScale="92500" lnSpcReduction="20000"/>
          </a:bodyPr>
          <a:lstStyle/>
          <a:p>
            <a:pPr algn="l"/>
            <a:r>
              <a:rPr lang="ja-JP" altLang="en-US" dirty="0" smtClean="0"/>
              <a:t>大切なこと</a:t>
            </a:r>
            <a:endParaRPr lang="en-US" altLang="ja-JP" dirty="0" smtClean="0"/>
          </a:p>
          <a:p>
            <a:pPr algn="l"/>
            <a:r>
              <a:rPr lang="en-US" altLang="ja-JP" dirty="0" smtClean="0"/>
              <a:t>★</a:t>
            </a:r>
            <a:r>
              <a:rPr lang="ja-JP" altLang="en-US" dirty="0" smtClean="0"/>
              <a:t>子どもが家族の一員でありつづけること</a:t>
            </a:r>
            <a:endParaRPr lang="en-US" altLang="ja-JP" dirty="0" smtClean="0"/>
          </a:p>
          <a:p>
            <a:pPr algn="l"/>
            <a:r>
              <a:rPr lang="en-US" altLang="ja-JP" dirty="0" smtClean="0"/>
              <a:t>★</a:t>
            </a:r>
            <a:r>
              <a:rPr lang="ja-JP" altLang="en-US" dirty="0" smtClean="0"/>
              <a:t>がんを伝えることとともに、子どもを想う気持ちを伝えること</a:t>
            </a:r>
            <a:endParaRPr lang="ja-JP" altLang="en-US" dirty="0"/>
          </a:p>
        </p:txBody>
      </p:sp>
    </p:spTree>
    <p:extLst>
      <p:ext uri="{BB962C8B-B14F-4D97-AF65-F5344CB8AC3E}">
        <p14:creationId xmlns:p14="http://schemas.microsoft.com/office/powerpoint/2010/main" val="220242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201333"/>
            <a:ext cx="8229600" cy="3924830"/>
          </a:xfrm>
        </p:spPr>
        <p:txBody>
          <a:bodyPr/>
          <a:lstStyle/>
          <a:p>
            <a:r>
              <a:rPr lang="ja-JP" altLang="en-US" dirty="0" smtClean="0"/>
              <a:t>「がん」という病気そのものについてはおそらくショックは受けないでしょう</a:t>
            </a:r>
            <a:endParaRPr lang="en-US" altLang="ja-JP" dirty="0" smtClean="0"/>
          </a:p>
          <a:p>
            <a:r>
              <a:rPr lang="ja-JP" altLang="en-US" dirty="0" smtClean="0"/>
              <a:t>次の３つの点をポイントに話すとよいでしょう</a:t>
            </a:r>
            <a:endParaRPr lang="en-US" altLang="ja-JP" dirty="0" smtClean="0"/>
          </a:p>
          <a:p>
            <a:pPr marL="0" indent="0">
              <a:buNone/>
            </a:pPr>
            <a:r>
              <a:rPr lang="ja-JP" altLang="en-US" dirty="0" smtClean="0"/>
              <a:t>　　　１．だれのせいでもないこと</a:t>
            </a:r>
            <a:endParaRPr lang="en-US" altLang="ja-JP" dirty="0" smtClean="0"/>
          </a:p>
          <a:p>
            <a:pPr marL="0" indent="0">
              <a:buNone/>
            </a:pPr>
            <a:r>
              <a:rPr lang="ja-JP" altLang="en-US" dirty="0" smtClean="0"/>
              <a:t>　　　２．「がん」という言葉を用いること</a:t>
            </a:r>
            <a:endParaRPr lang="en-US" altLang="ja-JP" dirty="0" smtClean="0"/>
          </a:p>
          <a:p>
            <a:pPr marL="0" indent="0">
              <a:buNone/>
            </a:pPr>
            <a:r>
              <a:rPr lang="ja-JP" altLang="en-US" dirty="0" smtClean="0"/>
              <a:t>　　　３．伝染しない病気であること</a:t>
            </a:r>
          </a:p>
          <a:p>
            <a:endParaRPr lang="ja-JP" altLang="en-US" dirty="0"/>
          </a:p>
        </p:txBody>
      </p:sp>
      <p:sp>
        <p:nvSpPr>
          <p:cNvPr id="4" name="タイトル 5"/>
          <p:cNvSpPr>
            <a:spLocks noGrp="1"/>
          </p:cNvSpPr>
          <p:nvPr>
            <p:ph type="title"/>
          </p:nvPr>
        </p:nvSpPr>
        <p:spPr>
          <a:xfrm>
            <a:off x="457200" y="274638"/>
            <a:ext cx="8229600" cy="1604962"/>
          </a:xfrm>
        </p:spPr>
        <p:txBody>
          <a:bodyPr>
            <a:normAutofit/>
          </a:bodyPr>
          <a:lstStyle/>
          <a:p>
            <a:pPr algn="l"/>
            <a:r>
              <a:rPr lang="ja-JP" altLang="en-US" sz="3200" u="sng" dirty="0" smtClean="0"/>
              <a:t>４．子どもの発達段階に応じた伝え方</a:t>
            </a:r>
            <a:r>
              <a:rPr lang="en-US" altLang="ja-JP" sz="3200" dirty="0" smtClean="0"/>
              <a:t/>
            </a:r>
            <a:br>
              <a:rPr lang="en-US" altLang="ja-JP" sz="3200" dirty="0" smtClean="0"/>
            </a:br>
            <a:r>
              <a:rPr lang="ja-JP" altLang="en-US" sz="3600" dirty="0" smtClean="0"/>
              <a:t>１）幼児期</a:t>
            </a:r>
            <a:endParaRPr lang="ja-JP" altLang="en-US" sz="3600" dirty="0"/>
          </a:p>
        </p:txBody>
      </p:sp>
    </p:spTree>
    <p:extLst>
      <p:ext uri="{BB962C8B-B14F-4D97-AF65-F5344CB8AC3E}">
        <p14:creationId xmlns:p14="http://schemas.microsoft.com/office/powerpoint/2010/main" val="352100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235200"/>
            <a:ext cx="8229600" cy="3890963"/>
          </a:xfrm>
        </p:spPr>
        <p:txBody>
          <a:bodyPr>
            <a:normAutofit fontScale="92500"/>
          </a:bodyPr>
          <a:lstStyle/>
          <a:p>
            <a:pPr>
              <a:buFont typeface="Wingdings" charset="2"/>
              <a:buChar char="Ø"/>
            </a:pPr>
            <a:r>
              <a:rPr lang="ja-JP" altLang="en-US" dirty="0" smtClean="0"/>
              <a:t>　がんが命に関わるかもしれないことを知っています</a:t>
            </a:r>
            <a:endParaRPr lang="en-US" altLang="ja-JP" dirty="0" smtClean="0"/>
          </a:p>
          <a:p>
            <a:pPr>
              <a:buFont typeface="Wingdings" charset="2"/>
              <a:buChar char="Ø"/>
            </a:pPr>
            <a:r>
              <a:rPr lang="ja-JP" altLang="en-US" dirty="0" smtClean="0"/>
              <a:t>　素直な言葉で質問し、大人と同様に知りたいと思います</a:t>
            </a:r>
            <a:endParaRPr lang="en-US" altLang="ja-JP" dirty="0" smtClean="0"/>
          </a:p>
          <a:p>
            <a:pPr>
              <a:buFont typeface="Wingdings" charset="2"/>
              <a:buChar char="Ø"/>
            </a:pPr>
            <a:r>
              <a:rPr lang="ja-JP" altLang="en-US" dirty="0" smtClean="0"/>
              <a:t>　子どもにわかりやすい例えを用いて、誠実に具体的に答えてあげること　</a:t>
            </a:r>
            <a:endParaRPr lang="en-US" altLang="ja-JP" dirty="0" smtClean="0"/>
          </a:p>
          <a:p>
            <a:pPr>
              <a:buFont typeface="Wingdings" charset="2"/>
              <a:buChar char="Ø"/>
            </a:pPr>
            <a:r>
              <a:rPr lang="ja-JP" altLang="en-US" dirty="0" smtClean="0"/>
              <a:t>　良い方向に向かうよう頑張っていることを伝えよう</a:t>
            </a:r>
            <a:endParaRPr lang="ja-JP" altLang="en-US" dirty="0"/>
          </a:p>
        </p:txBody>
      </p:sp>
      <p:sp>
        <p:nvSpPr>
          <p:cNvPr id="4" name="タイトル 5"/>
          <p:cNvSpPr>
            <a:spLocks noGrp="1"/>
          </p:cNvSpPr>
          <p:nvPr>
            <p:ph type="title"/>
          </p:nvPr>
        </p:nvSpPr>
        <p:spPr>
          <a:xfrm>
            <a:off x="457200" y="274637"/>
            <a:ext cx="8229600" cy="1621895"/>
          </a:xfrm>
        </p:spPr>
        <p:txBody>
          <a:bodyPr>
            <a:normAutofit/>
          </a:bodyPr>
          <a:lstStyle/>
          <a:p>
            <a:pPr algn="l"/>
            <a:r>
              <a:rPr lang="ja-JP" altLang="en-US" sz="3200" u="sng" dirty="0" smtClean="0"/>
              <a:t>４．子どもの発達段階に応じた伝え方</a:t>
            </a:r>
            <a:r>
              <a:rPr lang="en-US" altLang="ja-JP" sz="3200" dirty="0" smtClean="0"/>
              <a:t/>
            </a:r>
            <a:br>
              <a:rPr lang="en-US" altLang="ja-JP" sz="3200" dirty="0" smtClean="0"/>
            </a:br>
            <a:r>
              <a:rPr lang="ja-JP" altLang="en-US" sz="3600" dirty="0" smtClean="0"/>
              <a:t>１）児童期</a:t>
            </a:r>
            <a:endParaRPr lang="ja-JP" altLang="en-US" sz="3600" dirty="0"/>
          </a:p>
        </p:txBody>
      </p:sp>
    </p:spTree>
    <p:extLst>
      <p:ext uri="{BB962C8B-B14F-4D97-AF65-F5344CB8AC3E}">
        <p14:creationId xmlns:p14="http://schemas.microsoft.com/office/powerpoint/2010/main" val="85150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95112"/>
            <a:ext cx="8229600" cy="3931051"/>
          </a:xfrm>
        </p:spPr>
        <p:txBody>
          <a:bodyPr>
            <a:normAutofit fontScale="92500" lnSpcReduction="10000"/>
          </a:bodyPr>
          <a:lstStyle/>
          <a:p>
            <a:pPr>
              <a:buFont typeface="Wingdings" charset="2"/>
              <a:buChar char="Ø"/>
            </a:pPr>
            <a:r>
              <a:rPr lang="ja-JP" altLang="en-US" dirty="0" smtClean="0"/>
              <a:t>　思春期の子どもはおおよその事実を知りたがっている</a:t>
            </a:r>
            <a:endParaRPr lang="en-US" altLang="ja-JP" dirty="0" smtClean="0"/>
          </a:p>
          <a:p>
            <a:pPr>
              <a:buFont typeface="Wingdings" charset="2"/>
              <a:buChar char="Ø"/>
            </a:pPr>
            <a:r>
              <a:rPr lang="ja-JP" altLang="en-US" dirty="0" smtClean="0"/>
              <a:t>　ごまかしや隠し事には敏感で、怒りを感じやすい</a:t>
            </a:r>
            <a:endParaRPr lang="en-US" altLang="ja-JP" dirty="0" smtClean="0"/>
          </a:p>
          <a:p>
            <a:pPr>
              <a:buFont typeface="Wingdings" charset="2"/>
              <a:buChar char="Ø"/>
            </a:pPr>
            <a:r>
              <a:rPr lang="ja-JP" altLang="en-US" dirty="0" smtClean="0"/>
              <a:t>　心の平静のために、心を揺らす出来事から少し距離をおくことがある</a:t>
            </a:r>
            <a:endParaRPr lang="en-US" altLang="ja-JP" dirty="0" smtClean="0"/>
          </a:p>
          <a:p>
            <a:pPr>
              <a:buFont typeface="Wingdings" charset="2"/>
              <a:buChar char="Ø"/>
            </a:pPr>
            <a:r>
              <a:rPr lang="ja-JP" altLang="en-US" dirty="0" smtClean="0"/>
              <a:t>　友人と話すことで気持ちを整理することも</a:t>
            </a:r>
            <a:endParaRPr lang="en-US" altLang="ja-JP" dirty="0" smtClean="0"/>
          </a:p>
          <a:p>
            <a:pPr>
              <a:buFont typeface="Wingdings" charset="2"/>
              <a:buChar char="Ø"/>
            </a:pPr>
            <a:r>
              <a:rPr lang="ja-JP" altLang="en-US" dirty="0" smtClean="0"/>
              <a:t>　自分で情報を収集し、自分にできることを探す力を持っている</a:t>
            </a:r>
            <a:endParaRPr lang="ja-JP" altLang="en-US" dirty="0"/>
          </a:p>
        </p:txBody>
      </p:sp>
      <p:sp>
        <p:nvSpPr>
          <p:cNvPr id="4" name="タイトル 5"/>
          <p:cNvSpPr>
            <a:spLocks noGrp="1"/>
          </p:cNvSpPr>
          <p:nvPr>
            <p:ph type="title"/>
          </p:nvPr>
        </p:nvSpPr>
        <p:spPr>
          <a:xfrm>
            <a:off x="457200" y="274638"/>
            <a:ext cx="8229600" cy="1616748"/>
          </a:xfrm>
        </p:spPr>
        <p:txBody>
          <a:bodyPr>
            <a:normAutofit/>
          </a:bodyPr>
          <a:lstStyle/>
          <a:p>
            <a:pPr algn="l"/>
            <a:r>
              <a:rPr lang="ja-JP" altLang="en-US" sz="3200" u="sng" dirty="0" smtClean="0"/>
              <a:t>４．子どもの発達段階に応じた伝え方</a:t>
            </a:r>
            <a:r>
              <a:rPr lang="en-US" altLang="ja-JP" sz="3200" dirty="0" smtClean="0"/>
              <a:t/>
            </a:r>
            <a:br>
              <a:rPr lang="en-US" altLang="ja-JP" sz="3200" dirty="0" smtClean="0"/>
            </a:br>
            <a:r>
              <a:rPr lang="ja-JP" altLang="en-US" sz="3600" dirty="0" smtClean="0"/>
              <a:t>１）思春期</a:t>
            </a:r>
            <a:endParaRPr lang="ja-JP" altLang="en-US" sz="3600" dirty="0"/>
          </a:p>
        </p:txBody>
      </p:sp>
    </p:spTree>
    <p:extLst>
      <p:ext uri="{BB962C8B-B14F-4D97-AF65-F5344CB8AC3E}">
        <p14:creationId xmlns:p14="http://schemas.microsoft.com/office/powerpoint/2010/main" val="32122394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1584</TotalTime>
  <Words>599</Words>
  <Application>Microsoft Office PowerPoint</Application>
  <PresentationFormat>画面に合わせる (4:3)</PresentationFormat>
  <Paragraphs>136</Paragraphs>
  <Slides>12</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AR P丸ゴシック体M</vt:lpstr>
      <vt:lpstr>Meiryo UI</vt:lpstr>
      <vt:lpstr>ＭＳ Ｐゴシック</vt:lpstr>
      <vt:lpstr>Arial</vt:lpstr>
      <vt:lpstr>Calibri</vt:lpstr>
      <vt:lpstr>Wingdings</vt:lpstr>
      <vt:lpstr>Office テーマ</vt:lpstr>
      <vt:lpstr>PowerPoint プレゼンテーション</vt:lpstr>
      <vt:lpstr>がんを子どもに伝えることは 　親と子のオープンなコミュニケーションの機会となります</vt:lpstr>
      <vt:lpstr>がんを子どもに伝えることは 　親とともに困難な状況に乗り越えていく力を培う機会</vt:lpstr>
      <vt:lpstr>３．子どもたちと共にあるために １）子どもの持つ力を皆で支えていきます</vt:lpstr>
      <vt:lpstr>３．子どもたちと共にあるために １）親もケアの対象です</vt:lpstr>
      <vt:lpstr>４．子どもの発達段階に応じた伝え方</vt:lpstr>
      <vt:lpstr>４．子どもの発達段階に応じた伝え方 １）幼児期</vt:lpstr>
      <vt:lpstr>４．子どもの発達段階に応じた伝え方 １）児童期</vt:lpstr>
      <vt:lpstr>４．子どもの発達段階に応じた伝え方 １）思春期</vt:lpstr>
      <vt:lpstr>５．子どもの支援のお話 １）CLIMB(クライム）プログラム</vt:lpstr>
      <vt:lpstr>Hope  Tree ウェブサイトより　迷った時に手に取る本のご紹介</vt:lpstr>
      <vt:lpstr>まとめ</vt:lpstr>
    </vt:vector>
  </TitlesOfParts>
  <Company>愛知県がんセンター中央病院</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図1　足場作り会話（質問１から２へ）</dc:title>
  <dc:creator>康永 小森</dc:creator>
  <cp:lastModifiedBy>柴田亜弥子</cp:lastModifiedBy>
  <cp:revision>82</cp:revision>
  <cp:lastPrinted>2015-06-18T04:16:24Z</cp:lastPrinted>
  <dcterms:created xsi:type="dcterms:W3CDTF">2015-03-24T01:01:33Z</dcterms:created>
  <dcterms:modified xsi:type="dcterms:W3CDTF">2015-06-18T08:20:13Z</dcterms:modified>
</cp:coreProperties>
</file>