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4"/>
  </p:notesMasterIdLst>
  <p:handoutMasterIdLst>
    <p:handoutMasterId r:id="rId15"/>
  </p:handoutMasterIdLst>
  <p:sldIdLst>
    <p:sldId id="257" r:id="rId2"/>
    <p:sldId id="258" r:id="rId3"/>
    <p:sldId id="260" r:id="rId4"/>
    <p:sldId id="261" r:id="rId5"/>
    <p:sldId id="259" r:id="rId6"/>
    <p:sldId id="263" r:id="rId7"/>
    <p:sldId id="264" r:id="rId8"/>
    <p:sldId id="265" r:id="rId9"/>
    <p:sldId id="266" r:id="rId10"/>
    <p:sldId id="267" r:id="rId11"/>
    <p:sldId id="268" r:id="rId12"/>
    <p:sldId id="269" r:id="rId13"/>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33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175" d="100"/>
          <a:sy n="175" d="100"/>
        </p:scale>
        <p:origin x="-53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23967070-2E0D-4419-870C-EE0E53533D52}"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288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D7D02915-7BAC-43AD-8096-E5DD14AC1889}"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1321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7D02915-7BAC-43AD-8096-E5DD14AC1889}"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14741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日付プレースホルダ 3"/>
          <p:cNvSpPr>
            <a:spLocks noGrp="1"/>
          </p:cNvSpPr>
          <p:nvPr>
            <p:ph type="dt" idx="10"/>
          </p:nvPr>
        </p:nvSpPr>
        <p:spPr/>
        <p:txBody>
          <a:bodyPr/>
          <a:lstStyle/>
          <a:p>
            <a:endParaRPr kumimoji="1" lang="ja-JP" altLang="en-US"/>
          </a:p>
        </p:txBody>
      </p:sp>
      <p:sp>
        <p:nvSpPr>
          <p:cNvPr id="5" name="スライド番号プレースホルダ 4"/>
          <p:cNvSpPr>
            <a:spLocks noGrp="1"/>
          </p:cNvSpPr>
          <p:nvPr>
            <p:ph type="sldNum" sz="quarter" idx="11"/>
          </p:nvPr>
        </p:nvSpPr>
        <p:spPr/>
        <p:txBody>
          <a:bodyPr/>
          <a:lstStyle/>
          <a:p>
            <a:fld id="{D7D02915-7BAC-43AD-8096-E5DD14AC1889}" type="slidenum">
              <a:rPr kumimoji="1" lang="ja-JP" altLang="en-US" smtClean="0"/>
              <a:pPr/>
              <a:t>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822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55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62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12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626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851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38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018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611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387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688963-1261-47A2-80A8-89A50D58DD48}" type="datetimeFigureOut">
              <a:rPr kumimoji="1" lang="ja-JP" altLang="en-US" smtClean="0"/>
              <a:pPr/>
              <a:t>15.7.2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585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88963-1261-47A2-80A8-89A50D58DD48}" type="datetimeFigureOut">
              <a:rPr kumimoji="1" lang="ja-JP" altLang="en-US" smtClean="0"/>
              <a:pPr/>
              <a:t>15.7.2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5B7F5-A170-46F3-B6BF-31376B9E404A}"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6078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dirty="0"/>
          </a:p>
        </p:txBody>
      </p:sp>
      <p:sp>
        <p:nvSpPr>
          <p:cNvPr id="3" name="コンテンツ プレースホルダ 2"/>
          <p:cNvSpPr>
            <a:spLocks noGrp="1"/>
          </p:cNvSpPr>
          <p:nvPr>
            <p:ph idx="1"/>
          </p:nvPr>
        </p:nvSpPr>
        <p:spPr/>
        <p:txBody>
          <a:bodyPr/>
          <a:lstStyle/>
          <a:p>
            <a:endParaRPr lang="ja-JP" altLang="en-US" dirty="0"/>
          </a:p>
        </p:txBody>
      </p:sp>
      <p:pic>
        <p:nvPicPr>
          <p:cNvPr id="4" name="図 3"/>
          <p:cNvPicPr/>
          <p:nvPr/>
        </p:nvPicPr>
        <p:blipFill>
          <a:blip r:embed="rId3"/>
          <a:stretch>
            <a:fillRect/>
          </a:stretch>
        </p:blipFill>
        <p:spPr bwMode="auto">
          <a:xfrm>
            <a:off x="0" y="0"/>
            <a:ext cx="9144000" cy="6858000"/>
          </a:xfrm>
          <a:prstGeom prst="rect">
            <a:avLst/>
          </a:prstGeom>
          <a:noFill/>
          <a:ln w="9525">
            <a:noFill/>
            <a:miter lim="800000"/>
            <a:headEnd/>
            <a:tailEnd/>
          </a:ln>
        </p:spPr>
      </p:pic>
      <p:sp>
        <p:nvSpPr>
          <p:cNvPr id="5" name="テキスト ボックス 4"/>
          <p:cNvSpPr txBox="1"/>
          <p:nvPr/>
        </p:nvSpPr>
        <p:spPr>
          <a:xfrm>
            <a:off x="5143500" y="1000035"/>
            <a:ext cx="2400300" cy="1200329"/>
          </a:xfrm>
          <a:prstGeom prst="rect">
            <a:avLst/>
          </a:prstGeom>
          <a:solidFill>
            <a:schemeClr val="bg1">
              <a:alpha val="49000"/>
            </a:schemeClr>
          </a:solidFill>
        </p:spPr>
        <p:txBody>
          <a:bodyPr wrap="square" rtlCol="0">
            <a:spAutoFit/>
          </a:bodyPr>
          <a:lstStyle/>
          <a:p>
            <a:r>
              <a:rPr lang="ja-JP" altLang="en-US" sz="2400" b="1" dirty="0" smtClean="0">
                <a:solidFill>
                  <a:srgbClr val="FF0000"/>
                </a:solidFill>
              </a:rPr>
              <a:t>がんの家族教室　</a:t>
            </a:r>
            <a:endParaRPr lang="en-US" altLang="ja-JP" sz="2400" b="1" dirty="0" smtClean="0">
              <a:solidFill>
                <a:srgbClr val="FF0000"/>
              </a:solidFill>
            </a:endParaRPr>
          </a:p>
          <a:p>
            <a:r>
              <a:rPr lang="ja-JP" altLang="en-US" sz="2400" b="1" dirty="0" smtClean="0">
                <a:solidFill>
                  <a:srgbClr val="FF0000"/>
                </a:solidFill>
              </a:rPr>
              <a:t>第４回</a:t>
            </a:r>
            <a:r>
              <a:rPr lang="en-US" altLang="ja-JP" sz="2400" b="1" dirty="0" smtClean="0">
                <a:solidFill>
                  <a:srgbClr val="FF0000"/>
                </a:solidFill>
              </a:rPr>
              <a:t/>
            </a:r>
            <a:br>
              <a:rPr lang="en-US" altLang="ja-JP" sz="2400" b="1" dirty="0" smtClean="0">
                <a:solidFill>
                  <a:srgbClr val="FF0000"/>
                </a:solidFill>
              </a:rPr>
            </a:br>
            <a:r>
              <a:rPr lang="ja-JP" altLang="en-US" sz="2400" b="1" dirty="0" smtClean="0">
                <a:solidFill>
                  <a:srgbClr val="FF0000"/>
                </a:solidFill>
              </a:rPr>
              <a:t>生活と仕事</a:t>
            </a:r>
            <a:endParaRPr kumimoji="1" lang="ja-JP" altLang="en-US" sz="2400" b="1" dirty="0">
              <a:solidFill>
                <a:srgbClr val="FF0000"/>
              </a:solidFill>
            </a:endParaRPr>
          </a:p>
        </p:txBody>
      </p:sp>
      <p:sp>
        <p:nvSpPr>
          <p:cNvPr id="6" name="テキスト ボックス 5"/>
          <p:cNvSpPr txBox="1"/>
          <p:nvPr/>
        </p:nvSpPr>
        <p:spPr>
          <a:xfrm>
            <a:off x="0" y="4152900"/>
            <a:ext cx="3061956" cy="2246769"/>
          </a:xfrm>
          <a:prstGeom prst="rect">
            <a:avLst/>
          </a:prstGeom>
          <a:noFill/>
        </p:spPr>
        <p:txBody>
          <a:bodyPr wrap="square" rtlCol="0">
            <a:spAutoFit/>
          </a:bodyPr>
          <a:lstStyle/>
          <a:p>
            <a:r>
              <a:rPr lang="ja-JP" altLang="en-US" sz="2000" b="1" dirty="0" smtClean="0">
                <a:solidFill>
                  <a:schemeClr val="bg1"/>
                </a:solidFill>
              </a:rPr>
              <a:t>2015</a:t>
            </a:r>
            <a:r>
              <a:rPr lang="en-US" altLang="ja-JP" sz="2000" b="1" dirty="0" smtClean="0">
                <a:solidFill>
                  <a:schemeClr val="bg1"/>
                </a:solidFill>
              </a:rPr>
              <a:t>.6.4</a:t>
            </a:r>
          </a:p>
          <a:p>
            <a:r>
              <a:rPr lang="ja-JP" altLang="en-US" sz="2000" b="1" dirty="0" smtClean="0">
                <a:solidFill>
                  <a:schemeClr val="bg1"/>
                </a:solidFill>
              </a:rPr>
              <a:t>愛知県がんセンター</a:t>
            </a:r>
            <a:endParaRPr lang="en-US" altLang="ja-JP" sz="2000" b="1" dirty="0" smtClean="0">
              <a:solidFill>
                <a:schemeClr val="bg1"/>
              </a:solidFill>
            </a:endParaRPr>
          </a:p>
          <a:p>
            <a:r>
              <a:rPr lang="ja-JP" altLang="en-US" sz="2000" b="1" dirty="0" smtClean="0">
                <a:solidFill>
                  <a:schemeClr val="bg1"/>
                </a:solidFill>
              </a:rPr>
              <a:t>中央病院</a:t>
            </a:r>
            <a:endParaRPr lang="en-US" altLang="ja-JP" sz="2000" b="1" dirty="0" smtClean="0">
              <a:solidFill>
                <a:schemeClr val="bg1"/>
              </a:solidFill>
            </a:endParaRPr>
          </a:p>
          <a:p>
            <a:r>
              <a:rPr lang="ja-JP" altLang="en-US" sz="2000" b="1" dirty="0" smtClean="0">
                <a:solidFill>
                  <a:schemeClr val="bg1"/>
                </a:solidFill>
              </a:rPr>
              <a:t>緩和ケアセンター</a:t>
            </a:r>
            <a:endParaRPr lang="en-US" altLang="ja-JP" sz="2000" b="1" dirty="0" smtClean="0">
              <a:solidFill>
                <a:schemeClr val="bg1"/>
              </a:solidFill>
            </a:endParaRPr>
          </a:p>
          <a:p>
            <a:endParaRPr lang="en-US" altLang="ja-JP" sz="2000" b="1" dirty="0" smtClean="0">
              <a:solidFill>
                <a:schemeClr val="bg1"/>
              </a:solidFill>
            </a:endParaRPr>
          </a:p>
          <a:p>
            <a:r>
              <a:rPr lang="ja-JP" altLang="en-US" sz="2000" b="1" dirty="0" smtClean="0">
                <a:solidFill>
                  <a:schemeClr val="bg1"/>
                </a:solidFill>
              </a:rPr>
              <a:t>船崎　初美</a:t>
            </a:r>
            <a:endParaRPr lang="en-US" altLang="ja-JP" sz="2000" b="1" dirty="0" smtClean="0">
              <a:solidFill>
                <a:schemeClr val="bg1"/>
              </a:solidFill>
            </a:endParaRPr>
          </a:p>
          <a:p>
            <a:r>
              <a:rPr lang="ja-JP" altLang="en-US" sz="2000" b="1" dirty="0" smtClean="0">
                <a:solidFill>
                  <a:schemeClr val="bg1"/>
                </a:solidFill>
              </a:rPr>
              <a:t>向井　未年子</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113833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778098"/>
          </a:xfrm>
        </p:spPr>
        <p:txBody>
          <a:bodyPr>
            <a:normAutofit/>
          </a:bodyPr>
          <a:lstStyle/>
          <a:p>
            <a:r>
              <a:rPr kumimoji="1" lang="ja-JP" altLang="en-US" dirty="0" smtClean="0"/>
              <a:t>福祉サービス・介護サービス</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54822575"/>
              </p:ext>
            </p:extLst>
          </p:nvPr>
        </p:nvGraphicFramePr>
        <p:xfrm>
          <a:off x="395536" y="1268760"/>
          <a:ext cx="8424936" cy="5063810"/>
        </p:xfrm>
        <a:graphic>
          <a:graphicData uri="http://schemas.openxmlformats.org/drawingml/2006/table">
            <a:tbl>
              <a:tblPr firstRow="1" bandRow="1">
                <a:tableStyleId>{5C22544A-7EE6-4342-B048-85BDC9FD1C3A}</a:tableStyleId>
              </a:tblPr>
              <a:tblGrid>
                <a:gridCol w="1181214"/>
                <a:gridCol w="5236749"/>
                <a:gridCol w="2006973"/>
              </a:tblGrid>
              <a:tr h="470758">
                <a:tc>
                  <a:txBody>
                    <a:bodyPr/>
                    <a:lstStyle/>
                    <a:p>
                      <a:r>
                        <a:rPr kumimoji="1" lang="ja-JP" altLang="en-US" dirty="0" smtClean="0"/>
                        <a:t>制度名</a:t>
                      </a:r>
                      <a:endParaRPr kumimoji="1" lang="ja-JP" altLang="en-US" dirty="0"/>
                    </a:p>
                  </a:txBody>
                  <a:tcPr/>
                </a:tc>
                <a:tc>
                  <a:txBody>
                    <a:bodyPr/>
                    <a:lstStyle/>
                    <a:p>
                      <a:r>
                        <a:rPr kumimoji="1" lang="ja-JP" altLang="en-US" dirty="0" smtClean="0"/>
                        <a:t>　　　　　　　　　　　　　　　概要</a:t>
                      </a:r>
                      <a:endParaRPr kumimoji="1" lang="ja-JP" altLang="en-US" dirty="0"/>
                    </a:p>
                  </a:txBody>
                  <a:tcPr/>
                </a:tc>
                <a:tc>
                  <a:txBody>
                    <a:bodyPr/>
                    <a:lstStyle/>
                    <a:p>
                      <a:r>
                        <a:rPr kumimoji="1" lang="ja-JP" altLang="en-US" dirty="0" smtClean="0"/>
                        <a:t>問合せ・申請窓口</a:t>
                      </a:r>
                      <a:endParaRPr kumimoji="1" lang="ja-JP" altLang="en-US" dirty="0"/>
                    </a:p>
                  </a:txBody>
                  <a:tcPr/>
                </a:tc>
              </a:tr>
              <a:tr h="1784749">
                <a:tc>
                  <a:txBody>
                    <a:bodyPr/>
                    <a:lstStyle/>
                    <a:p>
                      <a:r>
                        <a:rPr kumimoji="1" lang="ja-JP" altLang="en-US" sz="1800" dirty="0" smtClean="0"/>
                        <a:t>身体障害者手帳</a:t>
                      </a:r>
                      <a:endParaRPr kumimoji="1" lang="ja-JP" altLang="en-US" sz="1800" dirty="0"/>
                    </a:p>
                  </a:txBody>
                  <a:tcPr/>
                </a:tc>
                <a:tc>
                  <a:txBody>
                    <a:bodyPr/>
                    <a:lstStyle/>
                    <a:p>
                      <a:r>
                        <a:rPr kumimoji="1" lang="ja-JP" altLang="en-US" sz="1700" dirty="0" smtClean="0"/>
                        <a:t>対象：音声言語機能、そしゃく機能、内部障害等に障害のある方。人工肛門、腸管ストマ、尿路変向ストマ（いずれも永久）、喉頭全摘出等。</a:t>
                      </a:r>
                      <a:endParaRPr kumimoji="1" lang="en-US" altLang="ja-JP" sz="1700" dirty="0" smtClean="0"/>
                    </a:p>
                    <a:p>
                      <a:r>
                        <a:rPr kumimoji="1" lang="ja-JP" altLang="en-US" sz="1700" dirty="0" smtClean="0"/>
                        <a:t>内容：等級</a:t>
                      </a:r>
                      <a:r>
                        <a:rPr kumimoji="1" lang="en-US" altLang="ja-JP" sz="1700" dirty="0" smtClean="0"/>
                        <a:t>1</a:t>
                      </a:r>
                      <a:r>
                        <a:rPr kumimoji="1" lang="ja-JP" altLang="en-US" sz="1700" dirty="0" smtClean="0"/>
                        <a:t>～</a:t>
                      </a:r>
                      <a:r>
                        <a:rPr kumimoji="1" lang="en-US" altLang="ja-JP" sz="1700" dirty="0" smtClean="0"/>
                        <a:t>7</a:t>
                      </a:r>
                      <a:r>
                        <a:rPr kumimoji="1" lang="ja-JP" altLang="en-US" sz="1700" dirty="0" smtClean="0"/>
                        <a:t>級。日常生活用具（ストマ用装具、人工喉頭等）の利用、医療費の助成、鉄道運賃割引、所得税の軽減等（いずれも障害部位、等級により制限あり）</a:t>
                      </a:r>
                      <a:endParaRPr kumimoji="1" lang="en-US" altLang="ja-JP" sz="1700" dirty="0" smtClean="0"/>
                    </a:p>
                  </a:txBody>
                  <a:tcPr/>
                </a:tc>
                <a:tc>
                  <a:txBody>
                    <a:bodyPr/>
                    <a:lstStyle/>
                    <a:p>
                      <a:r>
                        <a:rPr kumimoji="1" lang="ja-JP" altLang="en-US" sz="1600" dirty="0" smtClean="0"/>
                        <a:t>市区町村障害福祉担当課</a:t>
                      </a:r>
                      <a:endParaRPr kumimoji="1" lang="ja-JP" altLang="en-US" sz="1600" dirty="0"/>
                    </a:p>
                  </a:txBody>
                  <a:tcPr/>
                </a:tc>
              </a:tr>
              <a:tr h="1550661">
                <a:tc>
                  <a:txBody>
                    <a:bodyPr/>
                    <a:lstStyle/>
                    <a:p>
                      <a:r>
                        <a:rPr kumimoji="1" lang="ja-JP" altLang="en-US" sz="1800" dirty="0" smtClean="0"/>
                        <a:t>介護保険</a:t>
                      </a:r>
                      <a:endParaRPr kumimoji="1" lang="ja-JP" altLang="en-US" sz="1800" dirty="0"/>
                    </a:p>
                  </a:txBody>
                  <a:tcPr/>
                </a:tc>
                <a:tc>
                  <a:txBody>
                    <a:bodyPr/>
                    <a:lstStyle/>
                    <a:p>
                      <a:r>
                        <a:rPr kumimoji="1" lang="ja-JP" altLang="en-US" sz="1700" dirty="0" smtClean="0"/>
                        <a:t>対象：</a:t>
                      </a:r>
                      <a:r>
                        <a:rPr kumimoji="1" lang="en-US" altLang="ja-JP" sz="1700" dirty="0" smtClean="0"/>
                        <a:t>65</a:t>
                      </a:r>
                      <a:r>
                        <a:rPr kumimoji="1" lang="ja-JP" altLang="en-US" sz="1700" dirty="0" smtClean="0"/>
                        <a:t>歳以上の方及び</a:t>
                      </a:r>
                      <a:r>
                        <a:rPr kumimoji="1" lang="en-US" altLang="ja-JP" sz="1700" dirty="0" smtClean="0"/>
                        <a:t>40</a:t>
                      </a:r>
                      <a:r>
                        <a:rPr kumimoji="1" lang="ja-JP" altLang="en-US" sz="1700" dirty="0" smtClean="0"/>
                        <a:t>～</a:t>
                      </a:r>
                      <a:r>
                        <a:rPr kumimoji="1" lang="en-US" altLang="ja-JP" sz="1700" dirty="0" smtClean="0"/>
                        <a:t>64</a:t>
                      </a:r>
                      <a:r>
                        <a:rPr kumimoji="1" lang="ja-JP" altLang="en-US" sz="1700" dirty="0" smtClean="0"/>
                        <a:t>歳の特定疾病（末期がんを含む）に当たる方。</a:t>
                      </a:r>
                      <a:endParaRPr kumimoji="1" lang="en-US" altLang="ja-JP" sz="1700" dirty="0" smtClean="0"/>
                    </a:p>
                    <a:p>
                      <a:r>
                        <a:rPr kumimoji="1" lang="ja-JP" altLang="en-US" sz="1700" dirty="0" smtClean="0"/>
                        <a:t>内容：等級　要支援</a:t>
                      </a:r>
                      <a:r>
                        <a:rPr kumimoji="1" lang="en-US" altLang="ja-JP" sz="1700" dirty="0" smtClean="0"/>
                        <a:t>1</a:t>
                      </a:r>
                      <a:r>
                        <a:rPr kumimoji="1" lang="ja-JP" altLang="en-US" sz="1700" dirty="0" smtClean="0"/>
                        <a:t>～</a:t>
                      </a:r>
                      <a:r>
                        <a:rPr kumimoji="1" lang="en-US" altLang="ja-JP" sz="1700" dirty="0" smtClean="0"/>
                        <a:t>2</a:t>
                      </a:r>
                      <a:r>
                        <a:rPr kumimoji="1" lang="ja-JP" altLang="en-US" sz="1700" dirty="0" err="1" smtClean="0"/>
                        <a:t>、</a:t>
                      </a:r>
                      <a:r>
                        <a:rPr kumimoji="1" lang="ja-JP" altLang="en-US" sz="1700" dirty="0" smtClean="0"/>
                        <a:t>要介護</a:t>
                      </a:r>
                      <a:r>
                        <a:rPr kumimoji="1" lang="en-US" altLang="ja-JP" sz="1700" dirty="0" smtClean="0"/>
                        <a:t>1</a:t>
                      </a:r>
                      <a:r>
                        <a:rPr kumimoji="1" lang="ja-JP" altLang="en-US" sz="1700" dirty="0" smtClean="0"/>
                        <a:t>～</a:t>
                      </a:r>
                      <a:r>
                        <a:rPr kumimoji="1" lang="en-US" altLang="ja-JP" sz="1700" dirty="0" smtClean="0"/>
                        <a:t>5</a:t>
                      </a:r>
                      <a:r>
                        <a:rPr kumimoji="1" lang="ja-JP" altLang="en-US" sz="1700" dirty="0" err="1" smtClean="0"/>
                        <a:t>。</a:t>
                      </a:r>
                      <a:r>
                        <a:rPr kumimoji="1" lang="ja-JP" altLang="en-US" sz="1700" dirty="0" smtClean="0"/>
                        <a:t>介護サービス料金の</a:t>
                      </a:r>
                      <a:r>
                        <a:rPr kumimoji="1" lang="en-US" altLang="ja-JP" sz="1700" dirty="0" smtClean="0"/>
                        <a:t>1</a:t>
                      </a:r>
                      <a:r>
                        <a:rPr kumimoji="1" lang="ja-JP" altLang="en-US" sz="1700" dirty="0" smtClean="0"/>
                        <a:t>割負担あり。在宅サービス（ホームヘルプ、ベッドなどの福祉用具のレンタル等）、施設サービスの利用</a:t>
                      </a:r>
                      <a:endParaRPr kumimoji="1" lang="en-US" altLang="ja-JP" sz="1700" dirty="0" smtClean="0"/>
                    </a:p>
                    <a:p>
                      <a:endParaRPr kumimoji="1" lang="en-US" altLang="ja-JP" sz="1700" dirty="0" smtClean="0"/>
                    </a:p>
                  </a:txBody>
                  <a:tcPr/>
                </a:tc>
                <a:tc>
                  <a:txBody>
                    <a:bodyPr/>
                    <a:lstStyle/>
                    <a:p>
                      <a:r>
                        <a:rPr kumimoji="1" lang="ja-JP" altLang="en-US" sz="1600" smtClean="0"/>
                        <a:t>市区町村</a:t>
                      </a:r>
                      <a:r>
                        <a:rPr kumimoji="1" lang="ja-JP" altLang="en-US" sz="1600" dirty="0" smtClean="0"/>
                        <a:t>介護保険担当課</a:t>
                      </a:r>
                    </a:p>
                  </a:txBody>
                  <a:tcPr/>
                </a:tc>
              </a:tr>
              <a:tr h="1162383">
                <a:tc>
                  <a:txBody>
                    <a:bodyPr/>
                    <a:lstStyle/>
                    <a:p>
                      <a:r>
                        <a:rPr kumimoji="1" lang="ja-JP" altLang="en-US" sz="1800" dirty="0" smtClean="0"/>
                        <a:t>生活福祉資金の貸付</a:t>
                      </a:r>
                      <a:endParaRPr kumimoji="1" lang="ja-JP" altLang="en-US" sz="1800" dirty="0"/>
                    </a:p>
                  </a:txBody>
                  <a:tcPr/>
                </a:tc>
                <a:tc>
                  <a:txBody>
                    <a:bodyPr/>
                    <a:lstStyle/>
                    <a:p>
                      <a:r>
                        <a:rPr kumimoji="1" lang="ja-JP" altLang="en-US" sz="1700" dirty="0" smtClean="0"/>
                        <a:t>対象：一定の所得額以下の世帯（概ね市町村民税非課税程度）等</a:t>
                      </a:r>
                      <a:endParaRPr kumimoji="1" lang="en-US" altLang="ja-JP" sz="1700" dirty="0" smtClean="0"/>
                    </a:p>
                    <a:p>
                      <a:r>
                        <a:rPr kumimoji="1" lang="ja-JP" altLang="en-US" sz="1700" dirty="0" smtClean="0"/>
                        <a:t>内容：生業を営むために必要な経費等。無利子又は低利子にて貸付。貸付限度額あり。</a:t>
                      </a:r>
                      <a:endParaRPr kumimoji="1" lang="ja-JP" altLang="en-US" sz="1700" dirty="0"/>
                    </a:p>
                  </a:txBody>
                  <a:tcPr/>
                </a:tc>
                <a:tc>
                  <a:txBody>
                    <a:bodyPr/>
                    <a:lstStyle/>
                    <a:p>
                      <a:r>
                        <a:rPr kumimoji="1" lang="ja-JP" altLang="en-US" sz="1600" dirty="0" smtClean="0"/>
                        <a:t>市区町村社会福祉協議会</a:t>
                      </a:r>
                      <a:endParaRPr kumimoji="1" lang="ja-JP" altLang="en-US" sz="16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610877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テキスト ボックス 3"/>
          <p:cNvSpPr txBox="1"/>
          <p:nvPr/>
        </p:nvSpPr>
        <p:spPr>
          <a:xfrm rot="21108441">
            <a:off x="1135080" y="606703"/>
            <a:ext cx="2016224" cy="1428214"/>
          </a:xfrm>
          <a:prstGeom prst="wedgeEllipseCallout">
            <a:avLst>
              <a:gd name="adj1" fmla="val 78655"/>
              <a:gd name="adj2" fmla="val -1818"/>
            </a:avLst>
          </a:prstGeom>
          <a:noFill/>
          <a:ln>
            <a:solidFill>
              <a:schemeClr val="accent1">
                <a:shade val="50000"/>
              </a:schemeClr>
            </a:solidFill>
          </a:ln>
        </p:spPr>
        <p:txBody>
          <a:bodyPr wrap="square" rtlCol="0">
            <a:spAutoFit/>
          </a:bodyPr>
          <a:lstStyle/>
          <a:p>
            <a:r>
              <a:rPr kumimoji="1" lang="ja-JP" altLang="en-US" sz="2000" dirty="0" smtClean="0">
                <a:latin typeface="+mn-ea"/>
              </a:rPr>
              <a:t>がん治療に伴う経済的負担</a:t>
            </a:r>
            <a:endParaRPr kumimoji="1" lang="ja-JP" altLang="en-US" sz="2000" dirty="0">
              <a:latin typeface="+mn-ea"/>
            </a:endParaRPr>
          </a:p>
        </p:txBody>
      </p:sp>
      <p:sp>
        <p:nvSpPr>
          <p:cNvPr id="5" name="テキスト ボックス 4"/>
          <p:cNvSpPr txBox="1"/>
          <p:nvPr/>
        </p:nvSpPr>
        <p:spPr>
          <a:xfrm>
            <a:off x="3851920" y="792165"/>
            <a:ext cx="4032447" cy="461665"/>
          </a:xfrm>
          <a:prstGeom prst="rect">
            <a:avLst/>
          </a:prstGeom>
          <a:noFill/>
        </p:spPr>
        <p:txBody>
          <a:bodyPr wrap="square" rtlCol="0">
            <a:spAutoFit/>
          </a:bodyPr>
          <a:lstStyle/>
          <a:p>
            <a:r>
              <a:rPr kumimoji="1" lang="ja-JP" altLang="en-US" sz="2400" dirty="0" smtClean="0"/>
              <a:t>利用できる制度の活用を！</a:t>
            </a:r>
            <a:endParaRPr kumimoji="1" lang="ja-JP" altLang="en-US" sz="2400" dirty="0"/>
          </a:p>
        </p:txBody>
      </p:sp>
      <p:sp>
        <p:nvSpPr>
          <p:cNvPr id="6" name="テキスト ボックス 5"/>
          <p:cNvSpPr txBox="1"/>
          <p:nvPr/>
        </p:nvSpPr>
        <p:spPr>
          <a:xfrm>
            <a:off x="1403648" y="4282441"/>
            <a:ext cx="7128792" cy="442674"/>
          </a:xfrm>
          <a:prstGeom prst="roundRect">
            <a:avLst/>
          </a:prstGeom>
          <a:noFill/>
          <a:ln>
            <a:solidFill>
              <a:schemeClr val="accent1">
                <a:shade val="50000"/>
              </a:schemeClr>
            </a:solidFill>
          </a:ln>
          <a:effectLst>
            <a:glow rad="63500">
              <a:schemeClr val="accent1">
                <a:satMod val="175000"/>
                <a:alpha val="40000"/>
              </a:schemeClr>
            </a:glow>
          </a:effectLst>
        </p:spPr>
        <p:txBody>
          <a:bodyPr wrap="square" rtlCol="0">
            <a:spAutoFit/>
          </a:bodyPr>
          <a:lstStyle/>
          <a:p>
            <a:r>
              <a:rPr lang="ja-JP" altLang="en-US" sz="2000" dirty="0" smtClean="0"/>
              <a:t>　また</a:t>
            </a:r>
            <a:r>
              <a:rPr lang="ja-JP" altLang="en-US" sz="2000" dirty="0"/>
              <a:t>、</a:t>
            </a:r>
            <a:r>
              <a:rPr kumimoji="1" lang="ja-JP" altLang="en-US" sz="2000" dirty="0" smtClean="0"/>
              <a:t>制度は自分から申請しないと使えない（申請主義）</a:t>
            </a:r>
            <a:endParaRPr kumimoji="1" lang="ja-JP" altLang="en-US" sz="2000" dirty="0"/>
          </a:p>
        </p:txBody>
      </p:sp>
      <p:sp>
        <p:nvSpPr>
          <p:cNvPr id="7" name="テキスト ボックス 6"/>
          <p:cNvSpPr txBox="1"/>
          <p:nvPr/>
        </p:nvSpPr>
        <p:spPr>
          <a:xfrm>
            <a:off x="985485" y="2834218"/>
            <a:ext cx="4255829" cy="1264980"/>
          </a:xfrm>
          <a:prstGeom prst="cloudCallout">
            <a:avLst>
              <a:gd name="adj1" fmla="val 30318"/>
              <a:gd name="adj2" fmla="val -73554"/>
            </a:avLst>
          </a:prstGeom>
          <a:noFill/>
          <a:ln>
            <a:solidFill>
              <a:schemeClr val="accent1">
                <a:shade val="50000"/>
              </a:schemeClr>
            </a:solidFill>
          </a:ln>
        </p:spPr>
        <p:txBody>
          <a:bodyPr wrap="square" rtlCol="0">
            <a:spAutoFit/>
          </a:bodyPr>
          <a:lstStyle/>
          <a:p>
            <a:r>
              <a:rPr kumimoji="1" lang="ja-JP" altLang="en-US" sz="2400" dirty="0" smtClean="0"/>
              <a:t>読んだだけでは内容がよくわからない。</a:t>
            </a:r>
            <a:endParaRPr kumimoji="1" lang="ja-JP" altLang="en-US" sz="2400" dirty="0"/>
          </a:p>
        </p:txBody>
      </p:sp>
      <p:sp>
        <p:nvSpPr>
          <p:cNvPr id="9" name="テキスト ボックス 8"/>
          <p:cNvSpPr txBox="1"/>
          <p:nvPr/>
        </p:nvSpPr>
        <p:spPr>
          <a:xfrm>
            <a:off x="732734" y="5661247"/>
            <a:ext cx="8115562" cy="954107"/>
          </a:xfrm>
          <a:prstGeom prst="rect">
            <a:avLst/>
          </a:prstGeom>
          <a:noFill/>
        </p:spPr>
        <p:txBody>
          <a:bodyPr wrap="square" rtlCol="0">
            <a:spAutoFit/>
          </a:bodyPr>
          <a:lstStyle/>
          <a:p>
            <a:r>
              <a:rPr kumimoji="1" lang="ja-JP" altLang="en-US" sz="2800" dirty="0" smtClean="0">
                <a:latin typeface="HGS創英角ﾎﾟｯﾌﾟ体" pitchFamily="50" charset="-128"/>
                <a:ea typeface="HGS創英角ﾎﾟｯﾌﾟ体" pitchFamily="50" charset="-128"/>
              </a:rPr>
              <a:t>　制度について、各病院の</a:t>
            </a:r>
            <a:r>
              <a:rPr kumimoji="1" lang="ja-JP" altLang="en-US" sz="2800" dirty="0" smtClean="0">
                <a:solidFill>
                  <a:srgbClr val="FF0000"/>
                </a:solidFill>
                <a:latin typeface="HGS創英角ﾎﾟｯﾌﾟ体" pitchFamily="50" charset="-128"/>
                <a:ea typeface="HGS創英角ﾎﾟｯﾌﾟ体" pitchFamily="50" charset="-128"/>
              </a:rPr>
              <a:t>相談支援センター</a:t>
            </a:r>
            <a:r>
              <a:rPr kumimoji="1" lang="ja-JP" altLang="en-US" sz="2800" dirty="0" smtClean="0">
                <a:latin typeface="HGS創英角ﾎﾟｯﾌﾟ体" pitchFamily="50" charset="-128"/>
                <a:ea typeface="HGS創英角ﾎﾟｯﾌﾟ体" pitchFamily="50" charset="-128"/>
              </a:rPr>
              <a:t>へ</a:t>
            </a:r>
            <a:endParaRPr kumimoji="1" lang="en-US" altLang="ja-JP" sz="2800" dirty="0" smtClean="0">
              <a:latin typeface="HGS創英角ﾎﾟｯﾌﾟ体" pitchFamily="50" charset="-128"/>
              <a:ea typeface="HGS創英角ﾎﾟｯﾌﾟ体" pitchFamily="50" charset="-128"/>
            </a:endParaRPr>
          </a:p>
          <a:p>
            <a:r>
              <a:rPr kumimoji="1" lang="ja-JP" altLang="en-US" sz="2800" dirty="0" smtClean="0">
                <a:latin typeface="HGS創英角ﾎﾟｯﾌﾟ体" pitchFamily="50" charset="-128"/>
                <a:ea typeface="HGS創英角ﾎﾟｯﾌﾟ体" pitchFamily="50" charset="-128"/>
              </a:rPr>
              <a:t>　お気軽にご相談ください。</a:t>
            </a:r>
            <a:endParaRPr kumimoji="1" lang="ja-JP" altLang="en-US" sz="2800" dirty="0">
              <a:latin typeface="HGS創英角ﾎﾟｯﾌﾟ体" pitchFamily="50" charset="-128"/>
              <a:ea typeface="HGS創英角ﾎﾟｯﾌﾟ体" pitchFamily="50" charset="-128"/>
            </a:endParaRPr>
          </a:p>
        </p:txBody>
      </p:sp>
      <p:sp>
        <p:nvSpPr>
          <p:cNvPr id="13" name="テキスト ボックス 12"/>
          <p:cNvSpPr txBox="1"/>
          <p:nvPr/>
        </p:nvSpPr>
        <p:spPr>
          <a:xfrm>
            <a:off x="5259980" y="2834218"/>
            <a:ext cx="3888432" cy="1264980"/>
          </a:xfrm>
          <a:prstGeom prst="cloudCallout">
            <a:avLst>
              <a:gd name="adj1" fmla="val -16062"/>
              <a:gd name="adj2" fmla="val -97786"/>
            </a:avLst>
          </a:prstGeom>
          <a:noFill/>
          <a:ln>
            <a:solidFill>
              <a:schemeClr val="accent1">
                <a:shade val="50000"/>
              </a:schemeClr>
            </a:solidFill>
          </a:ln>
        </p:spPr>
        <p:txBody>
          <a:bodyPr wrap="square" rtlCol="0">
            <a:spAutoFit/>
          </a:bodyPr>
          <a:lstStyle/>
          <a:p>
            <a:r>
              <a:rPr lang="ja-JP" altLang="en-US" sz="2400" dirty="0"/>
              <a:t>自分にはどれが使えるの</a:t>
            </a:r>
            <a:r>
              <a:rPr lang="ja-JP" altLang="en-US" sz="2400" dirty="0" smtClean="0"/>
              <a:t>だろう。</a:t>
            </a:r>
            <a:endParaRPr lang="ja-JP" altLang="en-US" sz="2400" dirty="0"/>
          </a:p>
        </p:txBody>
      </p:sp>
      <p:sp>
        <p:nvSpPr>
          <p:cNvPr id="14" name="テキスト ボックス 13"/>
          <p:cNvSpPr txBox="1"/>
          <p:nvPr/>
        </p:nvSpPr>
        <p:spPr>
          <a:xfrm>
            <a:off x="3456681" y="1971231"/>
            <a:ext cx="1417645" cy="461665"/>
          </a:xfrm>
          <a:prstGeom prst="rect">
            <a:avLst/>
          </a:prstGeom>
          <a:noFill/>
        </p:spPr>
        <p:txBody>
          <a:bodyPr wrap="square" rtlCol="0">
            <a:spAutoFit/>
          </a:bodyPr>
          <a:lstStyle/>
          <a:p>
            <a:r>
              <a:rPr kumimoji="1" lang="ja-JP" altLang="en-US" dirty="0" smtClean="0"/>
              <a:t>　</a:t>
            </a:r>
            <a:r>
              <a:rPr kumimoji="1" lang="ja-JP" altLang="en-US" sz="2400" dirty="0" smtClean="0"/>
              <a:t>でも・・・</a:t>
            </a:r>
            <a:endParaRPr kumimoji="1" lang="ja-JP" altLang="en-US" sz="2400" dirty="0"/>
          </a:p>
        </p:txBody>
      </p:sp>
      <p:pic>
        <p:nvPicPr>
          <p:cNvPr id="1026" name="Picture 2" descr="http://msp.c.yimg.jp/yjimage?q=2OV0NT8XyLHigAdANt9AmJUTF1CShFzeT_qYHHOKR_bU6.4fzZF2IHVL0MDRO5MKLMgiK7QRzL.ufKPyE4zVG9HD.4XSqNoAGolPJxCjv5p9WfufCOFCJkVu6YszMdqKfXqX_57zir7SzOq9K_Jb&amp;sig=13a84n937&amp;x=160&amp;y=160"/>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83165" y="1320810"/>
            <a:ext cx="1485342" cy="14853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6" name="ストライプ矢印 15"/>
          <p:cNvSpPr/>
          <p:nvPr/>
        </p:nvSpPr>
        <p:spPr>
          <a:xfrm rot="5400000">
            <a:off x="4417774" y="4800006"/>
            <a:ext cx="596483" cy="7347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6043889"/>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706090"/>
          </a:xfrm>
        </p:spPr>
        <p:txBody>
          <a:bodyPr>
            <a:normAutofit fontScale="90000"/>
          </a:bodyPr>
          <a:lstStyle/>
          <a:p>
            <a:r>
              <a:rPr kumimoji="1" lang="ja-JP" altLang="en-US" dirty="0" smtClean="0"/>
              <a:t>がんと就労について</a:t>
            </a:r>
            <a:endParaRPr kumimoji="1" lang="ja-JP" altLang="en-US" dirty="0"/>
          </a:p>
        </p:txBody>
      </p:sp>
      <p:sp>
        <p:nvSpPr>
          <p:cNvPr id="3" name="コンテンツ プレースホルダー 2"/>
          <p:cNvSpPr>
            <a:spLocks noGrp="1"/>
          </p:cNvSpPr>
          <p:nvPr>
            <p:ph sz="quarter" idx="1"/>
          </p:nvPr>
        </p:nvSpPr>
        <p:spPr>
          <a:xfrm>
            <a:off x="395536" y="980728"/>
            <a:ext cx="8352928" cy="5616624"/>
          </a:xfrm>
        </p:spPr>
        <p:txBody>
          <a:bodyPr>
            <a:noAutofit/>
          </a:bodyPr>
          <a:lstStyle/>
          <a:p>
            <a:pPr marL="0" indent="0">
              <a:buNone/>
            </a:pPr>
            <a:r>
              <a:rPr kumimoji="1" lang="ja-JP" altLang="en-US" sz="1800" b="1" i="1" dirty="0" smtClean="0">
                <a:solidFill>
                  <a:srgbClr val="FF0000"/>
                </a:solidFill>
                <a:latin typeface="HG丸ｺﾞｼｯｸM-PRO" pitchFamily="50" charset="-128"/>
                <a:ea typeface="HG丸ｺﾞｼｯｸM-PRO" pitchFamily="50" charset="-128"/>
              </a:rPr>
              <a:t>★がんだから仕事ができないというわけではありません。がんの診断を受け</a:t>
            </a:r>
            <a:endParaRPr kumimoji="1" lang="en-US" altLang="ja-JP" sz="1800" b="1" i="1" dirty="0" smtClean="0">
              <a:solidFill>
                <a:srgbClr val="FF0000"/>
              </a:solidFill>
              <a:latin typeface="HG丸ｺﾞｼｯｸM-PRO" pitchFamily="50" charset="-128"/>
              <a:ea typeface="HG丸ｺﾞｼｯｸM-PRO" pitchFamily="50" charset="-128"/>
            </a:endParaRPr>
          </a:p>
          <a:p>
            <a:pPr marL="0" indent="0">
              <a:buNone/>
            </a:pPr>
            <a:r>
              <a:rPr lang="ja-JP" altLang="en-US" sz="1800" b="1" i="1" dirty="0">
                <a:solidFill>
                  <a:srgbClr val="FF0000"/>
                </a:solidFill>
                <a:latin typeface="HG丸ｺﾞｼｯｸM-PRO" pitchFamily="50" charset="-128"/>
                <a:ea typeface="HG丸ｺﾞｼｯｸM-PRO" pitchFamily="50" charset="-128"/>
              </a:rPr>
              <a:t>　</a:t>
            </a:r>
            <a:r>
              <a:rPr kumimoji="1" lang="ja-JP" altLang="en-US" sz="1800" b="1" i="1" dirty="0" err="1" smtClean="0">
                <a:solidFill>
                  <a:srgbClr val="FF0000"/>
                </a:solidFill>
                <a:latin typeface="HG丸ｺﾞｼｯｸM-PRO" pitchFamily="50" charset="-128"/>
                <a:ea typeface="HG丸ｺﾞｼｯｸM-PRO" pitchFamily="50" charset="-128"/>
              </a:rPr>
              <a:t>た</a:t>
            </a:r>
            <a:r>
              <a:rPr kumimoji="1" lang="ja-JP" altLang="en-US" sz="1800" b="1" i="1" dirty="0" smtClean="0">
                <a:solidFill>
                  <a:srgbClr val="FF0000"/>
                </a:solidFill>
                <a:latin typeface="HG丸ｺﾞｼｯｸM-PRO" pitchFamily="50" charset="-128"/>
                <a:ea typeface="HG丸ｺﾞｼｯｸM-PRO" pitchFamily="50" charset="-128"/>
              </a:rPr>
              <a:t>直後の混乱の中で、仕事を辞めるといった重大な判断はしないほうがよ</a:t>
            </a:r>
            <a:endParaRPr kumimoji="1" lang="en-US" altLang="ja-JP" sz="1800" b="1" i="1" dirty="0" smtClean="0">
              <a:solidFill>
                <a:srgbClr val="FF0000"/>
              </a:solidFill>
              <a:latin typeface="HG丸ｺﾞｼｯｸM-PRO" pitchFamily="50" charset="-128"/>
              <a:ea typeface="HG丸ｺﾞｼｯｸM-PRO" pitchFamily="50" charset="-128"/>
            </a:endParaRPr>
          </a:p>
          <a:p>
            <a:pPr marL="0" indent="0">
              <a:buNone/>
            </a:pPr>
            <a:r>
              <a:rPr lang="ja-JP" altLang="en-US" sz="1800" b="1" i="1" dirty="0">
                <a:solidFill>
                  <a:srgbClr val="FF0000"/>
                </a:solidFill>
                <a:latin typeface="HG丸ｺﾞｼｯｸM-PRO" pitchFamily="50" charset="-128"/>
                <a:ea typeface="HG丸ｺﾞｼｯｸM-PRO" pitchFamily="50" charset="-128"/>
              </a:rPr>
              <a:t>　</a:t>
            </a:r>
            <a:r>
              <a:rPr kumimoji="1" lang="ja-JP" altLang="en-US" sz="1800" b="1" i="1" dirty="0" smtClean="0">
                <a:solidFill>
                  <a:srgbClr val="FF0000"/>
                </a:solidFill>
                <a:latin typeface="HG丸ｺﾞｼｯｸM-PRO" pitchFamily="50" charset="-128"/>
                <a:ea typeface="HG丸ｺﾞｼｯｸM-PRO" pitchFamily="50" charset="-128"/>
              </a:rPr>
              <a:t>いでしょう。</a:t>
            </a:r>
            <a:endParaRPr kumimoji="1" lang="en-US" altLang="ja-JP" sz="1800" b="1" i="1" dirty="0" smtClean="0">
              <a:solidFill>
                <a:srgbClr val="FF0000"/>
              </a:solidFill>
              <a:latin typeface="HG丸ｺﾞｼｯｸM-PRO" pitchFamily="50" charset="-128"/>
              <a:ea typeface="HG丸ｺﾞｼｯｸM-PRO" pitchFamily="50" charset="-128"/>
            </a:endParaRPr>
          </a:p>
          <a:p>
            <a:pPr marL="0" indent="0">
              <a:buNone/>
            </a:pPr>
            <a:r>
              <a:rPr kumimoji="1" lang="ja-JP" altLang="en-US" sz="1800" b="1" i="1" dirty="0" smtClean="0">
                <a:latin typeface="HG丸ｺﾞｼｯｸM-PRO" pitchFamily="50" charset="-128"/>
                <a:ea typeface="HG丸ｺﾞｼｯｸM-PRO" pitchFamily="50" charset="-128"/>
              </a:rPr>
              <a:t>★各段階のポイント</a:t>
            </a:r>
            <a:endParaRPr kumimoji="1" lang="en-US" altLang="ja-JP" sz="1800" b="1" i="1" dirty="0" smtClean="0">
              <a:latin typeface="HG丸ｺﾞｼｯｸM-PRO" pitchFamily="50" charset="-128"/>
              <a:ea typeface="HG丸ｺﾞｼｯｸM-PRO" pitchFamily="50" charset="-128"/>
            </a:endParaRPr>
          </a:p>
          <a:p>
            <a:pPr marL="0" indent="0">
              <a:buNone/>
            </a:pPr>
            <a:r>
              <a:rPr kumimoji="1" lang="ja-JP" altLang="en-US" sz="1800" dirty="0" smtClean="0"/>
              <a:t>＜診断を受けた時・休職前＞</a:t>
            </a:r>
            <a:r>
              <a:rPr kumimoji="1" lang="ja-JP" altLang="en-US" sz="1800" dirty="0" smtClean="0">
                <a:latin typeface="ＭＳ 明朝" pitchFamily="17" charset="-128"/>
                <a:ea typeface="ＭＳ 明朝" pitchFamily="17" charset="-128"/>
              </a:rPr>
              <a:t>職場の休職制度を把握する。病気について、職場の</a:t>
            </a:r>
            <a:endParaRPr kumimoji="1" lang="en-US" altLang="ja-JP" sz="1800" dirty="0" smtClean="0">
              <a:latin typeface="ＭＳ 明朝" pitchFamily="17" charset="-128"/>
              <a:ea typeface="ＭＳ 明朝" pitchFamily="17" charset="-128"/>
            </a:endParaRPr>
          </a:p>
          <a:p>
            <a:pPr marL="0" indent="0">
              <a:buNone/>
            </a:pPr>
            <a:r>
              <a:rPr lang="ja-JP" altLang="en-US" sz="1800" dirty="0">
                <a:latin typeface="ＭＳ 明朝" pitchFamily="17" charset="-128"/>
                <a:ea typeface="ＭＳ 明朝" pitchFamily="17" charset="-128"/>
              </a:rPr>
              <a:t>　</a:t>
            </a:r>
            <a:r>
              <a:rPr kumimoji="1" lang="ja-JP" altLang="en-US" sz="1800" dirty="0" smtClean="0">
                <a:latin typeface="ＭＳ 明朝" pitchFamily="17" charset="-128"/>
                <a:ea typeface="ＭＳ 明朝" pitchFamily="17" charset="-128"/>
              </a:rPr>
              <a:t>誰に、どのように伝えるかを考える。傷病手当金の利用。</a:t>
            </a:r>
            <a:endParaRPr kumimoji="1" lang="en-US" altLang="ja-JP" sz="1800" dirty="0" smtClean="0">
              <a:latin typeface="ＭＳ 明朝" pitchFamily="17" charset="-128"/>
              <a:ea typeface="ＭＳ 明朝" pitchFamily="17" charset="-128"/>
            </a:endParaRPr>
          </a:p>
          <a:p>
            <a:pPr marL="0" indent="0">
              <a:buNone/>
            </a:pPr>
            <a:r>
              <a:rPr lang="ja-JP" altLang="en-US" sz="1800" dirty="0" smtClean="0"/>
              <a:t>＜休職中＞</a:t>
            </a:r>
            <a:r>
              <a:rPr lang="ja-JP" altLang="en-US" sz="1800" dirty="0" smtClean="0">
                <a:latin typeface="ＭＳ 明朝" pitchFamily="17" charset="-128"/>
                <a:ea typeface="ＭＳ 明朝" pitchFamily="17" charset="-128"/>
              </a:rPr>
              <a:t>職場とのコミュニケーションは密に。</a:t>
            </a:r>
            <a:endParaRPr lang="en-US" altLang="ja-JP" sz="1800" dirty="0" smtClean="0">
              <a:latin typeface="ＭＳ 明朝" pitchFamily="17" charset="-128"/>
              <a:ea typeface="ＭＳ 明朝" pitchFamily="17" charset="-128"/>
            </a:endParaRPr>
          </a:p>
          <a:p>
            <a:pPr marL="0" indent="0">
              <a:buNone/>
            </a:pPr>
            <a:r>
              <a:rPr kumimoji="1" lang="ja-JP" altLang="en-US" sz="1800" dirty="0" smtClean="0"/>
              <a:t>＜復帰に向け＞</a:t>
            </a:r>
            <a:r>
              <a:rPr kumimoji="1" lang="ja-JP" altLang="en-US" sz="1800" dirty="0" smtClean="0">
                <a:latin typeface="ＭＳ 明朝" pitchFamily="17" charset="-128"/>
                <a:ea typeface="ＭＳ 明朝" pitchFamily="17" charset="-128"/>
              </a:rPr>
              <a:t>職場に配慮をお願いしたいこと</a:t>
            </a:r>
            <a:r>
              <a:rPr lang="ja-JP" altLang="en-US" sz="1800" dirty="0">
                <a:latin typeface="ＭＳ 明朝" pitchFamily="17" charset="-128"/>
                <a:ea typeface="ＭＳ 明朝" pitchFamily="17" charset="-128"/>
              </a:rPr>
              <a:t>とともに</a:t>
            </a:r>
            <a:r>
              <a:rPr lang="ja-JP" altLang="en-US" sz="1800" dirty="0" smtClean="0">
                <a:latin typeface="ＭＳ 明朝" pitchFamily="17" charset="-128"/>
                <a:ea typeface="ＭＳ 明朝" pitchFamily="17" charset="-128"/>
              </a:rPr>
              <a:t>、今まで通りできる部</a:t>
            </a:r>
            <a:endParaRPr lang="en-US" altLang="ja-JP" sz="1800" dirty="0" smtClean="0">
              <a:latin typeface="ＭＳ 明朝" pitchFamily="17" charset="-128"/>
              <a:ea typeface="ＭＳ 明朝" pitchFamily="17" charset="-128"/>
            </a:endParaRPr>
          </a:p>
          <a:p>
            <a:pPr marL="0" indent="0">
              <a:buNone/>
            </a:pPr>
            <a:r>
              <a:rPr lang="ja-JP" altLang="en-US" sz="1800" dirty="0">
                <a:latin typeface="ＭＳ 明朝" pitchFamily="17" charset="-128"/>
                <a:ea typeface="ＭＳ 明朝" pitchFamily="17" charset="-128"/>
              </a:rPr>
              <a:t>　</a:t>
            </a:r>
            <a:r>
              <a:rPr lang="ja-JP" altLang="en-US" sz="1800" dirty="0" smtClean="0">
                <a:latin typeface="ＭＳ 明朝" pitchFamily="17" charset="-128"/>
                <a:ea typeface="ＭＳ 明朝" pitchFamily="17" charset="-128"/>
              </a:rPr>
              <a:t>分も伝える。</a:t>
            </a:r>
            <a:endParaRPr lang="en-US" altLang="ja-JP" sz="1800" dirty="0" smtClean="0">
              <a:latin typeface="ＭＳ 明朝" pitchFamily="17" charset="-128"/>
              <a:ea typeface="ＭＳ 明朝" pitchFamily="17" charset="-128"/>
            </a:endParaRPr>
          </a:p>
          <a:p>
            <a:pPr marL="0" indent="0">
              <a:buNone/>
            </a:pPr>
            <a:r>
              <a:rPr kumimoji="1" lang="ja-JP" altLang="en-US" sz="1800" dirty="0" smtClean="0"/>
              <a:t>＜退職</a:t>
            </a:r>
            <a:r>
              <a:rPr lang="ja-JP" altLang="en-US" sz="1800" dirty="0"/>
              <a:t>する場合</a:t>
            </a:r>
            <a:r>
              <a:rPr kumimoji="1" lang="ja-JP" altLang="en-US" sz="1800" dirty="0" smtClean="0"/>
              <a:t>＞</a:t>
            </a:r>
            <a:r>
              <a:rPr kumimoji="1" lang="ja-JP" altLang="en-US" sz="1800" dirty="0" smtClean="0">
                <a:latin typeface="ＭＳ 明朝" pitchFamily="17" charset="-128"/>
                <a:ea typeface="ＭＳ 明朝" pitchFamily="17" charset="-128"/>
              </a:rPr>
              <a:t>退職後の社会保険制度の活用等の見通しを持つ。雇用保険の</a:t>
            </a:r>
            <a:endParaRPr kumimoji="1" lang="en-US" altLang="ja-JP" sz="1800" dirty="0" smtClean="0">
              <a:latin typeface="ＭＳ 明朝" pitchFamily="17" charset="-128"/>
              <a:ea typeface="ＭＳ 明朝" pitchFamily="17" charset="-128"/>
            </a:endParaRPr>
          </a:p>
          <a:p>
            <a:pPr marL="0" indent="0">
              <a:buNone/>
            </a:pPr>
            <a:r>
              <a:rPr lang="ja-JP" altLang="en-US" sz="1800" dirty="0">
                <a:latin typeface="ＭＳ 明朝" pitchFamily="17" charset="-128"/>
                <a:ea typeface="ＭＳ 明朝" pitchFamily="17" charset="-128"/>
              </a:rPr>
              <a:t>　</a:t>
            </a:r>
            <a:r>
              <a:rPr kumimoji="1" lang="ja-JP" altLang="en-US" sz="1800" dirty="0" smtClean="0">
                <a:latin typeface="ＭＳ 明朝" pitchFamily="17" charset="-128"/>
                <a:ea typeface="ＭＳ 明朝" pitchFamily="17" charset="-128"/>
              </a:rPr>
              <a:t>基本手当、雇用保険の受給期間の延長申請。退職後の医療保険をどうするか。</a:t>
            </a:r>
            <a:endParaRPr kumimoji="1" lang="en-US" altLang="ja-JP" sz="1800" dirty="0" smtClean="0">
              <a:latin typeface="ＭＳ 明朝" pitchFamily="17" charset="-128"/>
              <a:ea typeface="ＭＳ 明朝" pitchFamily="17" charset="-128"/>
            </a:endParaRPr>
          </a:p>
          <a:p>
            <a:pPr marL="0" indent="0">
              <a:buNone/>
            </a:pPr>
            <a:r>
              <a:rPr lang="ja-JP" altLang="en-US" sz="1800" dirty="0" smtClean="0"/>
              <a:t>＜就職、転職活動にあたり＞</a:t>
            </a:r>
            <a:r>
              <a:rPr lang="ja-JP" altLang="en-US" sz="1800" dirty="0" smtClean="0">
                <a:latin typeface="ＭＳ 明朝" pitchFamily="17" charset="-128"/>
                <a:ea typeface="ＭＳ 明朝" pitchFamily="17" charset="-128"/>
              </a:rPr>
              <a:t>病気について履歴書の書き方、面接時、病気のこと</a:t>
            </a:r>
            <a:endParaRPr lang="en-US" altLang="ja-JP" sz="1800" dirty="0" smtClean="0">
              <a:latin typeface="ＭＳ 明朝" pitchFamily="17" charset="-128"/>
              <a:ea typeface="ＭＳ 明朝" pitchFamily="17" charset="-128"/>
            </a:endParaRPr>
          </a:p>
          <a:p>
            <a:pPr marL="0" indent="0">
              <a:buNone/>
            </a:pPr>
            <a:r>
              <a:rPr lang="ja-JP" altLang="en-US" sz="1800" dirty="0" smtClean="0">
                <a:latin typeface="ＭＳ 明朝" pitchFamily="17" charset="-128"/>
                <a:ea typeface="ＭＳ 明朝" pitchFamily="17" charset="-128"/>
              </a:rPr>
              <a:t>　をどう伝えるか。</a:t>
            </a:r>
            <a:endParaRPr lang="en-US" altLang="ja-JP" sz="1800" dirty="0" smtClean="0">
              <a:latin typeface="ＭＳ 明朝" pitchFamily="17" charset="-128"/>
              <a:ea typeface="ＭＳ 明朝" pitchFamily="17" charset="-128"/>
            </a:endParaRPr>
          </a:p>
          <a:p>
            <a:pPr marL="0" indent="0">
              <a:buNone/>
            </a:pPr>
            <a:endParaRPr lang="en-US" altLang="ja-JP" sz="1800" dirty="0" smtClean="0"/>
          </a:p>
          <a:p>
            <a:pPr marL="0" indent="0">
              <a:buNone/>
            </a:pPr>
            <a:r>
              <a:rPr lang="ja-JP" altLang="en-US" sz="2000" dirty="0"/>
              <a:t>　</a:t>
            </a:r>
            <a:endParaRPr kumimoji="1" lang="en-US" altLang="ja-JP" sz="2000" dirty="0" smtClean="0"/>
          </a:p>
        </p:txBody>
      </p:sp>
      <p:sp>
        <p:nvSpPr>
          <p:cNvPr id="4" name="テキスト ボックス 3"/>
          <p:cNvSpPr txBox="1"/>
          <p:nvPr/>
        </p:nvSpPr>
        <p:spPr>
          <a:xfrm>
            <a:off x="467544" y="5517232"/>
            <a:ext cx="8280920" cy="1123712"/>
          </a:xfrm>
          <a:prstGeom prst="roundRect">
            <a:avLst/>
          </a:prstGeom>
          <a:noFill/>
          <a:ln>
            <a:solidFill>
              <a:schemeClr val="accent1">
                <a:shade val="50000"/>
              </a:schemeClr>
            </a:solidFill>
          </a:ln>
        </p:spPr>
        <p:txBody>
          <a:bodyPr wrap="square" rtlCol="0">
            <a:spAutoFit/>
          </a:bodyPr>
          <a:lstStyle/>
          <a:p>
            <a:r>
              <a:rPr lang="ja-JP" altLang="en-US" sz="2000" dirty="0">
                <a:latin typeface="HGS創英角ﾎﾟｯﾌﾟ体" pitchFamily="50" charset="-128"/>
                <a:ea typeface="HGS創英角ﾎﾟｯﾌﾟ体" pitchFamily="50" charset="-128"/>
              </a:rPr>
              <a:t>がん診療連携拠点病院の中には、社会保険労務士等の専門家による</a:t>
            </a:r>
            <a:r>
              <a:rPr lang="ja-JP" altLang="en-US" sz="2000" dirty="0" smtClean="0">
                <a:latin typeface="HGS創英角ﾎﾟｯﾌﾟ体" pitchFamily="50" charset="-128"/>
                <a:ea typeface="HGS創英角ﾎﾟｯﾌﾟ体" pitchFamily="50" charset="-128"/>
              </a:rPr>
              <a:t>就労</a:t>
            </a:r>
            <a:r>
              <a:rPr lang="ja-JP" altLang="en-US" sz="2000" dirty="0">
                <a:latin typeface="HGS創英角ﾎﾟｯﾌﾟ体" pitchFamily="50" charset="-128"/>
                <a:ea typeface="HGS創英角ﾎﾟｯﾌﾟ体" pitchFamily="50" charset="-128"/>
              </a:rPr>
              <a:t>に関する相談を実施しているところもありますのでご活用ください。</a:t>
            </a:r>
            <a:endParaRPr lang="en-US" altLang="ja-JP" sz="2000" dirty="0">
              <a:latin typeface="HGS創英角ﾎﾟｯﾌﾟ体" pitchFamily="50" charset="-128"/>
              <a:ea typeface="HGS創英角ﾎﾟｯﾌﾟ体" pitchFamily="50" charset="-128"/>
            </a:endParaRPr>
          </a:p>
          <a:p>
            <a:r>
              <a:rPr lang="ja-JP" altLang="en-US" sz="2000" dirty="0">
                <a:solidFill>
                  <a:srgbClr val="FF0000"/>
                </a:solidFill>
              </a:rPr>
              <a:t>　</a:t>
            </a:r>
            <a:r>
              <a:rPr lang="ja-JP" altLang="en-US" sz="2000" dirty="0" smtClean="0">
                <a:solidFill>
                  <a:srgbClr val="FF0000"/>
                </a:solidFill>
              </a:rPr>
              <a:t>　　　　　　　　　　　</a:t>
            </a:r>
            <a:r>
              <a:rPr lang="ja-JP" altLang="en-US" sz="2000" dirty="0" smtClean="0">
                <a:solidFill>
                  <a:srgbClr val="FF0000"/>
                </a:solidFill>
                <a:latin typeface="HGS創英角ﾎﾟｯﾌﾟ体" pitchFamily="50" charset="-128"/>
                <a:ea typeface="HGS創英角ﾎﾟｯﾌﾟ体" pitchFamily="50" charset="-128"/>
              </a:rPr>
              <a:t>窓口</a:t>
            </a:r>
            <a:r>
              <a:rPr lang="ja-JP" altLang="en-US" sz="2000" dirty="0">
                <a:solidFill>
                  <a:srgbClr val="FF0000"/>
                </a:solidFill>
                <a:latin typeface="HGS創英角ﾎﾟｯﾌﾟ体" pitchFamily="50" charset="-128"/>
                <a:ea typeface="HGS創英角ﾎﾟｯﾌﾟ体" pitchFamily="50" charset="-128"/>
              </a:rPr>
              <a:t>：各病院の相談支援</a:t>
            </a:r>
            <a:r>
              <a:rPr lang="ja-JP" altLang="en-US" sz="2000" dirty="0" smtClean="0">
                <a:solidFill>
                  <a:srgbClr val="FF0000"/>
                </a:solidFill>
                <a:latin typeface="HGS創英角ﾎﾟｯﾌﾟ体" pitchFamily="50" charset="-128"/>
                <a:ea typeface="HGS創英角ﾎﾟｯﾌﾟ体" pitchFamily="50" charset="-128"/>
              </a:rPr>
              <a:t>センター</a:t>
            </a:r>
            <a:endParaRPr lang="en-US" altLang="ja-JP" sz="2000" dirty="0">
              <a:solidFill>
                <a:srgbClr val="FF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560057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323528" y="-7931"/>
            <a:ext cx="8229600" cy="954088"/>
          </a:xfrm>
        </p:spPr>
        <p:txBody>
          <a:bodyPr/>
          <a:lstStyle/>
          <a:p>
            <a:r>
              <a:rPr lang="ja-JP" altLang="en-US" sz="4000" dirty="0" smtClean="0">
                <a:solidFill>
                  <a:schemeClr val="tx2"/>
                </a:solidFill>
                <a:latin typeface="HGP創英角ｺﾞｼｯｸUB" panose="020B0900000000000000" pitchFamily="50" charset="-128"/>
                <a:ea typeface="HGP創英角ｺﾞｼｯｸUB" panose="020B0900000000000000" pitchFamily="50" charset="-128"/>
              </a:rPr>
              <a:t>家族は「第</a:t>
            </a:r>
            <a:r>
              <a:rPr lang="en-US" altLang="ja-JP" sz="4000" dirty="0" smtClean="0">
                <a:solidFill>
                  <a:schemeClr val="tx2"/>
                </a:solidFill>
                <a:latin typeface="HGP創英角ｺﾞｼｯｸUB" panose="020B0900000000000000" pitchFamily="50" charset="-128"/>
                <a:ea typeface="HGP創英角ｺﾞｼｯｸUB" panose="020B0900000000000000" pitchFamily="50" charset="-128"/>
              </a:rPr>
              <a:t>2</a:t>
            </a:r>
            <a:r>
              <a:rPr lang="ja-JP" altLang="en-US" sz="4000" dirty="0" smtClean="0">
                <a:solidFill>
                  <a:schemeClr val="tx2"/>
                </a:solidFill>
                <a:latin typeface="HGP創英角ｺﾞｼｯｸUB" panose="020B0900000000000000" pitchFamily="50" charset="-128"/>
                <a:ea typeface="HGP創英角ｺﾞｼｯｸUB" panose="020B0900000000000000" pitchFamily="50" charset="-128"/>
              </a:rPr>
              <a:t>の患者」</a:t>
            </a:r>
          </a:p>
        </p:txBody>
      </p:sp>
      <p:sp>
        <p:nvSpPr>
          <p:cNvPr id="3" name="コンテンツ プレースホルダー 2"/>
          <p:cNvSpPr>
            <a:spLocks noGrp="1"/>
          </p:cNvSpPr>
          <p:nvPr>
            <p:ph idx="1"/>
          </p:nvPr>
        </p:nvSpPr>
        <p:spPr>
          <a:xfrm>
            <a:off x="395536" y="764704"/>
            <a:ext cx="8748464" cy="5115272"/>
          </a:xfrm>
        </p:spPr>
        <p:txBody>
          <a:bodyPr>
            <a:noAutofit/>
          </a:bodyPr>
          <a:lstStyle/>
          <a:p>
            <a:pPr marL="0" indent="0">
              <a:buNone/>
              <a:defRPr/>
            </a:pPr>
            <a:r>
              <a:rPr lang="ja-JP" altLang="en-US" spc="-150" dirty="0" smtClean="0">
                <a:latin typeface="HGP創英角ｺﾞｼｯｸUB" panose="020B0900000000000000" pitchFamily="50" charset="-128"/>
                <a:ea typeface="HGP創英角ｺﾞｼｯｸUB" panose="020B0900000000000000" pitchFamily="50" charset="-128"/>
              </a:rPr>
              <a:t>家族ががんと診断されたと</a:t>
            </a:r>
            <a:r>
              <a:rPr lang="ja-JP" altLang="en-US" spc="-150" dirty="0">
                <a:latin typeface="HGP創英角ｺﾞｼｯｸUB" panose="020B0900000000000000" pitchFamily="50" charset="-128"/>
                <a:ea typeface="HGP創英角ｺﾞｼｯｸUB" panose="020B0900000000000000" pitchFamily="50" charset="-128"/>
              </a:rPr>
              <a:t>き</a:t>
            </a:r>
            <a:endParaRPr lang="en-US" altLang="ja-JP" spc="-150" dirty="0" smtClean="0">
              <a:latin typeface="HGP創英角ｺﾞｼｯｸUB" panose="020B0900000000000000" pitchFamily="50" charset="-128"/>
              <a:ea typeface="HGP創英角ｺﾞｼｯｸUB" panose="020B0900000000000000" pitchFamily="50" charset="-128"/>
            </a:endParaRPr>
          </a:p>
          <a:p>
            <a:pPr marL="0" indent="0">
              <a:buNone/>
              <a:defRPr/>
            </a:pPr>
            <a:endParaRPr lang="en-US" altLang="ja-JP" sz="1600" spc="-150" dirty="0">
              <a:latin typeface="HGP創英角ｺﾞｼｯｸUB" panose="020B0900000000000000" pitchFamily="50" charset="-128"/>
              <a:ea typeface="HGP創英角ｺﾞｼｯｸUB" panose="020B0900000000000000" pitchFamily="50" charset="-128"/>
            </a:endParaRPr>
          </a:p>
          <a:p>
            <a:pPr>
              <a:defRPr/>
            </a:pPr>
            <a:r>
              <a:rPr lang="ja-JP" altLang="en-US" dirty="0" smtClean="0">
                <a:latin typeface="HGP創英角ｺﾞｼｯｸUB" panose="020B0900000000000000" pitchFamily="50" charset="-128"/>
                <a:ea typeface="HGP創英角ｺﾞｼｯｸUB" panose="020B0900000000000000" pitchFamily="50" charset="-128"/>
              </a:rPr>
              <a:t>もっと気をつけていてあげたら・・・。</a:t>
            </a:r>
            <a:endParaRPr lang="en-US" altLang="ja-JP" dirty="0" smtClean="0">
              <a:latin typeface="HGP創英角ｺﾞｼｯｸUB" panose="020B0900000000000000" pitchFamily="50" charset="-128"/>
              <a:ea typeface="HGP創英角ｺﾞｼｯｸUB" panose="020B0900000000000000" pitchFamily="50" charset="-128"/>
            </a:endParaRPr>
          </a:p>
          <a:p>
            <a:pPr>
              <a:defRPr/>
            </a:pPr>
            <a:r>
              <a:rPr lang="ja-JP" altLang="en-US" dirty="0" smtClean="0">
                <a:latin typeface="HGP創英角ｺﾞｼｯｸUB" panose="020B0900000000000000" pitchFamily="50" charset="-128"/>
                <a:ea typeface="HGP創英角ｺﾞｼｯｸUB" panose="020B0900000000000000" pitchFamily="50" charset="-128"/>
              </a:rPr>
              <a:t>もっと</a:t>
            </a:r>
            <a:r>
              <a:rPr lang="ja-JP" altLang="en-US" dirty="0">
                <a:latin typeface="HGP創英角ｺﾞｼｯｸUB" panose="020B0900000000000000" pitchFamily="50" charset="-128"/>
                <a:ea typeface="HGP創英角ｺﾞｼｯｸUB" panose="020B0900000000000000" pitchFamily="50" charset="-128"/>
              </a:rPr>
              <a:t>早く気づいてあげられたら・・・</a:t>
            </a:r>
            <a:r>
              <a:rPr lang="ja-JP" altLang="en-US" dirty="0" smtClean="0">
                <a:latin typeface="HGP創英角ｺﾞｼｯｸUB" panose="020B0900000000000000" pitchFamily="50" charset="-128"/>
                <a:ea typeface="HGP創英角ｺﾞｼｯｸUB" panose="020B0900000000000000" pitchFamily="50" charset="-128"/>
              </a:rPr>
              <a:t>。</a:t>
            </a:r>
            <a:endParaRPr lang="en-US" altLang="ja-JP" dirty="0" smtClean="0">
              <a:latin typeface="HGP創英角ｺﾞｼｯｸUB" panose="020B0900000000000000" pitchFamily="50" charset="-128"/>
              <a:ea typeface="HGP創英角ｺﾞｼｯｸUB" panose="020B0900000000000000" pitchFamily="50" charset="-128"/>
            </a:endParaRPr>
          </a:p>
          <a:p>
            <a:pPr>
              <a:defRPr/>
            </a:pPr>
            <a:endParaRPr lang="en-US" altLang="ja-JP" sz="1600" dirty="0" smtClean="0">
              <a:latin typeface="HGP創英角ｺﾞｼｯｸUB" panose="020B0900000000000000" pitchFamily="50" charset="-128"/>
              <a:ea typeface="HGP創英角ｺﾞｼｯｸUB" panose="020B0900000000000000" pitchFamily="50" charset="-128"/>
            </a:endParaRPr>
          </a:p>
          <a:p>
            <a:pPr>
              <a:defRPr/>
            </a:pPr>
            <a:r>
              <a:rPr lang="ja-JP" altLang="en-US" dirty="0" smtClean="0">
                <a:latin typeface="HGP創英角ｺﾞｼｯｸUB" panose="020B0900000000000000" pitchFamily="50" charset="-128"/>
                <a:ea typeface="HGP創英角ｺﾞｼｯｸUB" panose="020B0900000000000000" pitchFamily="50" charset="-128"/>
              </a:rPr>
              <a:t>どう支えたらよい？　家族として何ができる？</a:t>
            </a:r>
            <a:endParaRPr lang="en-US" altLang="ja-JP" sz="2000" dirty="0">
              <a:latin typeface="HGP創英角ｺﾞｼｯｸUB" panose="020B0900000000000000" pitchFamily="50" charset="-128"/>
              <a:ea typeface="HGP創英角ｺﾞｼｯｸUB" panose="020B0900000000000000" pitchFamily="50" charset="-128"/>
            </a:endParaRPr>
          </a:p>
          <a:p>
            <a:pPr>
              <a:defRPr/>
            </a:pPr>
            <a:r>
              <a:rPr lang="ja-JP" altLang="en-US" dirty="0" smtClean="0">
                <a:latin typeface="HGP創英角ｺﾞｼｯｸUB" panose="020B0900000000000000" pitchFamily="50" charset="-128"/>
                <a:ea typeface="HGP創英角ｺﾞｼｯｸUB" panose="020B0900000000000000" pitchFamily="50" charset="-128"/>
              </a:rPr>
              <a:t>つらそうな姿を見ているのがつらい・・・。</a:t>
            </a:r>
            <a:endParaRPr lang="en-US" altLang="ja-JP" dirty="0" smtClean="0">
              <a:latin typeface="HGP創英角ｺﾞｼｯｸUB" panose="020B0900000000000000" pitchFamily="50" charset="-128"/>
              <a:ea typeface="HGP創英角ｺﾞｼｯｸUB" panose="020B0900000000000000" pitchFamily="50" charset="-128"/>
            </a:endParaRPr>
          </a:p>
          <a:p>
            <a:pPr marL="0" indent="0">
              <a:buNone/>
              <a:defRPr/>
            </a:pPr>
            <a:endParaRPr lang="en-US" altLang="ja-JP" sz="1600" dirty="0" smtClean="0">
              <a:latin typeface="HGP創英角ｺﾞｼｯｸUB" panose="020B0900000000000000" pitchFamily="50" charset="-128"/>
              <a:ea typeface="HGP創英角ｺﾞｼｯｸUB" panose="020B0900000000000000" pitchFamily="50" charset="-128"/>
            </a:endParaRPr>
          </a:p>
          <a:p>
            <a:pPr>
              <a:defRPr/>
            </a:pPr>
            <a:r>
              <a:rPr lang="ja-JP" altLang="en-US" dirty="0" smtClean="0">
                <a:latin typeface="HGP創英角ｺﾞｼｯｸUB" panose="020B0900000000000000" pitchFamily="50" charset="-128"/>
                <a:ea typeface="HGP創英角ｺﾞｼｯｸUB" panose="020B0900000000000000" pitchFamily="50" charset="-128"/>
              </a:rPr>
              <a:t>この先どうなるの？</a:t>
            </a:r>
            <a:endParaRPr lang="en-US" altLang="ja-JP" dirty="0" smtClean="0">
              <a:latin typeface="HGP創英角ｺﾞｼｯｸUB" panose="020B0900000000000000" pitchFamily="50" charset="-128"/>
              <a:ea typeface="HGP創英角ｺﾞｼｯｸUB" panose="020B0900000000000000" pitchFamily="50" charset="-128"/>
            </a:endParaRPr>
          </a:p>
          <a:p>
            <a:pPr>
              <a:defRPr/>
            </a:pPr>
            <a:r>
              <a:rPr lang="ja-JP" altLang="en-US" dirty="0" smtClean="0">
                <a:latin typeface="HGP創英角ｺﾞｼｯｸUB" panose="020B0900000000000000" pitchFamily="50" charset="-128"/>
                <a:ea typeface="HGP創英角ｺﾞｼｯｸUB" panose="020B0900000000000000" pitchFamily="50" charset="-128"/>
              </a:rPr>
              <a:t>大切な家族を失ってしまうかもしれない・・・。</a:t>
            </a:r>
            <a:endParaRPr lang="en-US" altLang="ja-JP" dirty="0">
              <a:latin typeface="HGP創英角ｺﾞｼｯｸUB" panose="020B0900000000000000" pitchFamily="50" charset="-128"/>
              <a:ea typeface="HGP創英角ｺﾞｼｯｸUB" panose="020B0900000000000000" pitchFamily="50" charset="-128"/>
            </a:endParaRPr>
          </a:p>
          <a:p>
            <a:pPr>
              <a:defRPr/>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 name="メモ 1"/>
          <p:cNvSpPr/>
          <p:nvPr/>
        </p:nvSpPr>
        <p:spPr>
          <a:xfrm>
            <a:off x="683568" y="5733256"/>
            <a:ext cx="8100668" cy="1008112"/>
          </a:xfrm>
          <a:prstGeom prst="foldedCorne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HGP創英角ｺﾞｼｯｸUB" panose="020B0900000000000000" pitchFamily="50" charset="-128"/>
                <a:ea typeface="HGP創英角ｺﾞｼｯｸUB" panose="020B0900000000000000" pitchFamily="50" charset="-128"/>
              </a:rPr>
              <a:t>医療者は、患者さんだけでなく</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3200" dirty="0" smtClean="0">
                <a:solidFill>
                  <a:srgbClr val="FF3399"/>
                </a:solidFill>
                <a:latin typeface="HGP創英角ｺﾞｼｯｸUB" panose="020B0900000000000000" pitchFamily="50" charset="-128"/>
                <a:ea typeface="HGP創英角ｺﾞｼｯｸUB" panose="020B0900000000000000" pitchFamily="50" charset="-128"/>
              </a:rPr>
              <a:t>ご家族の不安やつらさ</a:t>
            </a:r>
            <a:r>
              <a:rPr kumimoji="1" lang="ja-JP" altLang="en-US" sz="3200" dirty="0" smtClean="0">
                <a:latin typeface="HGP創英角ｺﾞｼｯｸUB" panose="020B0900000000000000" pitchFamily="50" charset="-128"/>
                <a:ea typeface="HGP創英角ｺﾞｼｯｸUB" panose="020B0900000000000000" pitchFamily="50" charset="-128"/>
              </a:rPr>
              <a:t>にもお力になります</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49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1" name="Picture 2" descr="http://www.hospat.org/assets/images/ishikichousa-2012/1088.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1570" y="620688"/>
            <a:ext cx="6192838" cy="62373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170" name="タイトル 1"/>
          <p:cNvSpPr>
            <a:spLocks noGrp="1"/>
          </p:cNvSpPr>
          <p:nvPr>
            <p:ph type="title"/>
          </p:nvPr>
        </p:nvSpPr>
        <p:spPr>
          <a:xfrm>
            <a:off x="0" y="216024"/>
            <a:ext cx="9144000" cy="620688"/>
          </a:xfrm>
          <a:solidFill>
            <a:schemeClr val="bg1"/>
          </a:solidFill>
        </p:spPr>
        <p:txBody>
          <a:bodyPr>
            <a:normAutofit fontScale="90000"/>
          </a:bodyPr>
          <a:lstStyle/>
          <a:p>
            <a:pPr algn="ctr"/>
            <a:r>
              <a:rPr lang="ja-JP" altLang="en-US" sz="3200" dirty="0" smtClean="0">
                <a:solidFill>
                  <a:schemeClr val="tx2"/>
                </a:solidFill>
                <a:latin typeface="HGP創英角ｺﾞｼｯｸUB" panose="020B0900000000000000" pitchFamily="50" charset="-128"/>
                <a:ea typeface="HGP創英角ｺﾞｼｯｸUB" panose="020B0900000000000000" pitchFamily="50" charset="-128"/>
              </a:rPr>
              <a:t>余命が限られている場合、</a:t>
            </a:r>
            <a:r>
              <a:rPr lang="en-US" altLang="ja-JP" sz="3200" dirty="0" smtClean="0">
                <a:solidFill>
                  <a:schemeClr val="tx2"/>
                </a:solidFill>
                <a:latin typeface="HGP創英角ｺﾞｼｯｸUB" panose="020B0900000000000000" pitchFamily="50" charset="-128"/>
                <a:ea typeface="HGP創英角ｺﾞｼｯｸUB" panose="020B0900000000000000" pitchFamily="50" charset="-128"/>
              </a:rPr>
              <a:t/>
            </a:r>
            <a:br>
              <a:rPr lang="en-US" altLang="ja-JP" sz="3200" dirty="0" smtClean="0">
                <a:solidFill>
                  <a:schemeClr val="tx2"/>
                </a:solidFill>
                <a:latin typeface="HGP創英角ｺﾞｼｯｸUB" panose="020B0900000000000000" pitchFamily="50" charset="-128"/>
                <a:ea typeface="HGP創英角ｺﾞｼｯｸUB" panose="020B0900000000000000" pitchFamily="50" charset="-128"/>
              </a:rPr>
            </a:br>
            <a:r>
              <a:rPr lang="ja-JP" altLang="en-US" sz="3200" dirty="0" smtClean="0">
                <a:solidFill>
                  <a:schemeClr val="tx2"/>
                </a:solidFill>
                <a:latin typeface="HGP創英角ｺﾞｼｯｸUB" panose="020B0900000000000000" pitchFamily="50" charset="-128"/>
                <a:ea typeface="HGP創英角ｺﾞｼｯｸUB" panose="020B0900000000000000" pitchFamily="50" charset="-128"/>
              </a:rPr>
              <a:t>残された時間をどう過ごしたいか</a:t>
            </a:r>
            <a:r>
              <a:rPr lang="ja-JP" altLang="en-US" sz="2200" dirty="0" smtClean="0">
                <a:solidFill>
                  <a:schemeClr val="tx2"/>
                </a:solidFill>
                <a:latin typeface="HGP創英角ｺﾞｼｯｸUB" panose="020B0900000000000000" pitchFamily="50" charset="-128"/>
                <a:ea typeface="HGP創英角ｺﾞｼｯｸUB" panose="020B0900000000000000" pitchFamily="50" charset="-128"/>
              </a:rPr>
              <a:t>（複数回答）</a:t>
            </a:r>
            <a:endParaRPr lang="ja-JP" altLang="en-US" sz="3200" dirty="0" smtClean="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6372200" y="4725144"/>
            <a:ext cx="1440160" cy="1200329"/>
          </a:xfrm>
          <a:prstGeom prst="rect">
            <a:avLst/>
          </a:prstGeom>
          <a:solidFill>
            <a:schemeClr val="bg1"/>
          </a:solidFill>
        </p:spPr>
        <p:txBody>
          <a:bodyPr wrap="square" rtlCol="0">
            <a:spAutoFit/>
          </a:bodyPr>
          <a:lstStyle/>
          <a:p>
            <a:r>
              <a:rPr kumimoji="1" lang="ja-JP" altLang="en-US" sz="2000" dirty="0" smtClean="0"/>
              <a:t>■</a:t>
            </a:r>
            <a:r>
              <a:rPr kumimoji="1" lang="en-US" altLang="ja-JP" sz="2000" dirty="0" smtClean="0"/>
              <a:t>2011</a:t>
            </a:r>
            <a:r>
              <a:rPr kumimoji="1" lang="ja-JP" altLang="en-US" sz="2000" dirty="0" smtClean="0"/>
              <a:t>年</a:t>
            </a:r>
            <a:endParaRPr kumimoji="1" lang="en-US" altLang="ja-JP" sz="2000" dirty="0" smtClean="0"/>
          </a:p>
          <a:p>
            <a:r>
              <a:rPr lang="ja-JP" altLang="en-US" sz="2000" dirty="0" smtClean="0"/>
              <a:t>□</a:t>
            </a:r>
            <a:r>
              <a:rPr lang="en-US" altLang="ja-JP" sz="2000" dirty="0" smtClean="0"/>
              <a:t>2008</a:t>
            </a:r>
            <a:r>
              <a:rPr lang="ja-JP" altLang="en-US" sz="2000" dirty="0" smtClean="0"/>
              <a:t>年</a:t>
            </a:r>
            <a:endParaRPr lang="en-US" altLang="ja-JP" sz="2000" dirty="0" smtClean="0"/>
          </a:p>
          <a:p>
            <a:r>
              <a:rPr kumimoji="1" lang="ja-JP" altLang="en-US" sz="3200" dirty="0" smtClean="0"/>
              <a:t>▧</a:t>
            </a:r>
            <a:r>
              <a:rPr kumimoji="1" lang="en-US" altLang="ja-JP" sz="2000" dirty="0" smtClean="0"/>
              <a:t>2005</a:t>
            </a:r>
            <a:r>
              <a:rPr kumimoji="1" lang="ja-JP" altLang="en-US" sz="2000" dirty="0" smtClean="0"/>
              <a:t>年</a:t>
            </a:r>
            <a:endParaRPr kumimoji="1" lang="ja-JP" altLang="en-US" sz="2000" dirty="0"/>
          </a:p>
        </p:txBody>
      </p:sp>
      <p:grpSp>
        <p:nvGrpSpPr>
          <p:cNvPr id="6" name="グループ化 5"/>
          <p:cNvGrpSpPr/>
          <p:nvPr/>
        </p:nvGrpSpPr>
        <p:grpSpPr>
          <a:xfrm>
            <a:off x="316850" y="1354347"/>
            <a:ext cx="4759206" cy="5315013"/>
            <a:chOff x="-108520" y="1003493"/>
            <a:chExt cx="4759206" cy="5665867"/>
          </a:xfrm>
        </p:grpSpPr>
        <p:sp>
          <p:nvSpPr>
            <p:cNvPr id="3" name="テキスト ボックス 2"/>
            <p:cNvSpPr txBox="1"/>
            <p:nvPr/>
          </p:nvSpPr>
          <p:spPr>
            <a:xfrm>
              <a:off x="1434475" y="1003493"/>
              <a:ext cx="3209533"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家族と過ごす時間を増やしたい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1144332" y="1540823"/>
              <a:ext cx="3499676"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趣味や好きなことをして過ごしたい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0" y="2001391"/>
              <a:ext cx="4642974" cy="369332"/>
            </a:xfrm>
            <a:prstGeom prst="rect">
              <a:avLst/>
            </a:prstGeom>
            <a:solidFill>
              <a:schemeClr val="bg1"/>
            </a:solidFill>
          </p:spPr>
          <p:txBody>
            <a:bodyPr wrap="squar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家族や周りの人に大切なことを伝えておきたい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56318" y="2564904"/>
              <a:ext cx="4700326"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これまでと変わらない生活スタイルで過ごしたい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36512" y="3131676"/>
              <a:ext cx="4684652" cy="369332"/>
            </a:xfrm>
            <a:prstGeom prst="rect">
              <a:avLst/>
            </a:prstGeom>
            <a:solidFill>
              <a:schemeClr val="bg1"/>
            </a:solidFill>
          </p:spPr>
          <p:txBody>
            <a:bodyPr wrap="squar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仕事やこれまで取り組んできたことを片づけたい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1043608" y="3635732"/>
              <a:ext cx="3607078"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気が動転して、わからなくなると思う</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817319" y="4211796"/>
              <a:ext cx="3826689"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これまでできなかったことに挑戦したい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2040410" y="4725144"/>
              <a:ext cx="2603598"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生きる気力をなくすと思う</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108520" y="5229200"/>
              <a:ext cx="4737194"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宗教について勉強したり、信仰を深めたりしたい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3419872" y="5723964"/>
              <a:ext cx="1225015"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わからない</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3779912" y="6300028"/>
              <a:ext cx="829073" cy="369332"/>
            </a:xfrm>
            <a:prstGeom prst="rect">
              <a:avLst/>
            </a:prstGeom>
            <a:solidFill>
              <a:schemeClr val="bg1"/>
            </a:solidFill>
          </p:spPr>
          <p:txBody>
            <a:bodyPr wrap="none" rtlCol="0">
              <a:spAutoFit/>
            </a:bodyPr>
            <a:lstStyle/>
            <a:p>
              <a:pPr algn="r"/>
              <a:r>
                <a:rPr kumimoji="1" lang="ja-JP" altLang="en-US" dirty="0" smtClean="0">
                  <a:latin typeface="HGP創英角ｺﾞｼｯｸUB" panose="020B0900000000000000" pitchFamily="50" charset="-128"/>
                  <a:ea typeface="HGP創英角ｺﾞｼｯｸUB" panose="020B0900000000000000" pitchFamily="50" charset="-128"/>
                </a:rPr>
                <a:t>その他</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078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endParaRPr lang="ja-JP" altLang="en-US" smtClean="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288" y="212725"/>
            <a:ext cx="8424862" cy="6488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タイトル 1"/>
          <p:cNvSpPr txBox="1">
            <a:spLocks/>
          </p:cNvSpPr>
          <p:nvPr/>
        </p:nvSpPr>
        <p:spPr>
          <a:xfrm>
            <a:off x="0" y="0"/>
            <a:ext cx="9144000" cy="62068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tx2"/>
                </a:solidFill>
                <a:latin typeface="HGP創英角ｺﾞｼｯｸUB" panose="020B0900000000000000" pitchFamily="50" charset="-128"/>
                <a:ea typeface="HGP創英角ｺﾞｼｯｸUB" panose="020B0900000000000000" pitchFamily="50" charset="-128"/>
              </a:rPr>
              <a:t>余命が限られている場合、自宅で過ごしたいか</a:t>
            </a:r>
            <a:r>
              <a:rPr lang="ja-JP" altLang="en-US" sz="2000" dirty="0" smtClean="0">
                <a:solidFill>
                  <a:schemeClr val="tx2"/>
                </a:solidFill>
                <a:latin typeface="HGP創英角ｺﾞｼｯｸUB" panose="020B0900000000000000" pitchFamily="50" charset="-128"/>
                <a:ea typeface="HGP創英角ｺﾞｼｯｸUB" panose="020B0900000000000000" pitchFamily="50" charset="-128"/>
              </a:rPr>
              <a:t>（性別、年齢層別）</a:t>
            </a:r>
            <a:endParaRPr lang="ja-JP" altLang="en-US" sz="2800"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2394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52820" y="-121661"/>
            <a:ext cx="9361040" cy="954088"/>
          </a:xfrm>
        </p:spPr>
        <p:txBody>
          <a:bodyPr/>
          <a:lstStyle/>
          <a:p>
            <a:r>
              <a:rPr lang="ja-JP" altLang="en-US" sz="4000" dirty="0" smtClean="0">
                <a:solidFill>
                  <a:schemeClr val="tx2"/>
                </a:solidFill>
                <a:latin typeface="HGP創英角ｺﾞｼｯｸUB" panose="020B0900000000000000" pitchFamily="50" charset="-128"/>
                <a:ea typeface="HGP創英角ｺﾞｼｯｸUB" panose="020B0900000000000000" pitchFamily="50" charset="-128"/>
              </a:rPr>
              <a:t>がん患者さんが自宅で過ごすための支援</a:t>
            </a:r>
          </a:p>
        </p:txBody>
      </p:sp>
      <p:sp>
        <p:nvSpPr>
          <p:cNvPr id="3" name="コンテンツ プレースホルダー 2"/>
          <p:cNvSpPr>
            <a:spLocks noGrp="1"/>
          </p:cNvSpPr>
          <p:nvPr>
            <p:ph idx="1"/>
          </p:nvPr>
        </p:nvSpPr>
        <p:spPr>
          <a:xfrm>
            <a:off x="0" y="908720"/>
            <a:ext cx="9144000" cy="5949280"/>
          </a:xfrm>
        </p:spPr>
        <p:txBody>
          <a:bodyPr>
            <a:no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在宅療養支援診療所：</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r>
              <a:rPr lang="en-US" altLang="ja-JP" sz="2400" dirty="0" smtClean="0">
                <a:latin typeface="HGP創英角ｺﾞｼｯｸUB" panose="020B0900000000000000" pitchFamily="50" charset="-128"/>
                <a:ea typeface="HGP創英角ｺﾞｼｯｸUB" panose="020B0900000000000000" pitchFamily="50" charset="-128"/>
              </a:rPr>
              <a:t>24</a:t>
            </a:r>
            <a:r>
              <a:rPr lang="ja-JP" altLang="en-US" sz="2400" dirty="0">
                <a:latin typeface="HGP創英角ｺﾞｼｯｸUB" panose="020B0900000000000000" pitchFamily="50" charset="-128"/>
                <a:ea typeface="HGP創英角ｺﾞｼｯｸUB" panose="020B0900000000000000" pitchFamily="50" charset="-128"/>
              </a:rPr>
              <a:t>時間連絡を受ける医師又は看護職員を配置し、</a:t>
            </a:r>
            <a:r>
              <a:rPr lang="ja-JP" altLang="en-US" sz="2400" dirty="0" smtClean="0">
                <a:latin typeface="HGP創英角ｺﾞｼｯｸUB" panose="020B0900000000000000" pitchFamily="50" charset="-128"/>
                <a:ea typeface="HGP創英角ｺﾞｼｯｸUB" panose="020B0900000000000000" pitchFamily="50" charset="-128"/>
              </a:rPr>
              <a:t>その連絡</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先</a:t>
            </a:r>
            <a:r>
              <a:rPr lang="ja-JP" altLang="en-US" sz="2400" dirty="0">
                <a:latin typeface="HGP創英角ｺﾞｼｯｸUB" panose="020B0900000000000000" pitchFamily="50" charset="-128"/>
                <a:ea typeface="HGP創英角ｺﾞｼｯｸUB" panose="020B0900000000000000" pitchFamily="50" charset="-128"/>
              </a:rPr>
              <a:t>を文書で患者・家族に</a:t>
            </a:r>
            <a:r>
              <a:rPr lang="ja-JP" altLang="en-US" sz="2400" dirty="0" smtClean="0">
                <a:latin typeface="HGP創英角ｺﾞｼｯｸUB" panose="020B0900000000000000" pitchFamily="50" charset="-128"/>
                <a:ea typeface="HGP創英角ｺﾞｼｯｸUB" panose="020B0900000000000000" pitchFamily="50" charset="-128"/>
              </a:rPr>
              <a:t>提供</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患者</a:t>
            </a:r>
            <a:r>
              <a:rPr lang="ja-JP" altLang="en-US" sz="2400" dirty="0">
                <a:latin typeface="HGP創英角ｺﾞｼｯｸUB" panose="020B0900000000000000" pitchFamily="50" charset="-128"/>
                <a:ea typeface="HGP創英角ｺﾞｼｯｸUB" panose="020B0900000000000000" pitchFamily="50" charset="-128"/>
              </a:rPr>
              <a:t>・家族の求めに応じて、</a:t>
            </a:r>
            <a:r>
              <a:rPr lang="en-US" altLang="ja-JP" sz="2400" dirty="0">
                <a:latin typeface="HGP創英角ｺﾞｼｯｸUB" panose="020B0900000000000000" pitchFamily="50" charset="-128"/>
                <a:ea typeface="HGP創英角ｺﾞｼｯｸUB" panose="020B0900000000000000" pitchFamily="50" charset="-128"/>
              </a:rPr>
              <a:t>24</a:t>
            </a:r>
            <a:r>
              <a:rPr lang="ja-JP" altLang="en-US" sz="2400" dirty="0">
                <a:latin typeface="HGP創英角ｺﾞｼｯｸUB" panose="020B0900000000000000" pitchFamily="50" charset="-128"/>
                <a:ea typeface="HGP創英角ｺﾞｼｯｸUB" panose="020B0900000000000000" pitchFamily="50" charset="-128"/>
              </a:rPr>
              <a:t>時間往診が可能な体制を</a:t>
            </a:r>
            <a:r>
              <a:rPr lang="ja-JP" altLang="en-US" sz="2400" dirty="0" smtClean="0">
                <a:latin typeface="HGP創英角ｺﾞｼｯｸUB" panose="020B0900000000000000" pitchFamily="50" charset="-128"/>
                <a:ea typeface="HGP創英角ｺﾞｼｯｸUB" panose="020B0900000000000000" pitchFamily="50" charset="-128"/>
              </a:rPr>
              <a:t>確保</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endParaRPr lang="ja-JP" altLang="en-US" sz="1200" dirty="0">
              <a:latin typeface="HGP創英角ｺﾞｼｯｸUB" panose="020B0900000000000000" pitchFamily="50" charset="-128"/>
              <a:ea typeface="HGP創英角ｺﾞｼｯｸUB" panose="020B0900000000000000" pitchFamily="50" charset="-128"/>
            </a:endParaRPr>
          </a:p>
          <a:p>
            <a:pPr>
              <a:defRPr/>
            </a:pPr>
            <a:r>
              <a:rPr lang="ja-JP" altLang="en-US" sz="2400" dirty="0" smtClean="0">
                <a:latin typeface="HGP創英角ｺﾞｼｯｸUB" panose="020B0900000000000000" pitchFamily="50" charset="-128"/>
                <a:ea typeface="HGP創英角ｺﾞｼｯｸUB" panose="020B0900000000000000" pitchFamily="50" charset="-128"/>
              </a:rPr>
              <a:t>訪問看護：がん</a:t>
            </a:r>
            <a:r>
              <a:rPr lang="ja-JP" altLang="en-US" sz="2400" dirty="0">
                <a:latin typeface="HGP創英角ｺﾞｼｯｸUB" panose="020B0900000000000000" pitchFamily="50" charset="-128"/>
                <a:ea typeface="HGP創英角ｺﾞｼｯｸUB" panose="020B0900000000000000" pitchFamily="50" charset="-128"/>
              </a:rPr>
              <a:t>末期であれば医療保険で毎日訪問が</a:t>
            </a:r>
            <a:r>
              <a:rPr lang="ja-JP" altLang="en-US" sz="2400" dirty="0" smtClean="0">
                <a:latin typeface="HGP創英角ｺﾞｼｯｸUB" panose="020B0900000000000000" pitchFamily="50" charset="-128"/>
                <a:ea typeface="HGP創英角ｺﾞｼｯｸUB" panose="020B0900000000000000" pitchFamily="50" charset="-128"/>
              </a:rPr>
              <a:t>可能</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defRPr/>
            </a:pPr>
            <a:endParaRPr lang="en-US" altLang="ja-JP" sz="1200" dirty="0" smtClean="0">
              <a:latin typeface="HGP創英角ｺﾞｼｯｸUB" panose="020B0900000000000000" pitchFamily="50" charset="-128"/>
              <a:ea typeface="HGP創英角ｺﾞｼｯｸUB" panose="020B0900000000000000" pitchFamily="50" charset="-128"/>
            </a:endParaRPr>
          </a:p>
          <a:p>
            <a:pPr>
              <a:defRPr/>
            </a:pPr>
            <a:r>
              <a:rPr lang="ja-JP" altLang="en-US" sz="2400" dirty="0" smtClean="0">
                <a:latin typeface="HGP創英角ｺﾞｼｯｸUB" panose="020B0900000000000000" pitchFamily="50" charset="-128"/>
                <a:ea typeface="HGP創英角ｺﾞｼｯｸUB" panose="020B0900000000000000" pitchFamily="50" charset="-128"/>
              </a:rPr>
              <a:t>介護保険制度：</a:t>
            </a:r>
            <a:r>
              <a:rPr lang="en-US" altLang="ja-JP" sz="2400" dirty="0" smtClean="0">
                <a:latin typeface="HGP創英角ｺﾞｼｯｸUB" panose="020B0900000000000000" pitchFamily="50" charset="-128"/>
                <a:ea typeface="HGP創英角ｺﾞｼｯｸUB" panose="020B0900000000000000" pitchFamily="50" charset="-128"/>
              </a:rPr>
              <a:t>65</a:t>
            </a:r>
            <a:r>
              <a:rPr lang="ja-JP" altLang="en-US" sz="2400" dirty="0" smtClean="0">
                <a:latin typeface="HGP創英角ｺﾞｼｯｸUB" panose="020B0900000000000000" pitchFamily="50" charset="-128"/>
                <a:ea typeface="HGP創英角ｺﾞｼｯｸUB" panose="020B0900000000000000" pitchFamily="50" charset="-128"/>
              </a:rPr>
              <a:t>歳以上、または</a:t>
            </a:r>
            <a:r>
              <a:rPr lang="en-US" altLang="ja-JP" sz="2400" dirty="0" smtClean="0">
                <a:latin typeface="HGP創英角ｺﾞｼｯｸUB" panose="020B0900000000000000" pitchFamily="50" charset="-128"/>
                <a:ea typeface="HGP創英角ｺﾞｼｯｸUB" panose="020B0900000000000000" pitchFamily="50" charset="-128"/>
              </a:rPr>
              <a:t>40</a:t>
            </a:r>
            <a:r>
              <a:rPr lang="ja-JP" altLang="en-US" sz="2400" dirty="0" smtClean="0">
                <a:latin typeface="HGP創英角ｺﾞｼｯｸUB" panose="020B0900000000000000" pitchFamily="50" charset="-128"/>
                <a:ea typeface="HGP創英角ｺﾞｼｯｸUB" panose="020B0900000000000000" pitchFamily="50" charset="-128"/>
              </a:rPr>
              <a:t>歳以上の特定疾患が対象</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defRPr/>
            </a:pPr>
            <a:r>
              <a:rPr lang="ja-JP" altLang="en-US" sz="2400" dirty="0" smtClean="0">
                <a:latin typeface="HGP創英角ｺﾞｼｯｸUB" panose="020B0900000000000000" pitchFamily="50" charset="-128"/>
                <a:ea typeface="HGP創英角ｺﾞｼｯｸUB" panose="020B0900000000000000" pitchFamily="50" charset="-128"/>
              </a:rPr>
              <a:t>　　　訪問</a:t>
            </a:r>
            <a:r>
              <a:rPr lang="ja-JP" altLang="en-US" sz="2400" dirty="0">
                <a:latin typeface="HGP創英角ｺﾞｼｯｸUB" panose="020B0900000000000000" pitchFamily="50" charset="-128"/>
                <a:ea typeface="HGP創英角ｺﾞｼｯｸUB" panose="020B0900000000000000" pitchFamily="50" charset="-128"/>
              </a:rPr>
              <a:t>介護</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　　　訪問</a:t>
            </a:r>
            <a:r>
              <a:rPr lang="ja-JP" altLang="en-US" sz="2400" dirty="0">
                <a:latin typeface="HGP創英角ｺﾞｼｯｸUB" panose="020B0900000000000000" pitchFamily="50" charset="-128"/>
                <a:ea typeface="HGP創英角ｺﾞｼｯｸUB" panose="020B0900000000000000" pitchFamily="50" charset="-128"/>
              </a:rPr>
              <a:t>入浴</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　　　訪問</a:t>
            </a:r>
            <a:r>
              <a:rPr lang="ja-JP" altLang="en-US" sz="2400" dirty="0">
                <a:latin typeface="HGP創英角ｺﾞｼｯｸUB" panose="020B0900000000000000" pitchFamily="50" charset="-128"/>
                <a:ea typeface="HGP創英角ｺﾞｼｯｸUB" panose="020B0900000000000000" pitchFamily="50" charset="-128"/>
              </a:rPr>
              <a:t>リハビリ</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　　　介護</a:t>
            </a:r>
            <a:r>
              <a:rPr lang="ja-JP" altLang="en-US" sz="2400" dirty="0">
                <a:latin typeface="HGP創英角ｺﾞｼｯｸUB" panose="020B0900000000000000" pitchFamily="50" charset="-128"/>
                <a:ea typeface="HGP創英角ｺﾞｼｯｸUB" panose="020B0900000000000000" pitchFamily="50" charset="-128"/>
              </a:rPr>
              <a:t>用品の</a:t>
            </a:r>
            <a:r>
              <a:rPr lang="ja-JP" altLang="en-US" sz="2400" dirty="0" smtClean="0">
                <a:latin typeface="HGP創英角ｺﾞｼｯｸUB" panose="020B0900000000000000" pitchFamily="50" charset="-128"/>
                <a:ea typeface="HGP創英角ｺﾞｼｯｸUB" panose="020B0900000000000000" pitchFamily="50" charset="-128"/>
              </a:rPr>
              <a:t>レンタル（電動</a:t>
            </a:r>
            <a:r>
              <a:rPr lang="ja-JP" altLang="en-US" sz="2400" dirty="0">
                <a:latin typeface="HGP創英角ｺﾞｼｯｸUB" panose="020B0900000000000000" pitchFamily="50" charset="-128"/>
                <a:ea typeface="HGP創英角ｺﾞｼｯｸUB" panose="020B0900000000000000" pitchFamily="50" charset="-128"/>
              </a:rPr>
              <a:t>ベッド</a:t>
            </a:r>
            <a:r>
              <a:rPr lang="ja-JP" altLang="en-US" sz="2400" dirty="0" smtClean="0">
                <a:latin typeface="HGP創英角ｺﾞｼｯｸUB" panose="020B0900000000000000" pitchFamily="50" charset="-128"/>
                <a:ea typeface="HGP創英角ｺﾞｼｯｸUB" panose="020B0900000000000000" pitchFamily="50" charset="-128"/>
              </a:rPr>
              <a:t>、マット</a:t>
            </a:r>
            <a:r>
              <a:rPr lang="ja-JP" altLang="en-US" sz="2400" dirty="0">
                <a:latin typeface="HGP創英角ｺﾞｼｯｸUB" panose="020B0900000000000000" pitchFamily="50" charset="-128"/>
                <a:ea typeface="HGP創英角ｺﾞｼｯｸUB" panose="020B0900000000000000" pitchFamily="50" charset="-128"/>
              </a:rPr>
              <a:t>、車いす</a:t>
            </a:r>
            <a:r>
              <a:rPr lang="ja-JP" altLang="en-US" sz="2400" dirty="0" smtClean="0">
                <a:latin typeface="HGP創英角ｺﾞｼｯｸUB" panose="020B0900000000000000" pitchFamily="50" charset="-128"/>
                <a:ea typeface="HGP創英角ｺﾞｼｯｸUB" panose="020B0900000000000000" pitchFamily="50" charset="-128"/>
              </a:rPr>
              <a:t>など）</a:t>
            </a: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　　　介護</a:t>
            </a:r>
            <a:r>
              <a:rPr lang="ja-JP" altLang="en-US" sz="2400" dirty="0">
                <a:latin typeface="HGP創英角ｺﾞｼｯｸUB" panose="020B0900000000000000" pitchFamily="50" charset="-128"/>
                <a:ea typeface="HGP創英角ｺﾞｼｯｸUB" panose="020B0900000000000000" pitchFamily="50" charset="-128"/>
              </a:rPr>
              <a:t>用品購入の一部</a:t>
            </a:r>
            <a:r>
              <a:rPr lang="ja-JP" altLang="en-US" sz="2400" dirty="0" smtClean="0">
                <a:latin typeface="HGP創英角ｺﾞｼｯｸUB" panose="020B0900000000000000" pitchFamily="50" charset="-128"/>
                <a:ea typeface="HGP創英角ｺﾞｼｯｸUB" panose="020B0900000000000000" pitchFamily="50" charset="-128"/>
              </a:rPr>
              <a:t>補助（ポータブルトイレ</a:t>
            </a:r>
            <a:r>
              <a:rPr lang="ja-JP" altLang="en-US" sz="2400" dirty="0">
                <a:latin typeface="HGP創英角ｺﾞｼｯｸUB" panose="020B0900000000000000" pitchFamily="50" charset="-128"/>
                <a:ea typeface="HGP創英角ｺﾞｼｯｸUB" panose="020B0900000000000000" pitchFamily="50" charset="-128"/>
              </a:rPr>
              <a:t>、入浴用いす</a:t>
            </a:r>
            <a:r>
              <a:rPr lang="ja-JP" altLang="en-US" sz="2400" dirty="0" smtClean="0">
                <a:latin typeface="HGP創英角ｺﾞｼｯｸUB" panose="020B0900000000000000" pitchFamily="50" charset="-128"/>
                <a:ea typeface="HGP創英角ｺﾞｼｯｸUB" panose="020B0900000000000000" pitchFamily="50" charset="-128"/>
              </a:rPr>
              <a:t>など）</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住宅</a:t>
            </a:r>
            <a:r>
              <a:rPr lang="ja-JP" altLang="en-US" sz="2400" dirty="0">
                <a:latin typeface="HGP創英角ｺﾞｼｯｸUB" panose="020B0900000000000000" pitchFamily="50" charset="-128"/>
                <a:ea typeface="HGP創英角ｺﾞｼｯｸUB" panose="020B0900000000000000" pitchFamily="50" charset="-128"/>
              </a:rPr>
              <a:t>改修費の</a:t>
            </a:r>
            <a:r>
              <a:rPr lang="ja-JP" altLang="en-US" sz="2400" dirty="0" smtClean="0">
                <a:latin typeface="HGP創英角ｺﾞｼｯｸUB" panose="020B0900000000000000" pitchFamily="50" charset="-128"/>
                <a:ea typeface="HGP創英角ｺﾞｼｯｸUB" panose="020B0900000000000000" pitchFamily="50" charset="-128"/>
              </a:rPr>
              <a:t>支援（段差</a:t>
            </a:r>
            <a:r>
              <a:rPr lang="ja-JP" altLang="en-US" sz="2400" dirty="0">
                <a:latin typeface="HGP創英角ｺﾞｼｯｸUB" panose="020B0900000000000000" pitchFamily="50" charset="-128"/>
                <a:ea typeface="HGP創英角ｺﾞｼｯｸUB" panose="020B0900000000000000" pitchFamily="50" charset="-128"/>
              </a:rPr>
              <a:t>解消、手すり取り付け</a:t>
            </a:r>
            <a:r>
              <a:rPr lang="ja-JP" altLang="en-US" sz="2400" dirty="0" smtClean="0">
                <a:latin typeface="HGP創英角ｺﾞｼｯｸUB" panose="020B0900000000000000" pitchFamily="50" charset="-128"/>
                <a:ea typeface="HGP創英角ｺﾞｼｯｸUB" panose="020B0900000000000000" pitchFamily="50" charset="-128"/>
              </a:rPr>
              <a:t>など）</a:t>
            </a:r>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4733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52820" y="-121661"/>
            <a:ext cx="9361040" cy="954088"/>
          </a:xfrm>
        </p:spPr>
        <p:txBody>
          <a:bodyPr/>
          <a:lstStyle/>
          <a:p>
            <a:r>
              <a:rPr lang="ja-JP" altLang="en-US" sz="4000" dirty="0" smtClean="0">
                <a:solidFill>
                  <a:schemeClr val="tx2"/>
                </a:solidFill>
                <a:latin typeface="HGP創英角ｺﾞｼｯｸUB" panose="020B0900000000000000" pitchFamily="50" charset="-128"/>
                <a:ea typeface="HGP創英角ｺﾞｼｯｸUB" panose="020B0900000000000000" pitchFamily="50" charset="-128"/>
              </a:rPr>
              <a:t>家族が患者を支えるためのポイント</a:t>
            </a:r>
          </a:p>
        </p:txBody>
      </p:sp>
      <p:sp>
        <p:nvSpPr>
          <p:cNvPr id="3" name="コンテンツ プレースホルダー 2"/>
          <p:cNvSpPr>
            <a:spLocks noGrp="1"/>
          </p:cNvSpPr>
          <p:nvPr>
            <p:ph idx="1"/>
          </p:nvPr>
        </p:nvSpPr>
        <p:spPr>
          <a:xfrm>
            <a:off x="755650" y="1341438"/>
            <a:ext cx="7924800" cy="4754562"/>
          </a:xfrm>
        </p:spPr>
        <p:txBody>
          <a:bodyPr>
            <a:normAutofit/>
          </a:bodyPr>
          <a:lstStyle/>
          <a:p>
            <a:pPr>
              <a:defRPr/>
            </a:pPr>
            <a:r>
              <a:rPr lang="ja-JP" altLang="en-US" sz="3200" dirty="0" smtClean="0">
                <a:latin typeface="HGP創英角ｺﾞｼｯｸUB" panose="020B0900000000000000" pitchFamily="50" charset="-128"/>
                <a:ea typeface="HGP創英角ｺﾞｼｯｸUB" panose="020B0900000000000000" pitchFamily="50" charset="-128"/>
              </a:rPr>
              <a:t>がんに関する情報（病気について、利用できる社会資源について</a:t>
            </a:r>
            <a:r>
              <a:rPr lang="ja-JP" altLang="en-US" dirty="0">
                <a:latin typeface="HGP創英角ｺﾞｼｯｸUB" panose="020B0900000000000000" pitchFamily="50" charset="-128"/>
                <a:ea typeface="HGP創英角ｺﾞｼｯｸUB" panose="020B0900000000000000" pitchFamily="50" charset="-128"/>
              </a:rPr>
              <a:t>など）を集める。</a:t>
            </a:r>
            <a:endParaRPr lang="en-US" altLang="ja-JP" sz="3200" dirty="0" smtClean="0">
              <a:latin typeface="HGP創英角ｺﾞｼｯｸUB" panose="020B0900000000000000" pitchFamily="50" charset="-128"/>
              <a:ea typeface="HGP創英角ｺﾞｼｯｸUB" panose="020B0900000000000000" pitchFamily="50" charset="-128"/>
            </a:endParaRPr>
          </a:p>
          <a:p>
            <a:pPr>
              <a:defRPr/>
            </a:pPr>
            <a:r>
              <a:rPr lang="ja-JP" altLang="en-US" sz="3200" dirty="0">
                <a:latin typeface="HGP創英角ｺﾞｼｯｸUB" panose="020B0900000000000000" pitchFamily="50" charset="-128"/>
                <a:ea typeface="HGP創英角ｺﾞｼｯｸUB" panose="020B0900000000000000" pitchFamily="50" charset="-128"/>
              </a:rPr>
              <a:t>自分に</a:t>
            </a:r>
            <a:r>
              <a:rPr lang="ja-JP" altLang="en-US" sz="3200" dirty="0" smtClean="0">
                <a:latin typeface="HGP創英角ｺﾞｼｯｸUB" panose="020B0900000000000000" pitchFamily="50" charset="-128"/>
                <a:ea typeface="HGP創英角ｺﾞｼｯｸUB" panose="020B0900000000000000" pitchFamily="50" charset="-128"/>
              </a:rPr>
              <a:t>どんな援助</a:t>
            </a:r>
            <a:r>
              <a:rPr lang="ja-JP" altLang="en-US" sz="3200" dirty="0">
                <a:latin typeface="HGP創英角ｺﾞｼｯｸUB" panose="020B0900000000000000" pitchFamily="50" charset="-128"/>
                <a:ea typeface="HGP創英角ｺﾞｼｯｸUB" panose="020B0900000000000000" pitchFamily="50" charset="-128"/>
              </a:rPr>
              <a:t>ができる</a:t>
            </a:r>
            <a:r>
              <a:rPr lang="ja-JP" altLang="en-US" sz="3200" dirty="0" smtClean="0">
                <a:latin typeface="HGP創英角ｺﾞｼｯｸUB" panose="020B0900000000000000" pitchFamily="50" charset="-128"/>
                <a:ea typeface="HGP創英角ｺﾞｼｯｸUB" panose="020B0900000000000000" pitchFamily="50" charset="-128"/>
              </a:rPr>
              <a:t>かを考える。</a:t>
            </a:r>
            <a:endParaRPr lang="en-US" altLang="ja-JP" sz="3200" dirty="0" smtClean="0">
              <a:latin typeface="HGP創英角ｺﾞｼｯｸUB" panose="020B0900000000000000" pitchFamily="50" charset="-128"/>
              <a:ea typeface="HGP創英角ｺﾞｼｯｸUB" panose="020B0900000000000000" pitchFamily="50" charset="-128"/>
            </a:endParaRPr>
          </a:p>
          <a:p>
            <a:pPr>
              <a:defRPr/>
            </a:pPr>
            <a:r>
              <a:rPr lang="ja-JP" altLang="en-US" sz="3200" dirty="0" smtClean="0">
                <a:latin typeface="HGP創英角ｺﾞｼｯｸUB" panose="020B0900000000000000" pitchFamily="50" charset="-128"/>
                <a:ea typeface="HGP創英角ｺﾞｼｯｸUB" panose="020B0900000000000000" pitchFamily="50" charset="-128"/>
              </a:rPr>
              <a:t>患者</a:t>
            </a:r>
            <a:r>
              <a:rPr lang="ja-JP" altLang="en-US" sz="3200" dirty="0">
                <a:latin typeface="HGP創英角ｺﾞｼｯｸUB" panose="020B0900000000000000" pitchFamily="50" charset="-128"/>
                <a:ea typeface="HGP創英角ｺﾞｼｯｸUB" panose="020B0900000000000000" pitchFamily="50" charset="-128"/>
              </a:rPr>
              <a:t>さんの要望をよく</a:t>
            </a:r>
            <a:r>
              <a:rPr lang="ja-JP" altLang="en-US" sz="3200" dirty="0" smtClean="0">
                <a:latin typeface="HGP創英角ｺﾞｼｯｸUB" panose="020B0900000000000000" pitchFamily="50" charset="-128"/>
                <a:ea typeface="HGP創英角ｺﾞｼｯｸUB" panose="020B0900000000000000" pitchFamily="50" charset="-128"/>
              </a:rPr>
              <a:t>聞く。</a:t>
            </a:r>
            <a:endParaRPr lang="en-US" altLang="ja-JP" sz="3200" dirty="0" smtClean="0">
              <a:latin typeface="HGP創英角ｺﾞｼｯｸUB" panose="020B0900000000000000" pitchFamily="50" charset="-128"/>
              <a:ea typeface="HGP創英角ｺﾞｼｯｸUB" panose="020B0900000000000000" pitchFamily="50" charset="-128"/>
            </a:endParaRPr>
          </a:p>
          <a:p>
            <a:pPr>
              <a:defRPr/>
            </a:pPr>
            <a:r>
              <a:rPr lang="ja-JP" altLang="en-US" dirty="0">
                <a:latin typeface="HGP創英角ｺﾞｼｯｸUB" panose="020B0900000000000000" pitchFamily="50" charset="-128"/>
                <a:ea typeface="HGP創英角ｺﾞｼｯｸUB" panose="020B0900000000000000" pitchFamily="50" charset="-128"/>
              </a:rPr>
              <a:t>患者さんの言動の</a:t>
            </a:r>
            <a:r>
              <a:rPr lang="ja-JP" altLang="en-US" dirty="0" smtClean="0">
                <a:latin typeface="HGP創英角ｺﾞｼｯｸUB" panose="020B0900000000000000" pitchFamily="50" charset="-128"/>
                <a:ea typeface="HGP創英角ｺﾞｼｯｸUB" panose="020B0900000000000000" pitchFamily="50" charset="-128"/>
              </a:rPr>
              <a:t>変化や反復（繰り返し）を見守る。</a:t>
            </a:r>
            <a:endParaRPr lang="en-US" altLang="ja-JP" dirty="0" smtClean="0">
              <a:latin typeface="HGP創英角ｺﾞｼｯｸUB" panose="020B0900000000000000" pitchFamily="50" charset="-128"/>
              <a:ea typeface="HGP創英角ｺﾞｼｯｸUB" panose="020B0900000000000000" pitchFamily="50" charset="-128"/>
            </a:endParaRPr>
          </a:p>
          <a:p>
            <a:pPr>
              <a:defRPr/>
            </a:pPr>
            <a:r>
              <a:rPr lang="ja-JP" altLang="en-US" dirty="0" smtClean="0">
                <a:latin typeface="HGP創英角ｺﾞｼｯｸUB" panose="020B0900000000000000" pitchFamily="50" charset="-128"/>
                <a:ea typeface="HGP創英角ｺﾞｼｯｸUB" panose="020B0900000000000000" pitchFamily="50" charset="-128"/>
              </a:rPr>
              <a:t>他</a:t>
            </a:r>
            <a:r>
              <a:rPr lang="ja-JP" altLang="en-US" sz="3200" dirty="0" smtClean="0">
                <a:latin typeface="HGP創英角ｺﾞｼｯｸUB" panose="020B0900000000000000" pitchFamily="50" charset="-128"/>
                <a:ea typeface="HGP創英角ｺﾞｼｯｸUB" panose="020B0900000000000000" pitchFamily="50" charset="-128"/>
              </a:rPr>
              <a:t>の</a:t>
            </a:r>
            <a:r>
              <a:rPr lang="ja-JP" altLang="en-US" sz="3200" dirty="0">
                <a:latin typeface="HGP創英角ｺﾞｼｯｸUB" panose="020B0900000000000000" pitchFamily="50" charset="-128"/>
                <a:ea typeface="HGP創英角ｺﾞｼｯｸUB" panose="020B0900000000000000" pitchFamily="50" charset="-128"/>
              </a:rPr>
              <a:t>家族</a:t>
            </a:r>
            <a:r>
              <a:rPr lang="ja-JP" altLang="en-US" sz="3200" dirty="0" smtClean="0">
                <a:latin typeface="HGP創英角ｺﾞｼｯｸUB" panose="020B0900000000000000" pitchFamily="50" charset="-128"/>
                <a:ea typeface="HGP創英角ｺﾞｼｯｸUB" panose="020B0900000000000000" pitchFamily="50" charset="-128"/>
              </a:rPr>
              <a:t>と協力し、支えあう。</a:t>
            </a:r>
            <a:endParaRPr lang="en-US" altLang="ja-JP" sz="3200" dirty="0">
              <a:latin typeface="HGP創英角ｺﾞｼｯｸUB" panose="020B0900000000000000" pitchFamily="50" charset="-128"/>
              <a:ea typeface="HGP創英角ｺﾞｼｯｸUB" panose="020B0900000000000000" pitchFamily="50" charset="-128"/>
            </a:endParaRPr>
          </a:p>
          <a:p>
            <a:pPr>
              <a:defRPr/>
            </a:pPr>
            <a:r>
              <a:rPr lang="ja-JP" altLang="en-US" sz="3200" dirty="0" smtClean="0">
                <a:latin typeface="HGP創英角ｺﾞｼｯｸUB" panose="020B0900000000000000" pitchFamily="50" charset="-128"/>
                <a:ea typeface="HGP創英角ｺﾞｼｯｸUB" panose="020B0900000000000000" pitchFamily="50" charset="-128"/>
              </a:rPr>
              <a:t>自分</a:t>
            </a:r>
            <a:r>
              <a:rPr lang="ja-JP" altLang="en-US" sz="3200" dirty="0">
                <a:latin typeface="HGP創英角ｺﾞｼｯｸUB" panose="020B0900000000000000" pitchFamily="50" charset="-128"/>
                <a:ea typeface="HGP創英角ｺﾞｼｯｸUB" panose="020B0900000000000000" pitchFamily="50" charset="-128"/>
              </a:rPr>
              <a:t>の</a:t>
            </a:r>
            <a:r>
              <a:rPr lang="ja-JP" altLang="en-US" sz="3200" dirty="0" smtClean="0">
                <a:latin typeface="HGP創英角ｺﾞｼｯｸUB" panose="020B0900000000000000" pitchFamily="50" charset="-128"/>
                <a:ea typeface="HGP創英角ｺﾞｼｯｸUB" panose="020B0900000000000000" pitchFamily="50" charset="-128"/>
              </a:rPr>
              <a:t>生活</a:t>
            </a:r>
            <a:r>
              <a:rPr lang="ja-JP" altLang="en-US" dirty="0">
                <a:latin typeface="HGP創英角ｺﾞｼｯｸUB" panose="020B0900000000000000" pitchFamily="50" charset="-128"/>
                <a:ea typeface="HGP創英角ｺﾞｼｯｸUB" panose="020B0900000000000000" pitchFamily="50" charset="-128"/>
              </a:rPr>
              <a:t>も</a:t>
            </a:r>
            <a:r>
              <a:rPr lang="ja-JP" altLang="en-US" dirty="0" smtClean="0">
                <a:latin typeface="HGP創英角ｺﾞｼｯｸUB" panose="020B0900000000000000" pitchFamily="50" charset="-128"/>
                <a:ea typeface="HGP創英角ｺﾞｼｯｸUB" panose="020B0900000000000000" pitchFamily="50" charset="-128"/>
              </a:rPr>
              <a:t>大切</a:t>
            </a:r>
            <a:r>
              <a:rPr lang="ja-JP" altLang="en-US" dirty="0">
                <a:latin typeface="HGP創英角ｺﾞｼｯｸUB" panose="020B0900000000000000" pitchFamily="50" charset="-128"/>
                <a:ea typeface="HGP創英角ｺﾞｼｯｸUB" panose="020B0900000000000000" pitchFamily="50" charset="-128"/>
              </a:rPr>
              <a:t>にする</a:t>
            </a:r>
            <a:r>
              <a:rPr lang="ja-JP" altLang="en-US" sz="3200" dirty="0" smtClean="0">
                <a:latin typeface="HGP創英角ｺﾞｼｯｸUB" panose="020B0900000000000000" pitchFamily="50" charset="-128"/>
                <a:ea typeface="HGP創英角ｺﾞｼｯｸUB" panose="020B0900000000000000" pitchFamily="50" charset="-128"/>
              </a:rPr>
              <a:t>。</a:t>
            </a:r>
            <a:endParaRPr lang="ja-JP" altLang="en-US" sz="3200" dirty="0">
              <a:latin typeface="HGP創英角ｺﾞｼｯｸUB" panose="020B0900000000000000" pitchFamily="50" charset="-128"/>
              <a:ea typeface="HGP創英角ｺﾞｼｯｸUB" panose="020B0900000000000000" pitchFamily="50" charset="-128"/>
            </a:endParaRPr>
          </a:p>
          <a:p>
            <a:pPr>
              <a:defRPr/>
            </a:pPr>
            <a:endParaRPr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551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39752" y="3429000"/>
            <a:ext cx="6172200" cy="1168896"/>
          </a:xfrm>
        </p:spPr>
        <p:txBody>
          <a:bodyPr>
            <a:normAutofit/>
          </a:bodyPr>
          <a:lstStyle/>
          <a:p>
            <a:r>
              <a:rPr kumimoji="1" lang="ja-JP" altLang="en-US" sz="2800" dirty="0" smtClean="0">
                <a:latin typeface="+mj-ea"/>
              </a:rPr>
              <a:t>がん患者さんが活用できる</a:t>
            </a:r>
            <a:r>
              <a:rPr kumimoji="1" lang="en-US" altLang="ja-JP" sz="2800" dirty="0" smtClean="0">
                <a:latin typeface="+mj-ea"/>
              </a:rPr>
              <a:t/>
            </a:r>
            <a:br>
              <a:rPr kumimoji="1" lang="en-US" altLang="ja-JP" sz="2800" dirty="0" smtClean="0">
                <a:latin typeface="+mj-ea"/>
              </a:rPr>
            </a:br>
            <a:r>
              <a:rPr kumimoji="1" lang="ja-JP" altLang="en-US" sz="2800" dirty="0" smtClean="0">
                <a:latin typeface="+mj-ea"/>
              </a:rPr>
              <a:t>社会保障制度・福祉サービスについて</a:t>
            </a:r>
            <a:endParaRPr kumimoji="1" lang="ja-JP" altLang="en-US" sz="2800" dirty="0">
              <a:latin typeface="+mj-e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078046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850106"/>
          </a:xfrm>
        </p:spPr>
        <p:txBody>
          <a:bodyPr>
            <a:normAutofit fontScale="90000"/>
          </a:bodyPr>
          <a:lstStyle/>
          <a:p>
            <a:r>
              <a:rPr kumimoji="1" lang="ja-JP" altLang="en-US" dirty="0" smtClean="0"/>
              <a:t>医療費の負担軽減に関する制度</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41045093"/>
              </p:ext>
            </p:extLst>
          </p:nvPr>
        </p:nvGraphicFramePr>
        <p:xfrm>
          <a:off x="457200" y="1340768"/>
          <a:ext cx="8291264" cy="4896544"/>
        </p:xfrm>
        <a:graphic>
          <a:graphicData uri="http://schemas.openxmlformats.org/drawingml/2006/table">
            <a:tbl>
              <a:tblPr firstRow="1" bandRow="1">
                <a:tableStyleId>{5C22544A-7EE6-4342-B048-85BDC9FD1C3A}</a:tableStyleId>
              </a:tblPr>
              <a:tblGrid>
                <a:gridCol w="1954560"/>
                <a:gridCol w="4098718"/>
                <a:gridCol w="2237986"/>
              </a:tblGrid>
              <a:tr h="456275">
                <a:tc>
                  <a:txBody>
                    <a:bodyPr/>
                    <a:lstStyle/>
                    <a:p>
                      <a:r>
                        <a:rPr kumimoji="1" lang="ja-JP" altLang="en-US" dirty="0" smtClean="0"/>
                        <a:t>　　制度名</a:t>
                      </a:r>
                      <a:endParaRPr kumimoji="1" lang="ja-JP" altLang="en-US" dirty="0"/>
                    </a:p>
                  </a:txBody>
                  <a:tcPr/>
                </a:tc>
                <a:tc>
                  <a:txBody>
                    <a:bodyPr/>
                    <a:lstStyle/>
                    <a:p>
                      <a:r>
                        <a:rPr kumimoji="1" lang="ja-JP" altLang="en-US" dirty="0" smtClean="0"/>
                        <a:t>　　　　　　　　　　　　概要</a:t>
                      </a:r>
                      <a:endParaRPr kumimoji="1" lang="ja-JP" altLang="en-US" dirty="0"/>
                    </a:p>
                  </a:txBody>
                  <a:tcPr/>
                </a:tc>
                <a:tc>
                  <a:txBody>
                    <a:bodyPr/>
                    <a:lstStyle/>
                    <a:p>
                      <a:r>
                        <a:rPr kumimoji="1" lang="ja-JP" altLang="en-US" dirty="0" smtClean="0"/>
                        <a:t>　問合せ・申請窓口</a:t>
                      </a:r>
                      <a:endParaRPr kumimoji="1" lang="ja-JP" altLang="en-US" dirty="0"/>
                    </a:p>
                  </a:txBody>
                  <a:tcPr/>
                </a:tc>
              </a:tr>
              <a:tr h="1862366">
                <a:tc>
                  <a:txBody>
                    <a:bodyPr/>
                    <a:lstStyle/>
                    <a:p>
                      <a:r>
                        <a:rPr kumimoji="1" lang="ja-JP" altLang="en-US" sz="1600" dirty="0" smtClean="0"/>
                        <a:t>高額療養費制度</a:t>
                      </a:r>
                      <a:endParaRPr kumimoji="1" lang="ja-JP" altLang="en-US" sz="1600" dirty="0"/>
                    </a:p>
                  </a:txBody>
                  <a:tcPr/>
                </a:tc>
                <a:tc>
                  <a:txBody>
                    <a:bodyPr/>
                    <a:lstStyle/>
                    <a:p>
                      <a:r>
                        <a:rPr kumimoji="1" lang="ja-JP" altLang="en-US" sz="1600" dirty="0" smtClean="0"/>
                        <a:t>対象：いずれかの医療保険に加入し自己負担のある方</a:t>
                      </a:r>
                      <a:endParaRPr kumimoji="1" lang="en-US" altLang="ja-JP" sz="1600" dirty="0" smtClean="0"/>
                    </a:p>
                    <a:p>
                      <a:r>
                        <a:rPr kumimoji="1" lang="ja-JP" altLang="en-US" sz="1600" dirty="0" smtClean="0"/>
                        <a:t>内容：</a:t>
                      </a:r>
                      <a:r>
                        <a:rPr kumimoji="1" lang="en-US" altLang="ja-JP" sz="1600" dirty="0" smtClean="0"/>
                        <a:t>1</a:t>
                      </a:r>
                      <a:r>
                        <a:rPr kumimoji="1" lang="ja-JP" altLang="en-US" sz="1600" dirty="0" smtClean="0"/>
                        <a:t>か月にかかる医療費の自己負担が一定額を超えた場合、その分が払い戻される。事前に限度額適用認定証の交付を受ければ、病院での支払いが窓口で限度額までの負担で済む。</a:t>
                      </a:r>
                      <a:endParaRPr kumimoji="1" lang="en-US" altLang="ja-JP" sz="1600" dirty="0" smtClean="0"/>
                    </a:p>
                    <a:p>
                      <a:r>
                        <a:rPr kumimoji="1" lang="ja-JP" altLang="en-US" sz="1600" dirty="0" smtClean="0"/>
                        <a:t>上限額は、所得により</a:t>
                      </a:r>
                      <a:r>
                        <a:rPr kumimoji="1" lang="en-US" altLang="ja-JP" sz="1600" dirty="0" smtClean="0"/>
                        <a:t>5</a:t>
                      </a:r>
                      <a:r>
                        <a:rPr kumimoji="1" lang="ja-JP" altLang="en-US" sz="1600" dirty="0" smtClean="0"/>
                        <a:t>段階の設定。</a:t>
                      </a:r>
                      <a:endParaRPr kumimoji="1" lang="en-US" altLang="ja-JP" sz="1600" dirty="0" smtClean="0"/>
                    </a:p>
                    <a:p>
                      <a:endParaRPr kumimoji="1" lang="ja-JP" altLang="en-US" sz="1600" dirty="0"/>
                    </a:p>
                  </a:txBody>
                  <a:tcPr/>
                </a:tc>
                <a:tc>
                  <a:txBody>
                    <a:bodyPr/>
                    <a:lstStyle/>
                    <a:p>
                      <a:r>
                        <a:rPr kumimoji="1" lang="ja-JP" altLang="en-US" sz="1600" dirty="0" smtClean="0"/>
                        <a:t>各健康保険窓口</a:t>
                      </a:r>
                      <a:endParaRPr kumimoji="1" lang="en-US" altLang="ja-JP" sz="1600" dirty="0" smtClean="0"/>
                    </a:p>
                    <a:p>
                      <a:r>
                        <a:rPr kumimoji="1" lang="ja-JP" altLang="en-US" sz="1600" dirty="0" smtClean="0"/>
                        <a:t>（協会けんぽ、健康保険組合、市区町村国民健康保険担当課）</a:t>
                      </a:r>
                      <a:endParaRPr kumimoji="1" lang="ja-JP" altLang="en-US" sz="1600" dirty="0"/>
                    </a:p>
                  </a:txBody>
                  <a:tcPr/>
                </a:tc>
              </a:tr>
              <a:tr h="1173973">
                <a:tc>
                  <a:txBody>
                    <a:bodyPr/>
                    <a:lstStyle/>
                    <a:p>
                      <a:r>
                        <a:rPr kumimoji="1" lang="ja-JP" altLang="en-US" sz="1600" dirty="0" smtClean="0"/>
                        <a:t>〇労働者災害補償保険（労災保険）</a:t>
                      </a:r>
                      <a:endParaRPr kumimoji="1" lang="en-US" altLang="ja-JP" sz="1600" dirty="0" smtClean="0"/>
                    </a:p>
                    <a:p>
                      <a:r>
                        <a:rPr kumimoji="1" lang="ja-JP" altLang="en-US" sz="1600" dirty="0" smtClean="0"/>
                        <a:t>〇石綿（アスベスト）健康被害救済制度</a:t>
                      </a:r>
                      <a:endParaRPr kumimoji="1" lang="en-US" altLang="ja-JP" sz="1600" dirty="0" smtClean="0"/>
                    </a:p>
                  </a:txBody>
                  <a:tcPr/>
                </a:tc>
                <a:tc>
                  <a:txBody>
                    <a:bodyPr/>
                    <a:lstStyle/>
                    <a:p>
                      <a:r>
                        <a:rPr kumimoji="1" lang="ja-JP" altLang="en-US" sz="1600" dirty="0" smtClean="0"/>
                        <a:t>対象：石綿（アスベスト）ばく露作業に従事していたことが原因で（業務上疾病）、中皮腫、肺がんなどを発症した方。</a:t>
                      </a:r>
                      <a:endParaRPr kumimoji="1" lang="en-US" altLang="ja-JP" sz="1600" dirty="0" smtClean="0"/>
                    </a:p>
                    <a:p>
                      <a:r>
                        <a:rPr kumimoji="1" lang="ja-JP" altLang="en-US" sz="1600" dirty="0" smtClean="0"/>
                        <a:t>内容：療養給付、休業給付等</a:t>
                      </a:r>
                      <a:endParaRPr kumimoji="1" lang="en-US" altLang="ja-JP" sz="1600" dirty="0" smtClean="0"/>
                    </a:p>
                  </a:txBody>
                  <a:tcPr/>
                </a:tc>
                <a:tc>
                  <a:txBody>
                    <a:bodyPr/>
                    <a:lstStyle/>
                    <a:p>
                      <a:r>
                        <a:rPr kumimoji="1" lang="ja-JP" altLang="en-US" sz="1400" dirty="0" smtClean="0"/>
                        <a:t>〇労災：労働基準監督署</a:t>
                      </a:r>
                      <a:endParaRPr kumimoji="1" lang="en-US" altLang="ja-JP" sz="1400" dirty="0" smtClean="0"/>
                    </a:p>
                    <a:p>
                      <a:r>
                        <a:rPr kumimoji="1" lang="ja-JP" altLang="en-US" sz="1400" dirty="0" smtClean="0"/>
                        <a:t>〇石綿健康被害救済制度：　　環境再生保全機構、保健所</a:t>
                      </a:r>
                      <a:endParaRPr kumimoji="1" lang="ja-JP" altLang="en-US" sz="1400" dirty="0"/>
                    </a:p>
                  </a:txBody>
                  <a:tcPr/>
                </a:tc>
              </a:tr>
              <a:tr h="980296">
                <a:tc>
                  <a:txBody>
                    <a:bodyPr/>
                    <a:lstStyle/>
                    <a:p>
                      <a:r>
                        <a:rPr kumimoji="1" lang="ja-JP" altLang="en-US" sz="1600" dirty="0" smtClean="0"/>
                        <a:t>小児慢性特定疾病医療費助成制度</a:t>
                      </a:r>
                      <a:endParaRPr kumimoji="1" lang="ja-JP" altLang="en-US" sz="1600" dirty="0"/>
                    </a:p>
                  </a:txBody>
                  <a:tcPr/>
                </a:tc>
                <a:tc>
                  <a:txBody>
                    <a:bodyPr/>
                    <a:lstStyle/>
                    <a:p>
                      <a:r>
                        <a:rPr kumimoji="1" lang="ja-JP" altLang="en-US" sz="1600" dirty="0" smtClean="0"/>
                        <a:t>対象：</a:t>
                      </a:r>
                      <a:r>
                        <a:rPr kumimoji="1" lang="en-US" altLang="ja-JP" sz="1600" dirty="0" smtClean="0"/>
                        <a:t>18</a:t>
                      </a:r>
                      <a:r>
                        <a:rPr kumimoji="1" lang="ja-JP" altLang="en-US" sz="1600" dirty="0" smtClean="0"/>
                        <a:t>歳未満の方（小児がん等）</a:t>
                      </a:r>
                      <a:endParaRPr kumimoji="1" lang="en-US" altLang="ja-JP" sz="1600" dirty="0" smtClean="0"/>
                    </a:p>
                    <a:p>
                      <a:r>
                        <a:rPr kumimoji="1" lang="ja-JP" altLang="en-US" sz="1600" dirty="0" smtClean="0"/>
                        <a:t>内容：医療費の助成。生計の中心者の所得に応じ自己負担あり</a:t>
                      </a:r>
                      <a:endParaRPr kumimoji="1" lang="en-US" altLang="ja-JP" sz="1600" dirty="0" smtClean="0"/>
                    </a:p>
                  </a:txBody>
                  <a:tcPr/>
                </a:tc>
                <a:tc>
                  <a:txBody>
                    <a:bodyPr/>
                    <a:lstStyle/>
                    <a:p>
                      <a:r>
                        <a:rPr kumimoji="1" lang="ja-JP" altLang="en-US" sz="1600" dirty="0" smtClean="0"/>
                        <a:t>保健所</a:t>
                      </a:r>
                      <a:endParaRPr kumimoji="1" lang="ja-JP" altLang="en-US" sz="16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000628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smtClean="0"/>
              <a:t>所得保障に関する制度</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93249168"/>
              </p:ext>
            </p:extLst>
          </p:nvPr>
        </p:nvGraphicFramePr>
        <p:xfrm>
          <a:off x="467544" y="1052736"/>
          <a:ext cx="8363271" cy="5478213"/>
        </p:xfrm>
        <a:graphic>
          <a:graphicData uri="http://schemas.openxmlformats.org/drawingml/2006/table">
            <a:tbl>
              <a:tblPr firstRow="1" bandRow="1">
                <a:tableStyleId>{5C22544A-7EE6-4342-B048-85BDC9FD1C3A}</a:tableStyleId>
              </a:tblPr>
              <a:tblGrid>
                <a:gridCol w="1172568"/>
                <a:gridCol w="5462511"/>
                <a:gridCol w="1728192"/>
              </a:tblGrid>
              <a:tr h="455078">
                <a:tc>
                  <a:txBody>
                    <a:bodyPr/>
                    <a:lstStyle/>
                    <a:p>
                      <a:r>
                        <a:rPr kumimoji="1" lang="ja-JP" altLang="en-US" dirty="0" smtClean="0"/>
                        <a:t>　制度名</a:t>
                      </a:r>
                      <a:endParaRPr kumimoji="1" lang="ja-JP" altLang="en-US" dirty="0"/>
                    </a:p>
                  </a:txBody>
                  <a:tcPr/>
                </a:tc>
                <a:tc>
                  <a:txBody>
                    <a:bodyPr/>
                    <a:lstStyle/>
                    <a:p>
                      <a:r>
                        <a:rPr kumimoji="1" lang="ja-JP" altLang="en-US" dirty="0" smtClean="0"/>
                        <a:t>　　　　　　　　　　　　　　　　概要</a:t>
                      </a:r>
                      <a:endParaRPr kumimoji="1" lang="ja-JP" altLang="en-US" dirty="0"/>
                    </a:p>
                  </a:txBody>
                  <a:tcPr/>
                </a:tc>
                <a:tc>
                  <a:txBody>
                    <a:bodyPr/>
                    <a:lstStyle/>
                    <a:p>
                      <a:r>
                        <a:rPr kumimoji="1" lang="ja-JP" altLang="en-US" sz="1400" dirty="0" smtClean="0"/>
                        <a:t>　問合せ・申請窓口</a:t>
                      </a:r>
                      <a:endParaRPr kumimoji="1" lang="ja-JP" altLang="en-US" sz="1400" dirty="0"/>
                    </a:p>
                  </a:txBody>
                  <a:tcPr/>
                </a:tc>
              </a:tr>
              <a:tr h="1133376">
                <a:tc>
                  <a:txBody>
                    <a:bodyPr/>
                    <a:lstStyle/>
                    <a:p>
                      <a:r>
                        <a:rPr kumimoji="1" lang="ja-JP" altLang="en-US" sz="1800" dirty="0" smtClean="0"/>
                        <a:t>傷病手当金</a:t>
                      </a:r>
                      <a:endParaRPr kumimoji="1" lang="ja-JP" altLang="en-US" sz="1800" dirty="0"/>
                    </a:p>
                  </a:txBody>
                  <a:tcPr/>
                </a:tc>
                <a:tc>
                  <a:txBody>
                    <a:bodyPr/>
                    <a:lstStyle/>
                    <a:p>
                      <a:r>
                        <a:rPr kumimoji="1" lang="ja-JP" altLang="en-US" sz="1500" dirty="0" smtClean="0"/>
                        <a:t>対象：健康保険の被保険者（国民健康保険加入者にはない）</a:t>
                      </a:r>
                      <a:endParaRPr kumimoji="1" lang="en-US" altLang="ja-JP" sz="1500" dirty="0" smtClean="0"/>
                    </a:p>
                    <a:p>
                      <a:r>
                        <a:rPr kumimoji="1" lang="ja-JP" altLang="en-US" sz="1500" dirty="0" smtClean="0"/>
                        <a:t>内容：給与所得者が業務外のけがや病気により会社を休んだ日が連続して</a:t>
                      </a:r>
                      <a:r>
                        <a:rPr kumimoji="1" lang="en-US" altLang="ja-JP" sz="1500" dirty="0" smtClean="0"/>
                        <a:t>3</a:t>
                      </a:r>
                      <a:r>
                        <a:rPr kumimoji="1" lang="ja-JP" altLang="en-US" sz="1500" dirty="0" smtClean="0"/>
                        <a:t>日間あり</a:t>
                      </a:r>
                      <a:r>
                        <a:rPr kumimoji="1" lang="en-US" altLang="ja-JP" sz="1500" dirty="0" smtClean="0"/>
                        <a:t>4</a:t>
                      </a:r>
                      <a:r>
                        <a:rPr kumimoji="1" lang="ja-JP" altLang="en-US" sz="1500" dirty="0" smtClean="0"/>
                        <a:t>日目以降も休んだ場合に支給。支給額は</a:t>
                      </a:r>
                      <a:r>
                        <a:rPr kumimoji="1" lang="en-US" altLang="ja-JP" sz="1500" dirty="0" smtClean="0"/>
                        <a:t>1</a:t>
                      </a:r>
                      <a:r>
                        <a:rPr kumimoji="1" lang="ja-JP" altLang="en-US" sz="1500" dirty="0" smtClean="0"/>
                        <a:t>日につき標準報酬日額の</a:t>
                      </a:r>
                      <a:r>
                        <a:rPr kumimoji="1" lang="en-US" altLang="ja-JP" sz="1500" dirty="0" smtClean="0"/>
                        <a:t>3</a:t>
                      </a:r>
                      <a:r>
                        <a:rPr kumimoji="1" lang="ja-JP" altLang="en-US" sz="1500" dirty="0" smtClean="0"/>
                        <a:t>分の</a:t>
                      </a:r>
                      <a:r>
                        <a:rPr kumimoji="1" lang="en-US" altLang="ja-JP" sz="1500" dirty="0" smtClean="0"/>
                        <a:t>2</a:t>
                      </a:r>
                      <a:r>
                        <a:rPr kumimoji="1" lang="ja-JP" altLang="en-US" sz="1500" dirty="0" smtClean="0"/>
                        <a:t>に相当する額。期間は最長で</a:t>
                      </a:r>
                      <a:r>
                        <a:rPr kumimoji="1" lang="en-US" altLang="ja-JP" sz="1500" dirty="0" smtClean="0"/>
                        <a:t>1</a:t>
                      </a:r>
                      <a:r>
                        <a:rPr kumimoji="1" lang="ja-JP" altLang="en-US" sz="1500" dirty="0" smtClean="0"/>
                        <a:t>年</a:t>
                      </a:r>
                      <a:r>
                        <a:rPr kumimoji="1" lang="en-US" altLang="ja-JP" sz="1500" dirty="0" smtClean="0"/>
                        <a:t>6</a:t>
                      </a:r>
                      <a:r>
                        <a:rPr kumimoji="1" lang="ja-JP" altLang="en-US" sz="1500" dirty="0" smtClean="0"/>
                        <a:t>か月。</a:t>
                      </a:r>
                      <a:endParaRPr kumimoji="1" lang="en-US" altLang="ja-JP" sz="1500" dirty="0" smtClean="0"/>
                    </a:p>
                  </a:txBody>
                  <a:tcPr/>
                </a:tc>
                <a:tc>
                  <a:txBody>
                    <a:bodyPr/>
                    <a:lstStyle/>
                    <a:p>
                      <a:r>
                        <a:rPr kumimoji="1" lang="ja-JP" altLang="en-US" sz="1600" dirty="0" smtClean="0"/>
                        <a:t>加入している健康保険窓口</a:t>
                      </a:r>
                      <a:endParaRPr kumimoji="1" lang="en-US" altLang="ja-JP" sz="1600" dirty="0" smtClean="0"/>
                    </a:p>
                    <a:p>
                      <a:r>
                        <a:rPr kumimoji="1" lang="ja-JP" altLang="en-US" sz="1600" dirty="0" smtClean="0"/>
                        <a:t>（協会けんぽ、健康保険組合）</a:t>
                      </a:r>
                      <a:endParaRPr kumimoji="1" lang="ja-JP" altLang="en-US" sz="1600" dirty="0"/>
                    </a:p>
                  </a:txBody>
                  <a:tcPr/>
                </a:tc>
              </a:tr>
              <a:tr h="1548415">
                <a:tc>
                  <a:txBody>
                    <a:bodyPr/>
                    <a:lstStyle/>
                    <a:p>
                      <a:r>
                        <a:rPr kumimoji="1" lang="ja-JP" altLang="en-US" sz="1800" dirty="0" smtClean="0"/>
                        <a:t>障害年金</a:t>
                      </a:r>
                      <a:endParaRPr kumimoji="1" lang="ja-JP" altLang="en-US" sz="1800" dirty="0"/>
                    </a:p>
                  </a:txBody>
                  <a:tcPr/>
                </a:tc>
                <a:tc>
                  <a:txBody>
                    <a:bodyPr/>
                    <a:lstStyle/>
                    <a:p>
                      <a:r>
                        <a:rPr kumimoji="1" lang="ja-JP" altLang="en-US" sz="1500" dirty="0" smtClean="0"/>
                        <a:t>対象：病気等で重度の障害が残った</a:t>
                      </a:r>
                      <a:r>
                        <a:rPr kumimoji="1" lang="en-US" altLang="ja-JP" sz="1500" dirty="0" smtClean="0"/>
                        <a:t>65</a:t>
                      </a:r>
                      <a:r>
                        <a:rPr kumimoji="1" lang="ja-JP" altLang="en-US" sz="1500" dirty="0" smtClean="0"/>
                        <a:t>歳未満の方。人工肛門（永久）や喉頭を摘出した方、日常生活で介助が不可欠な方、生活や仕事に著しい制限を受ける方。初診時から</a:t>
                      </a:r>
                      <a:r>
                        <a:rPr kumimoji="1" lang="en-US" altLang="ja-JP" sz="1500" dirty="0" smtClean="0"/>
                        <a:t>1</a:t>
                      </a:r>
                      <a:r>
                        <a:rPr kumimoji="1" lang="ja-JP" altLang="en-US" sz="1500" dirty="0" smtClean="0"/>
                        <a:t>年</a:t>
                      </a:r>
                      <a:r>
                        <a:rPr kumimoji="1" lang="en-US" altLang="ja-JP" sz="1500" dirty="0" smtClean="0"/>
                        <a:t>6</a:t>
                      </a:r>
                      <a:r>
                        <a:rPr kumimoji="1" lang="ja-JP" altLang="en-US" sz="1500" dirty="0" smtClean="0"/>
                        <a:t>か月経過した時点で、定められた障害の状態であること。年金の納付要件あり。</a:t>
                      </a:r>
                      <a:endParaRPr kumimoji="1" lang="en-US" altLang="ja-JP" sz="1500" dirty="0" smtClean="0"/>
                    </a:p>
                    <a:p>
                      <a:r>
                        <a:rPr kumimoji="1" lang="ja-JP" altLang="en-US" sz="1500" dirty="0" smtClean="0"/>
                        <a:t>内容：障害基礎年金</a:t>
                      </a:r>
                      <a:r>
                        <a:rPr kumimoji="1" lang="en-US" altLang="ja-JP" sz="1500" dirty="0" smtClean="0"/>
                        <a:t>1</a:t>
                      </a:r>
                      <a:r>
                        <a:rPr kumimoji="1" lang="ja-JP" altLang="en-US" sz="1500" dirty="0" smtClean="0"/>
                        <a:t>級　</a:t>
                      </a:r>
                      <a:r>
                        <a:rPr kumimoji="1" lang="en-US" altLang="ja-JP" sz="1500" dirty="0" smtClean="0"/>
                        <a:t>975,100</a:t>
                      </a:r>
                      <a:r>
                        <a:rPr kumimoji="1" lang="ja-JP" altLang="en-US" sz="1500" dirty="0" smtClean="0"/>
                        <a:t>円　　</a:t>
                      </a:r>
                      <a:r>
                        <a:rPr kumimoji="1" lang="en-US" altLang="ja-JP" sz="1500" dirty="0" smtClean="0"/>
                        <a:t>2</a:t>
                      </a:r>
                      <a:r>
                        <a:rPr kumimoji="1" lang="ja-JP" altLang="en-US" sz="1500" dirty="0" smtClean="0"/>
                        <a:t>級　</a:t>
                      </a:r>
                      <a:r>
                        <a:rPr kumimoji="1" lang="en-US" altLang="ja-JP" sz="1500" dirty="0" smtClean="0"/>
                        <a:t>780,100</a:t>
                      </a:r>
                      <a:r>
                        <a:rPr kumimoji="1" lang="ja-JP" altLang="en-US" sz="1500" dirty="0" smtClean="0"/>
                        <a:t>円</a:t>
                      </a:r>
                      <a:endParaRPr kumimoji="1" lang="en-US" altLang="ja-JP" sz="1500" dirty="0" smtClean="0"/>
                    </a:p>
                    <a:p>
                      <a:r>
                        <a:rPr kumimoji="1" lang="ja-JP" altLang="en-US" sz="1500" dirty="0" smtClean="0"/>
                        <a:t>障害厚生年金　</a:t>
                      </a:r>
                      <a:r>
                        <a:rPr kumimoji="1" lang="en-US" altLang="ja-JP" sz="1500" dirty="0" smtClean="0"/>
                        <a:t>3</a:t>
                      </a:r>
                      <a:r>
                        <a:rPr kumimoji="1" lang="ja-JP" altLang="en-US" sz="1500" dirty="0" smtClean="0"/>
                        <a:t>級　報酬比例の年金額（最低保障</a:t>
                      </a:r>
                      <a:r>
                        <a:rPr kumimoji="1" lang="en-US" altLang="ja-JP" sz="1500" smtClean="0"/>
                        <a:t>585,100</a:t>
                      </a:r>
                      <a:r>
                        <a:rPr kumimoji="1" lang="ja-JP" altLang="en-US" sz="1500" smtClean="0"/>
                        <a:t>円</a:t>
                      </a:r>
                      <a:r>
                        <a:rPr kumimoji="1" lang="ja-JP" altLang="en-US" sz="1500" dirty="0" smtClean="0"/>
                        <a:t>）　</a:t>
                      </a:r>
                      <a:endParaRPr kumimoji="1" lang="en-US" altLang="ja-JP" sz="1500" dirty="0" smtClean="0"/>
                    </a:p>
                  </a:txBody>
                  <a:tcPr/>
                </a:tc>
                <a:tc>
                  <a:txBody>
                    <a:bodyPr/>
                    <a:lstStyle/>
                    <a:p>
                      <a:r>
                        <a:rPr kumimoji="1" lang="ja-JP" altLang="en-US" sz="1600" dirty="0" smtClean="0"/>
                        <a:t>年金事務所</a:t>
                      </a:r>
                      <a:endParaRPr kumimoji="1" lang="en-US" altLang="ja-JP" sz="1600" dirty="0" smtClean="0"/>
                    </a:p>
                    <a:p>
                      <a:r>
                        <a:rPr kumimoji="1" lang="ja-JP" altLang="en-US" sz="1600" dirty="0" smtClean="0"/>
                        <a:t>市区町村年金担当課</a:t>
                      </a:r>
                      <a:endParaRPr kumimoji="1" lang="en-US" altLang="ja-JP" sz="1600" dirty="0" smtClean="0"/>
                    </a:p>
                    <a:p>
                      <a:r>
                        <a:rPr kumimoji="1" lang="ja-JP" altLang="en-US" sz="1600" dirty="0" smtClean="0"/>
                        <a:t>共済組合</a:t>
                      </a:r>
                      <a:endParaRPr kumimoji="1" lang="ja-JP" altLang="en-US" sz="1600" dirty="0"/>
                    </a:p>
                  </a:txBody>
                  <a:tcPr/>
                </a:tc>
              </a:tr>
              <a:tr h="1183611">
                <a:tc>
                  <a:txBody>
                    <a:bodyPr/>
                    <a:lstStyle/>
                    <a:p>
                      <a:r>
                        <a:rPr kumimoji="1" lang="ja-JP" altLang="en-US" sz="1800" dirty="0" smtClean="0"/>
                        <a:t>雇用保険</a:t>
                      </a:r>
                      <a:endParaRPr kumimoji="1" lang="en-US" altLang="ja-JP" sz="1800" dirty="0" smtClean="0"/>
                    </a:p>
                    <a:p>
                      <a:r>
                        <a:rPr kumimoji="1" lang="ja-JP" altLang="en-US" sz="1800" dirty="0" smtClean="0"/>
                        <a:t>（基本手当）</a:t>
                      </a:r>
                      <a:endParaRPr kumimoji="1" lang="ja-JP" altLang="en-US" sz="1800" dirty="0"/>
                    </a:p>
                  </a:txBody>
                  <a:tcPr/>
                </a:tc>
                <a:tc>
                  <a:txBody>
                    <a:bodyPr/>
                    <a:lstStyle/>
                    <a:p>
                      <a:r>
                        <a:rPr kumimoji="1" lang="ja-JP" altLang="en-US" sz="1500" dirty="0" smtClean="0"/>
                        <a:t>対象：雇用保険の被保険者で、定年、倒産、契約期間の満了等により離職した方で、求職活動をしてる方</a:t>
                      </a:r>
                      <a:endParaRPr kumimoji="1" lang="en-US" altLang="ja-JP" sz="1500" dirty="0" smtClean="0"/>
                    </a:p>
                    <a:p>
                      <a:r>
                        <a:rPr kumimoji="1" lang="ja-JP" altLang="en-US" sz="1500" dirty="0" smtClean="0"/>
                        <a:t>内容：支給期間は離職した日の翌日から</a:t>
                      </a:r>
                      <a:r>
                        <a:rPr kumimoji="1" lang="en-US" altLang="ja-JP" sz="1500" dirty="0" smtClean="0"/>
                        <a:t>90</a:t>
                      </a:r>
                      <a:r>
                        <a:rPr kumimoji="1" lang="ja-JP" altLang="en-US" sz="1500" dirty="0" smtClean="0"/>
                        <a:t>日～</a:t>
                      </a:r>
                      <a:r>
                        <a:rPr kumimoji="1" lang="en-US" altLang="ja-JP" sz="1500" dirty="0" smtClean="0"/>
                        <a:t>360</a:t>
                      </a:r>
                      <a:r>
                        <a:rPr kumimoji="1" lang="ja-JP" altLang="en-US" sz="1500" dirty="0" smtClean="0"/>
                        <a:t>日の間。支給額は、離職した日の直前の</a:t>
                      </a:r>
                      <a:r>
                        <a:rPr kumimoji="1" lang="en-US" altLang="ja-JP" sz="1500" dirty="0" smtClean="0"/>
                        <a:t>6</a:t>
                      </a:r>
                      <a:r>
                        <a:rPr kumimoji="1" lang="ja-JP" altLang="en-US" sz="1500" dirty="0" smtClean="0"/>
                        <a:t>か月に毎月支払われた賃金日額のおよそ</a:t>
                      </a:r>
                      <a:r>
                        <a:rPr kumimoji="1" lang="en-US" altLang="ja-JP" sz="1500" dirty="0" smtClean="0"/>
                        <a:t>50</a:t>
                      </a:r>
                      <a:r>
                        <a:rPr kumimoji="1" lang="ja-JP" altLang="en-US" sz="1500" dirty="0" smtClean="0"/>
                        <a:t>～</a:t>
                      </a:r>
                      <a:r>
                        <a:rPr kumimoji="1" lang="en-US" altLang="ja-JP" sz="1500" dirty="0" smtClean="0"/>
                        <a:t>80</a:t>
                      </a:r>
                      <a:r>
                        <a:rPr kumimoji="1" lang="ja-JP" altLang="en-US" sz="1500" dirty="0" smtClean="0"/>
                        <a:t>％。</a:t>
                      </a:r>
                      <a:endParaRPr kumimoji="1" lang="en-US" altLang="ja-JP" sz="1500" dirty="0" smtClean="0"/>
                    </a:p>
                  </a:txBody>
                  <a:tcPr/>
                </a:tc>
                <a:tc>
                  <a:txBody>
                    <a:bodyPr/>
                    <a:lstStyle/>
                    <a:p>
                      <a:r>
                        <a:rPr kumimoji="1" lang="ja-JP" altLang="en-US" sz="1600" dirty="0" smtClean="0"/>
                        <a:t>公共職業安定所</a:t>
                      </a:r>
                      <a:endParaRPr kumimoji="1" lang="en-US" altLang="ja-JP" sz="1600" dirty="0" smtClean="0"/>
                    </a:p>
                    <a:p>
                      <a:r>
                        <a:rPr kumimoji="1" lang="ja-JP" altLang="en-US" sz="1600" dirty="0" smtClean="0"/>
                        <a:t>（ハローワーク）</a:t>
                      </a:r>
                      <a:endParaRPr kumimoji="1" lang="ja-JP" altLang="en-US" sz="1600" dirty="0"/>
                    </a:p>
                  </a:txBody>
                  <a:tcPr/>
                </a:tc>
              </a:tr>
              <a:tr h="931339">
                <a:tc>
                  <a:txBody>
                    <a:bodyPr/>
                    <a:lstStyle/>
                    <a:p>
                      <a:r>
                        <a:rPr kumimoji="1" lang="ja-JP" altLang="en-US" sz="1800" dirty="0" smtClean="0"/>
                        <a:t>生活保護</a:t>
                      </a:r>
                      <a:endParaRPr kumimoji="1" lang="ja-JP" altLang="en-US" sz="1800" dirty="0"/>
                    </a:p>
                  </a:txBody>
                  <a:tcPr/>
                </a:tc>
                <a:tc>
                  <a:txBody>
                    <a:bodyPr/>
                    <a:lstStyle/>
                    <a:p>
                      <a:r>
                        <a:rPr kumimoji="1" lang="ja-JP" altLang="en-US" sz="1500" dirty="0" smtClean="0"/>
                        <a:t>対象：他の制度を利用しても国で保障する最低生活費に満たない世帯への保護費の支給や自立支援</a:t>
                      </a:r>
                      <a:endParaRPr kumimoji="1" lang="en-US" altLang="ja-JP" sz="1500" dirty="0" smtClean="0"/>
                    </a:p>
                    <a:p>
                      <a:r>
                        <a:rPr kumimoji="1" lang="ja-JP" altLang="en-US" sz="1500" dirty="0" smtClean="0"/>
                        <a:t>内容：生活扶助、医療扶助、住宅扶助、介護扶助等</a:t>
                      </a:r>
                      <a:endParaRPr kumimoji="1" lang="en-US" altLang="ja-JP" sz="1500" dirty="0" smtClean="0"/>
                    </a:p>
                    <a:p>
                      <a:endParaRPr kumimoji="1" lang="en-US" altLang="ja-JP" sz="1500" dirty="0" smtClean="0"/>
                    </a:p>
                  </a:txBody>
                  <a:tcPr/>
                </a:tc>
                <a:tc>
                  <a:txBody>
                    <a:bodyPr/>
                    <a:lstStyle/>
                    <a:p>
                      <a:r>
                        <a:rPr kumimoji="1" lang="ja-JP" altLang="en-US" sz="1600" dirty="0" smtClean="0"/>
                        <a:t>市区町村福祉事務所</a:t>
                      </a:r>
                      <a:endParaRPr kumimoji="1" lang="ja-JP" altLang="en-US" sz="16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19088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1665</Words>
  <Application>Microsoft Macintosh PowerPoint</Application>
  <PresentationFormat>画面に合わせる (4:3)</PresentationFormat>
  <Paragraphs>151</Paragraphs>
  <Slides>12</Slides>
  <Notes>2</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12</vt:i4>
      </vt:variant>
    </vt:vector>
  </HeadingPairs>
  <TitlesOfParts>
    <vt:vector size="13" baseType="lpstr">
      <vt:lpstr>Office ​​テーマ</vt:lpstr>
      <vt:lpstr>スライド 1</vt:lpstr>
      <vt:lpstr>家族は「第2の患者」</vt:lpstr>
      <vt:lpstr>余命が限られている場合、 残された時間をどう過ごしたいか（複数回答）</vt:lpstr>
      <vt:lpstr>スライド 4</vt:lpstr>
      <vt:lpstr>がん患者さんが自宅で過ごすための支援</vt:lpstr>
      <vt:lpstr>家族が患者を支えるためのポイント</vt:lpstr>
      <vt:lpstr>がん患者さんが活用できる 社会保障制度・福祉サービスについて</vt:lpstr>
      <vt:lpstr>医療費の負担軽減に関する制度</vt:lpstr>
      <vt:lpstr>所得保障に関する制度</vt:lpstr>
      <vt:lpstr>福祉サービス・介護サービス</vt:lpstr>
      <vt:lpstr>スライド 11</vt:lpstr>
      <vt:lpstr>がんと就労について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康永 小森</cp:lastModifiedBy>
  <cp:revision>20</cp:revision>
  <cp:lastPrinted>2015-05-01T10:46:48Z</cp:lastPrinted>
  <dcterms:created xsi:type="dcterms:W3CDTF">2015-07-01T21:44:31Z</dcterms:created>
  <dcterms:modified xsi:type="dcterms:W3CDTF">2015-07-01T21:45:58Z</dcterms:modified>
</cp:coreProperties>
</file>