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82" r:id="rId3"/>
    <p:sldId id="283" r:id="rId4"/>
    <p:sldId id="284" r:id="rId5"/>
    <p:sldId id="298" r:id="rId6"/>
    <p:sldId id="299" r:id="rId7"/>
    <p:sldId id="289" r:id="rId8"/>
    <p:sldId id="290" r:id="rId9"/>
    <p:sldId id="294" r:id="rId10"/>
    <p:sldId id="295" r:id="rId11"/>
    <p:sldId id="296" r:id="rId12"/>
    <p:sldId id="291" r:id="rId13"/>
    <p:sldId id="293" r:id="rId14"/>
  </p:sldIdLst>
  <p:sldSz cx="9144000" cy="6858000" type="screen4x3"/>
  <p:notesSz cx="6888163" cy="100203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4A7EB6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間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30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8E951D2-04D3-9944-A25F-6A2AD0575E41}" type="datetimeFigureOut">
              <a:rPr lang="ja-JP" altLang="en-US" smtClean="0"/>
              <a:pPr/>
              <a:t>2015/5/21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E9283C0-B5E7-5944-80BF-31257E6E4EE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63568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79D89D8-EE83-9E45-AC2A-A94E6A3ED482}" type="datetimeFigureOut">
              <a:rPr lang="ja-JP" altLang="en-US" smtClean="0"/>
              <a:t>2015/5/21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EE60EEF-2842-3D4C-AB96-FBD209E289DA}" type="slidenum">
              <a:rPr lang="ja-JP" altLang="en-US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52170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MS</a:t>
            </a:r>
            <a:r>
              <a:rPr kumimoji="1" lang="ja-JP" altLang="en-US" smtClean="0"/>
              <a:t>ｺﾝﾁﾝ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AAE27-7B51-4C20-9BDD-2FD952246518}" type="slidenum">
              <a:rPr lang="ja-JP" altLang="en-US" smtClean="0">
                <a:solidFill>
                  <a:prstClr val="black"/>
                </a:solidFill>
              </a:rPr>
              <a:pPr/>
              <a:t>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571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3E721-3365-2C4A-8E48-CF51547BDA27}" type="datetimeFigureOut">
              <a:rPr lang="ja-JP" altLang="en-US" smtClean="0"/>
              <a:pPr/>
              <a:t>2015/5/21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3973-4542-6F4C-B2FE-3F4549BC029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3E721-3365-2C4A-8E48-CF51547BDA27}" type="datetimeFigureOut">
              <a:rPr lang="ja-JP" altLang="en-US" smtClean="0"/>
              <a:pPr/>
              <a:t>2015/5/21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3973-4542-6F4C-B2FE-3F4549BC029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3E721-3365-2C4A-8E48-CF51547BDA27}" type="datetimeFigureOut">
              <a:rPr lang="ja-JP" altLang="en-US" smtClean="0"/>
              <a:pPr/>
              <a:t>2015/5/21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3973-4542-6F4C-B2FE-3F4549BC029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0C43-01FC-4DCF-89BD-38DEEABAD2B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ACF2-8D71-4441-8943-E2AB496DC73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22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0C43-01FC-4DCF-89BD-38DEEABAD2B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ACF2-8D71-4441-8943-E2AB496DC73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098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0C43-01FC-4DCF-89BD-38DEEABAD2B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ACF2-8D71-4441-8943-E2AB496DC73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655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0C43-01FC-4DCF-89BD-38DEEABAD2B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ACF2-8D71-4441-8943-E2AB496DC73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17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0C43-01FC-4DCF-89BD-38DEEABAD2B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ACF2-8D71-4441-8943-E2AB496DC73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7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0C43-01FC-4DCF-89BD-38DEEABAD2B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ACF2-8D71-4441-8943-E2AB496DC73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070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0C43-01FC-4DCF-89BD-38DEEABAD2B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ACF2-8D71-4441-8943-E2AB496DC73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88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0C43-01FC-4DCF-89BD-38DEEABAD2B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ACF2-8D71-4441-8943-E2AB496DC73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5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3E721-3365-2C4A-8E48-CF51547BDA27}" type="datetimeFigureOut">
              <a:rPr lang="ja-JP" altLang="en-US" smtClean="0"/>
              <a:pPr/>
              <a:t>2015/5/21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3973-4542-6F4C-B2FE-3F4549BC029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0C43-01FC-4DCF-89BD-38DEEABAD2B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ACF2-8D71-4441-8943-E2AB496DC73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74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0C43-01FC-4DCF-89BD-38DEEABAD2B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ACF2-8D71-4441-8943-E2AB496DC73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76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0C43-01FC-4DCF-89BD-38DEEABAD2B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ACF2-8D71-4441-8943-E2AB496DC73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35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3E721-3365-2C4A-8E48-CF51547BDA27}" type="datetimeFigureOut">
              <a:rPr lang="ja-JP" altLang="en-US" smtClean="0"/>
              <a:pPr/>
              <a:t>2015/5/21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3973-4542-6F4C-B2FE-3F4549BC029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3E721-3365-2C4A-8E48-CF51547BDA27}" type="datetimeFigureOut">
              <a:rPr lang="ja-JP" altLang="en-US" smtClean="0"/>
              <a:pPr/>
              <a:t>2015/5/21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3973-4542-6F4C-B2FE-3F4549BC029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3E721-3365-2C4A-8E48-CF51547BDA27}" type="datetimeFigureOut">
              <a:rPr lang="ja-JP" altLang="en-US" smtClean="0"/>
              <a:pPr/>
              <a:t>2015/5/21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3973-4542-6F4C-B2FE-3F4549BC029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3E721-3365-2C4A-8E48-CF51547BDA27}" type="datetimeFigureOut">
              <a:rPr lang="ja-JP" altLang="en-US" smtClean="0"/>
              <a:pPr/>
              <a:t>2015/5/21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3973-4542-6F4C-B2FE-3F4549BC029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3E721-3365-2C4A-8E48-CF51547BDA27}" type="datetimeFigureOut">
              <a:rPr lang="ja-JP" altLang="en-US" smtClean="0"/>
              <a:pPr/>
              <a:t>2015/5/21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3973-4542-6F4C-B2FE-3F4549BC029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3E721-3365-2C4A-8E48-CF51547BDA27}" type="datetimeFigureOut">
              <a:rPr lang="ja-JP" altLang="en-US" smtClean="0"/>
              <a:pPr/>
              <a:t>2015/5/21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3973-4542-6F4C-B2FE-3F4549BC029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3E721-3365-2C4A-8E48-CF51547BDA27}" type="datetimeFigureOut">
              <a:rPr lang="ja-JP" altLang="en-US" smtClean="0"/>
              <a:pPr/>
              <a:t>2015/5/21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3973-4542-6F4C-B2FE-3F4549BC029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3E721-3365-2C4A-8E48-CF51547BDA27}" type="datetimeFigureOut">
              <a:rPr lang="ja-JP" altLang="en-US" smtClean="0"/>
              <a:pPr/>
              <a:t>2015/5/21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D3973-4542-6F4C-B2FE-3F4549BC029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8490C43-01FC-4DCF-89BD-38DEEABAD2B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2015/5/21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731ACF2-8D71-4441-8943-E2AB496DC73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9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5346700" y="1000035"/>
            <a:ext cx="1866900" cy="1477328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がんの家族教室　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endParaRPr lang="en-US" altLang="ja-JP" smtClean="0">
              <a:solidFill>
                <a:srgbClr val="FF0000"/>
              </a:solidFill>
            </a:endParaRPr>
          </a:p>
          <a:p>
            <a:r>
              <a:rPr lang="ja-JP" altLang="en-US" smtClean="0">
                <a:solidFill>
                  <a:srgbClr val="FF0000"/>
                </a:solidFill>
              </a:rPr>
              <a:t>第</a:t>
            </a:r>
            <a:r>
              <a:rPr lang="en-US" altLang="ja-JP" dirty="0" smtClean="0">
                <a:solidFill>
                  <a:srgbClr val="FF0000"/>
                </a:solidFill>
              </a:rPr>
              <a:t>3</a:t>
            </a:r>
            <a:r>
              <a:rPr lang="ja-JP" altLang="en-US" dirty="0" smtClean="0">
                <a:solidFill>
                  <a:srgbClr val="FF0000"/>
                </a:solidFill>
              </a:rPr>
              <a:t>回</a:t>
            </a:r>
            <a:r>
              <a:rPr lang="en-US" altLang="ja-JP" dirty="0" smtClean="0">
                <a:solidFill>
                  <a:srgbClr val="FF0000"/>
                </a:solidFill>
              </a:rPr>
              <a:t/>
            </a:r>
            <a:br>
              <a:rPr lang="en-US" altLang="ja-JP" dirty="0" smtClean="0">
                <a:solidFill>
                  <a:srgbClr val="FF0000"/>
                </a:solidFill>
              </a:rPr>
            </a:br>
            <a:r>
              <a:rPr lang="ja-JP" altLang="en-US" dirty="0" smtClean="0">
                <a:solidFill>
                  <a:srgbClr val="FF0000"/>
                </a:solidFill>
              </a:rPr>
              <a:t>緩和ｹｱには何が出来るのか？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4152900"/>
            <a:ext cx="30619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2015</a:t>
            </a:r>
            <a:r>
              <a:rPr lang="en-US" altLang="ja-JP" dirty="0" smtClean="0">
                <a:solidFill>
                  <a:schemeClr val="bg1"/>
                </a:solidFill>
              </a:rPr>
              <a:t>.4.16</a:t>
            </a:r>
          </a:p>
          <a:p>
            <a:endParaRPr lang="en-US" altLang="ja-JP" dirty="0" smtClean="0">
              <a:solidFill>
                <a:schemeClr val="bg1"/>
              </a:solidFill>
            </a:endParaRPr>
          </a:p>
          <a:p>
            <a:r>
              <a:rPr lang="ja-JP" altLang="en-US" dirty="0" smtClean="0">
                <a:solidFill>
                  <a:schemeClr val="bg1"/>
                </a:solidFill>
              </a:rPr>
              <a:t>愛知県がんセンター中央病院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lang="ja-JP" altLang="en-US" dirty="0" smtClean="0">
                <a:solidFill>
                  <a:schemeClr val="bg1"/>
                </a:solidFill>
              </a:rPr>
              <a:t>緩和ケアセンター</a:t>
            </a:r>
            <a:endParaRPr lang="en-US" altLang="ja-JP" dirty="0" smtClean="0">
              <a:solidFill>
                <a:schemeClr val="bg1"/>
              </a:solidFill>
            </a:endParaRPr>
          </a:p>
          <a:p>
            <a:endParaRPr lang="en-US" altLang="ja-JP" dirty="0">
              <a:solidFill>
                <a:schemeClr val="bg1"/>
              </a:solidFill>
            </a:endParaRPr>
          </a:p>
          <a:p>
            <a:r>
              <a:rPr lang="ja-JP" altLang="en-US" dirty="0" smtClean="0">
                <a:solidFill>
                  <a:schemeClr val="bg1"/>
                </a:solidFill>
              </a:rPr>
              <a:t>下山　</a:t>
            </a:r>
            <a:r>
              <a:rPr lang="ja-JP" altLang="en-US" dirty="0" smtClean="0">
                <a:solidFill>
                  <a:schemeClr val="bg1"/>
                </a:solidFill>
              </a:rPr>
              <a:t>理史（医師）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lang="ja-JP" altLang="en-US" dirty="0" smtClean="0">
                <a:solidFill>
                  <a:schemeClr val="bg1"/>
                </a:solidFill>
              </a:rPr>
              <a:t>松崎　雅英（薬剤師）</a:t>
            </a:r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薬を続けることと服薬アドヒアランス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800" dirty="0" smtClean="0"/>
              <a:t>服薬アドヒアランスとは</a:t>
            </a:r>
            <a:endParaRPr kumimoji="1" lang="en-US" altLang="ja-JP" sz="2800" dirty="0" smtClean="0"/>
          </a:p>
          <a:p>
            <a:pPr marL="457200" lvl="1" indent="0">
              <a:buNone/>
            </a:pPr>
            <a:r>
              <a:rPr lang="ja-JP" altLang="en-US" sz="2400" dirty="0" smtClean="0"/>
              <a:t>患者</a:t>
            </a:r>
            <a:r>
              <a:rPr lang="ja-JP" altLang="en-US" sz="2400" dirty="0"/>
              <a:t>さん</a:t>
            </a:r>
            <a:r>
              <a:rPr lang="ja-JP" altLang="en-US" sz="2400" dirty="0" smtClean="0"/>
              <a:t>が、医療者とその薬について、</a:t>
            </a:r>
            <a:r>
              <a:rPr lang="ja-JP" altLang="en-US" sz="2400" u="sng" dirty="0" smtClean="0">
                <a:solidFill>
                  <a:srgbClr val="FF0000"/>
                </a:solidFill>
              </a:rPr>
              <a:t>話し合った</a:t>
            </a:r>
            <a:r>
              <a:rPr lang="ja-JP" altLang="en-US" sz="2400" dirty="0" smtClean="0"/>
              <a:t>上で、</a:t>
            </a:r>
            <a:r>
              <a:rPr lang="ja-JP" altLang="en-US" sz="2400" u="sng" dirty="0" smtClean="0">
                <a:solidFill>
                  <a:srgbClr val="FF0000"/>
                </a:solidFill>
              </a:rPr>
              <a:t>理解</a:t>
            </a:r>
            <a:r>
              <a:rPr lang="ja-JP" altLang="en-US" sz="2400" dirty="0" smtClean="0"/>
              <a:t>し、使用方法などを</a:t>
            </a:r>
            <a:r>
              <a:rPr lang="ja-JP" altLang="en-US" sz="2400" u="sng" dirty="0" smtClean="0">
                <a:solidFill>
                  <a:srgbClr val="FF0000"/>
                </a:solidFill>
              </a:rPr>
              <a:t>納得</a:t>
            </a:r>
            <a:r>
              <a:rPr lang="ja-JP" altLang="en-US" sz="2400" dirty="0" smtClean="0"/>
              <a:t>した上で上手に使用する</a:t>
            </a:r>
            <a:endParaRPr lang="en-US" altLang="ja-JP" sz="2400" dirty="0" smtClean="0"/>
          </a:p>
          <a:p>
            <a:pPr lvl="1"/>
            <a:endParaRPr lang="en-US" altLang="ja-JP" sz="2400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1871700" y="3068960"/>
            <a:ext cx="5400600" cy="352839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ja-JP" altLang="en-US" sz="2000" b="1" dirty="0">
                <a:solidFill>
                  <a:prstClr val="white"/>
                </a:solidFill>
              </a:rPr>
              <a:t>服薬アドヒアランスの低下</a:t>
            </a:r>
          </a:p>
          <a:p>
            <a:pPr algn="ctr" defTabSz="914400"/>
            <a:r>
              <a:rPr lang="ja-JP" altLang="en-US" sz="2000" b="1" dirty="0" smtClean="0">
                <a:solidFill>
                  <a:prstClr val="white"/>
                </a:solidFill>
              </a:rPr>
              <a:t>↓</a:t>
            </a:r>
            <a:endParaRPr lang="ja-JP" altLang="en-US" sz="2000" b="1" dirty="0">
              <a:solidFill>
                <a:prstClr val="white"/>
              </a:solidFill>
            </a:endParaRPr>
          </a:p>
          <a:p>
            <a:pPr algn="ctr" defTabSz="914400"/>
            <a:r>
              <a:rPr lang="ja-JP" altLang="en-US" sz="2000" b="1" dirty="0">
                <a:solidFill>
                  <a:prstClr val="white"/>
                </a:solidFill>
              </a:rPr>
              <a:t>服薬コンプライアンスの低下</a:t>
            </a:r>
          </a:p>
          <a:p>
            <a:pPr algn="ctr" defTabSz="914400"/>
            <a:r>
              <a:rPr lang="ja-JP" altLang="en-US" sz="2000" b="1" dirty="0" smtClean="0">
                <a:solidFill>
                  <a:prstClr val="white"/>
                </a:solidFill>
              </a:rPr>
              <a:t>↓</a:t>
            </a:r>
          </a:p>
          <a:p>
            <a:pPr algn="ctr" defTabSz="914400"/>
            <a:r>
              <a:rPr lang="ja-JP" altLang="en-US" sz="2000" b="1" dirty="0" smtClean="0">
                <a:solidFill>
                  <a:prstClr val="white"/>
                </a:solidFill>
              </a:rPr>
              <a:t>効果</a:t>
            </a:r>
            <a:r>
              <a:rPr lang="ja-JP" altLang="en-US" sz="2000" b="1" dirty="0">
                <a:solidFill>
                  <a:prstClr val="white"/>
                </a:solidFill>
              </a:rPr>
              <a:t>の減弱・病状の悪化</a:t>
            </a:r>
          </a:p>
          <a:p>
            <a:pPr algn="ctr" defTabSz="914400"/>
            <a:r>
              <a:rPr lang="ja-JP" altLang="en-US" sz="2000" b="1" dirty="0" smtClean="0">
                <a:solidFill>
                  <a:prstClr val="white"/>
                </a:solidFill>
              </a:rPr>
              <a:t>↓</a:t>
            </a:r>
          </a:p>
          <a:p>
            <a:pPr algn="ctr" defTabSz="914400"/>
            <a:r>
              <a:rPr lang="ja-JP" altLang="en-US" sz="2000" b="1" dirty="0" smtClean="0">
                <a:solidFill>
                  <a:prstClr val="white"/>
                </a:solidFill>
              </a:rPr>
              <a:t>治療</a:t>
            </a:r>
            <a:r>
              <a:rPr lang="ja-JP" altLang="en-US" sz="2000" b="1" dirty="0">
                <a:solidFill>
                  <a:prstClr val="white"/>
                </a:solidFill>
              </a:rPr>
              <a:t>計画の変更</a:t>
            </a:r>
          </a:p>
          <a:p>
            <a:pPr algn="ctr" defTabSz="914400"/>
            <a:r>
              <a:rPr lang="ja-JP" altLang="en-US" sz="2000" b="1" dirty="0" smtClean="0">
                <a:solidFill>
                  <a:prstClr val="white"/>
                </a:solidFill>
              </a:rPr>
              <a:t>↓</a:t>
            </a:r>
          </a:p>
          <a:p>
            <a:pPr algn="ctr" defTabSz="914400"/>
            <a:r>
              <a:rPr lang="ja-JP" altLang="en-US" sz="2000" b="1" dirty="0" smtClean="0">
                <a:solidFill>
                  <a:prstClr val="white"/>
                </a:solidFill>
              </a:rPr>
              <a:t>医師</a:t>
            </a:r>
            <a:r>
              <a:rPr lang="ja-JP" altLang="en-US" sz="2000" b="1" dirty="0">
                <a:solidFill>
                  <a:prstClr val="white"/>
                </a:solidFill>
              </a:rPr>
              <a:t>への不信感</a:t>
            </a:r>
          </a:p>
          <a:p>
            <a:pPr algn="ctr" defTabSz="914400"/>
            <a:r>
              <a:rPr lang="ja-JP" altLang="en-US" sz="2000" b="1" dirty="0" smtClean="0">
                <a:solidFill>
                  <a:prstClr val="white"/>
                </a:solidFill>
              </a:rPr>
              <a:t>↓</a:t>
            </a:r>
          </a:p>
          <a:p>
            <a:pPr algn="ctr" defTabSz="914400"/>
            <a:r>
              <a:rPr lang="ja-JP" altLang="en-US" sz="2000" b="1" dirty="0" smtClean="0">
                <a:solidFill>
                  <a:prstClr val="white"/>
                </a:solidFill>
              </a:rPr>
              <a:t>治療</a:t>
            </a:r>
            <a:r>
              <a:rPr lang="ja-JP" altLang="en-US" sz="2000" b="1" dirty="0">
                <a:solidFill>
                  <a:prstClr val="white"/>
                </a:solidFill>
              </a:rPr>
              <a:t>手段の</a:t>
            </a:r>
            <a:r>
              <a:rPr lang="ja-JP" altLang="en-US" sz="2000" b="1" dirty="0" smtClean="0">
                <a:solidFill>
                  <a:prstClr val="white"/>
                </a:solidFill>
              </a:rPr>
              <a:t>喪失（不利益）</a:t>
            </a:r>
            <a:endParaRPr lang="ja-JP" altLang="en-US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2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Ⅵ</a:t>
            </a:r>
            <a:r>
              <a:rPr kumimoji="1" lang="ja-JP" altLang="en-US" dirty="0" smtClean="0"/>
              <a:t>　緩和ケアの相談がしにくい方へ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1502" y="1600200"/>
            <a:ext cx="8431619" cy="498135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kumimoji="1" lang="ja-JP" altLang="en-US" dirty="0" smtClean="0"/>
              <a:t>主治医は忙しそう</a:t>
            </a:r>
            <a:endParaRPr kumimoji="1" lang="en-US" altLang="ja-JP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ja-JP" altLang="en-US" dirty="0"/>
              <a:t>症状</a:t>
            </a:r>
            <a:r>
              <a:rPr lang="ja-JP" altLang="en-US" dirty="0" smtClean="0"/>
              <a:t>を相談したら治療を中止されるのではないか</a:t>
            </a:r>
            <a:endParaRPr lang="en-US" altLang="ja-JP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kumimoji="1" lang="ja-JP" altLang="en-US" dirty="0"/>
              <a:t>まだ</a:t>
            </a:r>
            <a:r>
              <a:rPr kumimoji="1" lang="ja-JP" altLang="en-US" dirty="0" smtClean="0"/>
              <a:t>早い</a:t>
            </a:r>
            <a:endParaRPr kumimoji="1" lang="en-US" altLang="ja-JP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ja-JP" altLang="en-US" dirty="0"/>
              <a:t>自分に</a:t>
            </a:r>
            <a:r>
              <a:rPr lang="ja-JP" altLang="en-US" dirty="0" smtClean="0"/>
              <a:t>は</a:t>
            </a:r>
            <a:r>
              <a:rPr lang="ja-JP" altLang="en-US" dirty="0"/>
              <a:t>関係</a:t>
            </a:r>
            <a:r>
              <a:rPr lang="ja-JP" altLang="en-US" dirty="0" smtClean="0"/>
              <a:t>ない　　　　など</a:t>
            </a:r>
            <a:endParaRPr lang="en-US" altLang="ja-JP" dirty="0"/>
          </a:p>
          <a:p>
            <a:pPr>
              <a:buFont typeface="Wingdings" panose="05000000000000000000" pitchFamily="2" charset="2"/>
              <a:buChar char="ü"/>
            </a:pPr>
            <a:endParaRPr lang="en-US" altLang="ja-JP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/>
              <a:t>味方</a:t>
            </a:r>
            <a:r>
              <a:rPr kumimoji="1" lang="ja-JP" altLang="en-US" dirty="0" smtClean="0"/>
              <a:t>を見つけて、相談しよう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症状</a:t>
            </a:r>
            <a:r>
              <a:rPr lang="ja-JP" altLang="en-US" dirty="0" smtClean="0"/>
              <a:t>が</a:t>
            </a:r>
            <a:r>
              <a:rPr lang="ja-JP" altLang="en-US" dirty="0"/>
              <a:t>あること</a:t>
            </a:r>
            <a:r>
              <a:rPr lang="ja-JP" altLang="en-US" dirty="0" smtClean="0"/>
              <a:t>で、何に困っているのかを伝えよう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93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/>
          </a:bodyPr>
          <a:lstStyle/>
          <a:p>
            <a:pPr marL="446088" indent="-446088">
              <a:buFont typeface="Wingdings" panose="05000000000000000000" pitchFamily="2" charset="2"/>
              <a:buChar char="ü"/>
            </a:pPr>
            <a:r>
              <a:rPr kumimoji="1" lang="ja-JP" altLang="en-US" sz="3600" dirty="0" smtClean="0"/>
              <a:t>緩和ケアは、皆さんのつらさを和らげ、暮らしやすくするケアです</a:t>
            </a:r>
            <a:endParaRPr lang="en-US" altLang="ja-JP" sz="3600" dirty="0" smtClean="0"/>
          </a:p>
          <a:p>
            <a:pPr marL="446088" indent="-446088">
              <a:buFont typeface="Wingdings" panose="05000000000000000000" pitchFamily="2" charset="2"/>
              <a:buChar char="ü"/>
            </a:pPr>
            <a:r>
              <a:rPr kumimoji="1" lang="ja-JP" altLang="en-US" sz="3600" dirty="0" smtClean="0"/>
              <a:t>いつでもどこでも誰でも受けられます</a:t>
            </a:r>
            <a:endParaRPr kumimoji="1" lang="en-US" altLang="ja-JP" sz="3600" dirty="0" smtClean="0"/>
          </a:p>
          <a:p>
            <a:pPr marL="446088" indent="-446088">
              <a:buFont typeface="Wingdings" panose="05000000000000000000" pitchFamily="2" charset="2"/>
              <a:buChar char="ü"/>
            </a:pPr>
            <a:r>
              <a:rPr lang="ja-JP" altLang="en-US" sz="3600" dirty="0" smtClean="0"/>
              <a:t>様々なつらさ・苦痛、相談に対応します</a:t>
            </a:r>
            <a:endParaRPr lang="en-US" altLang="ja-JP" sz="3600" dirty="0" smtClean="0"/>
          </a:p>
          <a:p>
            <a:pPr marL="446088" indent="-446088">
              <a:buFont typeface="Wingdings" panose="05000000000000000000" pitchFamily="2" charset="2"/>
              <a:buChar char="ü"/>
            </a:pPr>
            <a:r>
              <a:rPr kumimoji="1" lang="ja-JP" altLang="en-US" sz="3600" dirty="0" smtClean="0"/>
              <a:t>家族</a:t>
            </a:r>
            <a:r>
              <a:rPr lang="ja-JP" altLang="en-US" sz="3600" dirty="0" smtClean="0"/>
              <a:t>も支えます</a:t>
            </a:r>
            <a:endParaRPr lang="en-US" altLang="ja-JP" sz="3600" dirty="0" smtClean="0"/>
          </a:p>
          <a:p>
            <a:pPr marL="446088" indent="-446088">
              <a:buFont typeface="Wingdings" panose="05000000000000000000" pitchFamily="2" charset="2"/>
              <a:buChar char="ü"/>
            </a:pPr>
            <a:r>
              <a:rPr kumimoji="1" lang="ja-JP" altLang="en-US" sz="3600" dirty="0" smtClean="0"/>
              <a:t>医療者</a:t>
            </a:r>
            <a:r>
              <a:rPr kumimoji="1" lang="ja-JP" altLang="en-US" sz="3600" dirty="0"/>
              <a:t>ならだれ</a:t>
            </a:r>
            <a:r>
              <a:rPr kumimoji="1" lang="ja-JP" altLang="en-US" sz="3600" dirty="0" smtClean="0"/>
              <a:t>でも提供</a:t>
            </a:r>
            <a:r>
              <a:rPr kumimoji="1" lang="ja-JP" altLang="en-US" sz="3600" dirty="0"/>
              <a:t>しますが</a:t>
            </a:r>
            <a:r>
              <a:rPr kumimoji="1" lang="ja-JP" altLang="en-US" sz="3600" dirty="0" smtClean="0"/>
              <a:t>、緩和ケアの専門家もいます</a:t>
            </a:r>
            <a:endParaRPr kumimoji="1" lang="en-US" altLang="ja-JP" sz="3600" dirty="0" smtClean="0"/>
          </a:p>
          <a:p>
            <a:pPr marL="446088" indent="-446088">
              <a:buFont typeface="Wingdings" panose="05000000000000000000" pitchFamily="2" charset="2"/>
              <a:buChar char="ü"/>
            </a:pPr>
            <a:r>
              <a:rPr lang="ja-JP" altLang="en-US" sz="3600" dirty="0"/>
              <a:t>伝え方に</a:t>
            </a:r>
            <a:r>
              <a:rPr lang="ja-JP" altLang="en-US" sz="3600" dirty="0" smtClean="0"/>
              <a:t>は</a:t>
            </a:r>
            <a:r>
              <a:rPr lang="ja-JP" altLang="en-US" sz="3600" dirty="0"/>
              <a:t>コツが</a:t>
            </a:r>
            <a:r>
              <a:rPr lang="ja-JP" altLang="en-US" sz="3600" dirty="0" smtClean="0"/>
              <a:t>あります</a:t>
            </a:r>
            <a:endParaRPr kumimoji="1" lang="en-US" altLang="ja-JP" sz="3600" dirty="0" smtClean="0"/>
          </a:p>
          <a:p>
            <a:endParaRPr kumimoji="1" lang="en-US" altLang="ja-JP" sz="3600" dirty="0" smtClean="0"/>
          </a:p>
        </p:txBody>
      </p:sp>
    </p:spTree>
    <p:extLst>
      <p:ext uri="{BB962C8B-B14F-4D97-AF65-F5344CB8AC3E}">
        <p14:creationId xmlns:p14="http://schemas.microsoft.com/office/powerpoint/2010/main" val="386134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Ⅰ</a:t>
            </a:r>
            <a:r>
              <a:rPr lang="ja-JP" altLang="en-US" dirty="0" smtClean="0"/>
              <a:t>　緩和ケアとは何か？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4906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altLang="ja-JP" dirty="0"/>
          </a:p>
          <a:p>
            <a:pPr marL="0" indent="0" algn="ctr">
              <a:buNone/>
            </a:pPr>
            <a:r>
              <a:rPr lang="ja-JP" altLang="en-US" sz="3600" dirty="0"/>
              <a:t>病</a:t>
            </a:r>
            <a:r>
              <a:rPr lang="ja-JP" altLang="en-US" sz="3600" dirty="0" smtClean="0"/>
              <a:t>を</a:t>
            </a:r>
            <a:r>
              <a:rPr lang="ja-JP" altLang="en-US" sz="3600" dirty="0"/>
              <a:t>抱える</a:t>
            </a:r>
            <a:r>
              <a:rPr lang="ja-JP" altLang="en-US" sz="3600" dirty="0" smtClean="0"/>
              <a:t>患者さんやそのご家族それぞれの</a:t>
            </a:r>
            <a:endParaRPr lang="en-US" altLang="ja-JP" sz="3600" dirty="0" smtClean="0"/>
          </a:p>
          <a:p>
            <a:pPr marL="0" indent="0" algn="ctr">
              <a:buNone/>
            </a:pPr>
            <a:r>
              <a:rPr lang="ja-JP" altLang="en-US" sz="3600" dirty="0" smtClean="0"/>
              <a:t>からだや</a:t>
            </a:r>
            <a:r>
              <a:rPr lang="ja-JP" altLang="en-US" sz="3600" dirty="0"/>
              <a:t>心などの様々なつらさをやわらげ</a:t>
            </a:r>
            <a:r>
              <a:rPr lang="ja-JP" altLang="en-US" sz="3600" dirty="0" smtClean="0"/>
              <a:t>、</a:t>
            </a:r>
            <a:endParaRPr lang="en-US" altLang="ja-JP" sz="3600" dirty="0" smtClean="0"/>
          </a:p>
          <a:p>
            <a:pPr marL="0" indent="0" algn="ctr">
              <a:buNone/>
            </a:pPr>
            <a:r>
              <a:rPr lang="ja-JP" altLang="en-US" sz="3600" dirty="0" smtClean="0"/>
              <a:t>その人らしく過ごせるよう</a:t>
            </a:r>
            <a:endParaRPr lang="en-US" altLang="ja-JP" sz="3600" dirty="0" smtClean="0"/>
          </a:p>
          <a:p>
            <a:pPr marL="0" indent="0" algn="ctr">
              <a:buNone/>
            </a:pPr>
            <a:r>
              <a:rPr lang="ja-JP" altLang="en-US" sz="3600" dirty="0" smtClean="0"/>
              <a:t>寄り添うケア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96068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いつ？どこで？誰が？何を？どうする？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008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ja-JP" altLang="en-US" dirty="0" smtClean="0"/>
              <a:t>いつでも、どんな時期でも</a:t>
            </a:r>
            <a:endParaRPr lang="en-US" altLang="ja-JP" dirty="0"/>
          </a:p>
          <a:p>
            <a:pPr>
              <a:buFont typeface="Wingdings" panose="05000000000000000000" pitchFamily="2" charset="2"/>
              <a:buChar char="ü"/>
            </a:pPr>
            <a:endParaRPr lang="en-US" altLang="ja-JP" dirty="0"/>
          </a:p>
          <a:p>
            <a:pPr>
              <a:buFont typeface="Wingdings" panose="05000000000000000000" pitchFamily="2" charset="2"/>
              <a:buChar char="ü"/>
            </a:pPr>
            <a:r>
              <a:rPr kumimoji="1" lang="ja-JP" altLang="en-US" dirty="0" smtClean="0"/>
              <a:t>家にいても、病院にいて</a:t>
            </a:r>
            <a:r>
              <a:rPr kumimoji="1" lang="ja-JP" altLang="en-US" dirty="0" smtClean="0"/>
              <a:t>も、施設にいても</a:t>
            </a:r>
            <a:endParaRPr kumimoji="1" lang="en-US" altLang="ja-JP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altLang="ja-JP" dirty="0"/>
          </a:p>
          <a:p>
            <a:pPr>
              <a:buFont typeface="Wingdings" panose="05000000000000000000" pitchFamily="2" charset="2"/>
              <a:buChar char="ü"/>
            </a:pPr>
            <a:r>
              <a:rPr kumimoji="1" lang="ja-JP" altLang="en-US" dirty="0" smtClean="0"/>
              <a:t>患者さんも、ご家族も、友人、同僚も</a:t>
            </a:r>
            <a:endParaRPr kumimoji="1" lang="en-US" altLang="ja-JP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altLang="ja-JP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ja-JP" altLang="en-US" dirty="0" smtClean="0"/>
              <a:t>つらさに焦点を当てて</a:t>
            </a:r>
            <a:endParaRPr lang="en-US" altLang="ja-JP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altLang="ja-JP" dirty="0"/>
          </a:p>
          <a:p>
            <a:pPr>
              <a:buFont typeface="Wingdings" panose="05000000000000000000" pitchFamily="2" charset="2"/>
              <a:buChar char="ü"/>
            </a:pPr>
            <a:r>
              <a:rPr lang="ja-JP" altLang="en-US" dirty="0" smtClean="0"/>
              <a:t>ひとりひとりを</a:t>
            </a:r>
            <a:r>
              <a:rPr lang="ja-JP" altLang="en-US" dirty="0" smtClean="0"/>
              <a:t>支え</a:t>
            </a:r>
            <a:r>
              <a:rPr lang="ja-JP" altLang="en-US" dirty="0" smtClean="0"/>
              <a:t>、</a:t>
            </a:r>
            <a:r>
              <a:rPr lang="ja-JP" altLang="en-US" dirty="0"/>
              <a:t>ひとりひとり</a:t>
            </a:r>
            <a:r>
              <a:rPr lang="ja-JP" altLang="en-US" dirty="0" smtClean="0"/>
              <a:t>に</a:t>
            </a:r>
            <a:r>
              <a:rPr lang="ja-JP" altLang="en-US" dirty="0" smtClean="0"/>
              <a:t>寄り添う</a:t>
            </a:r>
            <a:endParaRPr lang="en-US" altLang="ja-JP" dirty="0"/>
          </a:p>
          <a:p>
            <a:pPr>
              <a:buFont typeface="Wingdings" panose="05000000000000000000" pitchFamily="2" charset="2"/>
              <a:buChar char="ü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51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2715169" y="690736"/>
            <a:ext cx="3706917" cy="3604822"/>
          </a:xfrm>
          <a:prstGeom prst="ellipse">
            <a:avLst/>
          </a:prstGeom>
          <a:noFill/>
          <a:ln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</a:rPr>
              <a:t>生活や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</a:rPr>
              <a:t>仕事に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</a:rPr>
              <a:t>関わる</a:t>
            </a:r>
            <a:r>
              <a:rPr lang="ja-JP" altLang="en-US" sz="2400" dirty="0" smtClean="0">
                <a:solidFill>
                  <a:schemeClr val="tx1"/>
                </a:solidFill>
              </a:rPr>
              <a:t>痛み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algn="ctr"/>
            <a:endParaRPr lang="en-US" altLang="ja-JP" sz="2400" dirty="0">
              <a:solidFill>
                <a:schemeClr val="tx1"/>
              </a:solidFill>
            </a:endParaRPr>
          </a:p>
          <a:p>
            <a:pPr algn="ctr"/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ctr"/>
            <a:endParaRPr lang="en-US" altLang="ja-JP" sz="2400" dirty="0">
              <a:solidFill>
                <a:schemeClr val="tx1"/>
              </a:solidFill>
            </a:endParaRPr>
          </a:p>
          <a:p>
            <a:pPr algn="ctr"/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ctr"/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712393" y="329619"/>
            <a:ext cx="7697991" cy="630511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自分</a:t>
            </a:r>
            <a:r>
              <a:rPr lang="ja-JP" altLang="en-US" sz="2400" dirty="0">
                <a:solidFill>
                  <a:schemeClr val="tx1"/>
                </a:solidFill>
              </a:rPr>
              <a:t>の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存在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や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意味</a:t>
            </a:r>
            <a:r>
              <a:rPr lang="ja-JP" altLang="en-US" sz="2400" dirty="0" smtClean="0">
                <a:solidFill>
                  <a:schemeClr val="tx1"/>
                </a:solidFill>
              </a:rPr>
              <a:t>を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問うような</a:t>
            </a:r>
            <a:r>
              <a:rPr lang="ja-JP" altLang="en-US" sz="2400" dirty="0" smtClean="0">
                <a:solidFill>
                  <a:schemeClr val="tx1"/>
                </a:solidFill>
              </a:rPr>
              <a:t>痛み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1751162" y="2531952"/>
            <a:ext cx="3706917" cy="360482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2400" dirty="0" smtClean="0">
              <a:solidFill>
                <a:schemeClr val="tx1"/>
              </a:solidFill>
            </a:endParaRPr>
          </a:p>
          <a:p>
            <a:endParaRPr lang="en-US" altLang="ja-JP" sz="2400" dirty="0">
              <a:solidFill>
                <a:schemeClr val="tx1"/>
              </a:solidFill>
            </a:endParaRPr>
          </a:p>
          <a:p>
            <a:endParaRPr kumimoji="1" lang="en-US" altLang="ja-JP" sz="2400" dirty="0" smtClean="0">
              <a:solidFill>
                <a:schemeClr val="tx1"/>
              </a:solidFill>
            </a:endParaRPr>
          </a:p>
          <a:p>
            <a:endParaRPr lang="en-US" altLang="ja-JP" sz="2400" dirty="0">
              <a:solidFill>
                <a:schemeClr val="tx1"/>
              </a:solidFill>
            </a:endParaRPr>
          </a:p>
          <a:p>
            <a:endParaRPr kumimoji="1"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こころの</a:t>
            </a:r>
            <a:r>
              <a:rPr lang="ja-JP" altLang="en-US" sz="2400" dirty="0">
                <a:solidFill>
                  <a:schemeClr val="tx1"/>
                </a:solidFill>
              </a:rPr>
              <a:t>痛み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3732349" y="2524856"/>
            <a:ext cx="3706917" cy="360482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r"/>
            <a:endParaRPr lang="en-US" altLang="ja-JP" sz="2400" dirty="0">
              <a:solidFill>
                <a:schemeClr val="tx1"/>
              </a:solidFill>
            </a:endParaRPr>
          </a:p>
          <a:p>
            <a:pPr algn="r"/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r"/>
            <a:endParaRPr lang="en-US" altLang="ja-JP" sz="2400" dirty="0">
              <a:solidFill>
                <a:schemeClr val="tx1"/>
              </a:solidFill>
            </a:endParaRPr>
          </a:p>
          <a:p>
            <a:pPr algn="r"/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r"/>
            <a:r>
              <a:rPr lang="ja-JP" altLang="en-US" sz="2400" dirty="0">
                <a:solidFill>
                  <a:schemeClr val="tx1"/>
                </a:solidFill>
              </a:rPr>
              <a:t>からだの</a:t>
            </a:r>
            <a:r>
              <a:rPr lang="ja-JP" altLang="en-US" sz="2400" dirty="0" smtClean="0">
                <a:solidFill>
                  <a:schemeClr val="tx1"/>
                </a:solidFill>
              </a:rPr>
              <a:t>痛み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86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ja-JP" dirty="0" smtClean="0"/>
              <a:t>「</a:t>
            </a:r>
            <a:r>
              <a:rPr lang="ja-JP" altLang="ja-JP" dirty="0"/>
              <a:t>がん対策に関する世論調査</a:t>
            </a:r>
            <a:r>
              <a:rPr lang="ja-JP" altLang="ja-JP" dirty="0" smtClean="0"/>
              <a:t>」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ja-JP" sz="3100" dirty="0"/>
              <a:t>平成</a:t>
            </a:r>
            <a:r>
              <a:rPr lang="en-US" altLang="ja-JP" sz="3100" dirty="0"/>
              <a:t>27</a:t>
            </a:r>
            <a:r>
              <a:rPr lang="ja-JP" altLang="ja-JP" sz="3100" dirty="0"/>
              <a:t>年（</a:t>
            </a:r>
            <a:r>
              <a:rPr lang="en-US" altLang="ja-JP" sz="3100" dirty="0"/>
              <a:t>2014</a:t>
            </a:r>
            <a:r>
              <a:rPr lang="ja-JP" altLang="ja-JP" sz="3100" dirty="0"/>
              <a:t>年）</a:t>
            </a:r>
            <a:r>
              <a:rPr lang="en-US" altLang="ja-JP" sz="3100" dirty="0"/>
              <a:t>1</a:t>
            </a:r>
            <a:r>
              <a:rPr lang="ja-JP" altLang="ja-JP" sz="3100" dirty="0" smtClean="0"/>
              <a:t>月</a:t>
            </a:r>
            <a:r>
              <a:rPr lang="ja-JP" altLang="en-US" sz="3100" dirty="0" smtClean="0"/>
              <a:t>　</a:t>
            </a:r>
            <a:r>
              <a:rPr lang="ja-JP" altLang="ja-JP" sz="3100" dirty="0" smtClean="0"/>
              <a:t>内閣府</a:t>
            </a:r>
            <a:endParaRPr kumimoji="1" lang="ja-JP" altLang="en-US" sz="3100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44549" y="1594889"/>
            <a:ext cx="8623004" cy="50823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 smtClean="0"/>
              <a:t>対象</a:t>
            </a:r>
            <a:r>
              <a:rPr lang="en-US" altLang="ja-JP" dirty="0" smtClean="0"/>
              <a:t>:</a:t>
            </a:r>
            <a:r>
              <a:rPr lang="ja-JP" altLang="en-US" dirty="0" smtClean="0"/>
              <a:t>全国</a:t>
            </a:r>
            <a:r>
              <a:rPr lang="en-US" altLang="ja-JP" dirty="0"/>
              <a:t>20</a:t>
            </a:r>
            <a:r>
              <a:rPr lang="ja-JP" altLang="en-US" dirty="0"/>
              <a:t>歳以上の日本国籍を有する</a:t>
            </a:r>
            <a:r>
              <a:rPr lang="en-US" altLang="ja-JP" dirty="0"/>
              <a:t>3,000</a:t>
            </a:r>
            <a:r>
              <a:rPr lang="ja-JP" altLang="en-US" dirty="0" smtClean="0"/>
              <a:t>人</a:t>
            </a:r>
            <a:endParaRPr lang="en-US" altLang="ja-JP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ja-JP" altLang="en-US" dirty="0" smtClean="0"/>
              <a:t>緩和</a:t>
            </a:r>
            <a:r>
              <a:rPr lang="ja-JP" altLang="en-US" dirty="0"/>
              <a:t>ケアを知って</a:t>
            </a:r>
            <a:r>
              <a:rPr lang="ja-JP" altLang="en-US" dirty="0" smtClean="0"/>
              <a:t>いる：</a:t>
            </a:r>
            <a:r>
              <a:rPr lang="en-US" altLang="ja-JP" dirty="0" smtClean="0"/>
              <a:t>67.4%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ja-JP" altLang="en-US" dirty="0" smtClean="0"/>
              <a:t>緩和</a:t>
            </a:r>
            <a:r>
              <a:rPr lang="ja-JP" altLang="en-US" dirty="0"/>
              <a:t>ケアを開始すべき</a:t>
            </a:r>
            <a:r>
              <a:rPr lang="ja-JP" altLang="en-US" dirty="0" smtClean="0"/>
              <a:t>時期</a:t>
            </a:r>
            <a:endParaRPr lang="en-US" altLang="ja-JP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ja-JP" altLang="en-US" dirty="0" smtClean="0"/>
              <a:t>がん</a:t>
            </a:r>
            <a:r>
              <a:rPr lang="ja-JP" altLang="en-US" dirty="0"/>
              <a:t>と診断された</a:t>
            </a:r>
            <a:r>
              <a:rPr lang="ja-JP" altLang="en-US" dirty="0" smtClean="0"/>
              <a:t>ときから：</a:t>
            </a:r>
            <a:r>
              <a:rPr lang="en-US" altLang="ja-JP" dirty="0" smtClean="0"/>
              <a:t>57.9%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ja-JP" altLang="en-US" dirty="0" smtClean="0"/>
              <a:t>がん</a:t>
            </a:r>
            <a:r>
              <a:rPr lang="ja-JP" altLang="en-US" dirty="0"/>
              <a:t>が治る見込みがなくなったとき</a:t>
            </a:r>
            <a:r>
              <a:rPr lang="ja-JP" altLang="en-US" dirty="0" smtClean="0"/>
              <a:t>から：</a:t>
            </a:r>
            <a:r>
              <a:rPr lang="en-US" altLang="ja-JP" dirty="0" smtClean="0"/>
              <a:t>13.9%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ja-JP" altLang="en-US" dirty="0" smtClean="0"/>
              <a:t>医療用麻薬に対する意識</a:t>
            </a:r>
            <a:endParaRPr lang="en-US" altLang="ja-JP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ja-JP" altLang="en-US" dirty="0" smtClean="0"/>
              <a:t>最後の手段だと思う：</a:t>
            </a:r>
            <a:r>
              <a:rPr lang="en-US" altLang="ja-JP" dirty="0" smtClean="0"/>
              <a:t>32.6</a:t>
            </a:r>
            <a:r>
              <a:rPr lang="ja-JP" altLang="en-US" dirty="0" smtClean="0"/>
              <a:t>％</a:t>
            </a:r>
            <a:endParaRPr lang="en-US" altLang="ja-JP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ja-JP" altLang="en-US" dirty="0" smtClean="0"/>
              <a:t>医療用麻薬使用に対する意識</a:t>
            </a:r>
            <a:endParaRPr lang="en-US" altLang="ja-JP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ja-JP" altLang="en-US" dirty="0" smtClean="0"/>
              <a:t>がん</a:t>
            </a:r>
            <a:r>
              <a:rPr lang="ja-JP" altLang="en-US" dirty="0"/>
              <a:t>のために痛みが生じ、医療者より医療用麻薬の提案がなされた際には使いたく</a:t>
            </a:r>
            <a:r>
              <a:rPr lang="ja-JP" altLang="en-US" dirty="0" smtClean="0"/>
              <a:t>ない</a:t>
            </a:r>
            <a:r>
              <a:rPr lang="ja-JP" altLang="en-US" dirty="0"/>
              <a:t>：</a:t>
            </a:r>
            <a:r>
              <a:rPr lang="en-US" altLang="ja-JP" dirty="0" smtClean="0"/>
              <a:t>24.6</a:t>
            </a:r>
            <a:r>
              <a:rPr lang="ja-JP" altLang="en-US" dirty="0" smtClean="0"/>
              <a:t>％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772816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Ⅲ</a:t>
            </a:r>
            <a:r>
              <a:rPr kumimoji="1" lang="ja-JP" altLang="en-US" dirty="0" smtClean="0"/>
              <a:t>　家族も支える緩和ケア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88850" y="1600200"/>
            <a:ext cx="7155712" cy="48643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kumimoji="1" lang="ja-JP" altLang="en-US" dirty="0" smtClean="0"/>
              <a:t>患者さんも大事</a:t>
            </a:r>
            <a:endParaRPr lang="en-US" altLang="ja-JP" dirty="0"/>
          </a:p>
          <a:p>
            <a:pPr>
              <a:buFont typeface="Wingdings" panose="05000000000000000000" pitchFamily="2" charset="2"/>
              <a:buChar char="ü"/>
            </a:pPr>
            <a:r>
              <a:rPr kumimoji="1" lang="ja-JP" altLang="en-US" dirty="0" smtClean="0"/>
              <a:t>家族も、大事</a:t>
            </a:r>
            <a:endParaRPr kumimoji="1" lang="en-US" altLang="ja-JP" dirty="0" smtClean="0"/>
          </a:p>
          <a:p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ja-JP" dirty="0" smtClean="0"/>
              <a:t>正しい</a:t>
            </a:r>
            <a:r>
              <a:rPr lang="ja-JP" altLang="ja-JP" dirty="0"/>
              <a:t>緩和ケアの知識を身に</a:t>
            </a:r>
            <a:r>
              <a:rPr lang="ja-JP" altLang="ja-JP" dirty="0" smtClean="0"/>
              <a:t>着け</a:t>
            </a:r>
            <a:r>
              <a:rPr lang="ja-JP" altLang="en-US" dirty="0" smtClean="0"/>
              <a:t>よう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ja-JP" dirty="0" smtClean="0"/>
              <a:t>情報</a:t>
            </a:r>
            <a:r>
              <a:rPr lang="ja-JP" altLang="ja-JP" dirty="0"/>
              <a:t>の偏りを</a:t>
            </a:r>
            <a:r>
              <a:rPr lang="ja-JP" altLang="ja-JP" dirty="0" smtClean="0"/>
              <a:t>なく</a:t>
            </a:r>
            <a:r>
              <a:rPr lang="ja-JP" altLang="en-US" dirty="0" smtClean="0"/>
              <a:t>そう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ja-JP" dirty="0" smtClean="0"/>
              <a:t>家族自身</a:t>
            </a:r>
            <a:r>
              <a:rPr lang="ja-JP" altLang="en-US" dirty="0" smtClean="0"/>
              <a:t>も</a:t>
            </a:r>
            <a:r>
              <a:rPr lang="ja-JP" altLang="ja-JP" dirty="0" smtClean="0"/>
              <a:t>緩和</a:t>
            </a:r>
            <a:r>
              <a:rPr lang="ja-JP" altLang="ja-JP" dirty="0"/>
              <a:t>ケアを</a:t>
            </a:r>
            <a:r>
              <a:rPr lang="ja-JP" altLang="ja-JP" dirty="0" smtClean="0"/>
              <a:t>受け</a:t>
            </a:r>
            <a:r>
              <a:rPr lang="ja-JP" altLang="en-US" dirty="0" smtClean="0"/>
              <a:t>よう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/>
              <a:t>愚痴</a:t>
            </a:r>
            <a:r>
              <a:rPr kumimoji="1" lang="ja-JP" altLang="en-US" dirty="0" smtClean="0"/>
              <a:t>の言える</a:t>
            </a:r>
            <a:r>
              <a:rPr kumimoji="1" lang="ja-JP" altLang="en-US" dirty="0"/>
              <a:t>場所</a:t>
            </a:r>
            <a:r>
              <a:rPr kumimoji="1" lang="ja-JP" altLang="en-US" dirty="0" smtClean="0"/>
              <a:t>を作ろう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自分自身</a:t>
            </a:r>
            <a:r>
              <a:rPr lang="ja-JP" altLang="en-US" dirty="0" smtClean="0"/>
              <a:t>も</a:t>
            </a:r>
            <a:r>
              <a:rPr lang="ja-JP" altLang="en-US" dirty="0"/>
              <a:t>大事にしよう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730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Ⅳ</a:t>
            </a:r>
            <a:r>
              <a:rPr kumimoji="1" lang="ja-JP" altLang="en-US" dirty="0" smtClean="0"/>
              <a:t>　専門的な緩和ケアとは？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13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22" y="1333687"/>
            <a:ext cx="8735800" cy="503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06222" y="5907240"/>
            <a:ext cx="1557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ja-JP" sz="2000" b="1" dirty="0">
                <a:solidFill>
                  <a:srgbClr val="0070C0"/>
                </a:solidFill>
              </a:rPr>
              <a:t>様々な症状を専門的に</a:t>
            </a:r>
            <a:r>
              <a:rPr lang="ja-JP" altLang="ja-JP" sz="2000" b="1" dirty="0" smtClean="0">
                <a:solidFill>
                  <a:srgbClr val="0070C0"/>
                </a:solidFill>
              </a:rPr>
              <a:t>和らげた</a:t>
            </a:r>
            <a:endParaRPr lang="ja-JP" altLang="ja-JP" sz="2000" b="1" dirty="0">
              <a:solidFill>
                <a:srgbClr val="0070C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99189" y="4125433"/>
            <a:ext cx="1500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ja-JP" sz="2000" b="1" dirty="0" smtClean="0">
                <a:solidFill>
                  <a:srgbClr val="0070C0"/>
                </a:solidFill>
              </a:rPr>
              <a:t>病気</a:t>
            </a:r>
            <a:r>
              <a:rPr lang="ja-JP" altLang="en-US" sz="2000" b="1" dirty="0" smtClean="0">
                <a:solidFill>
                  <a:srgbClr val="0070C0"/>
                </a:solidFill>
              </a:rPr>
              <a:t>の理解をその都度確認した</a:t>
            </a:r>
            <a:endParaRPr lang="ja-JP" altLang="ja-JP" sz="2000" b="1" dirty="0">
              <a:solidFill>
                <a:srgbClr val="0070C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49474" y="5743284"/>
            <a:ext cx="1408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ja-JP" sz="2000" b="1" dirty="0">
                <a:solidFill>
                  <a:srgbClr val="0070C0"/>
                </a:solidFill>
              </a:rPr>
              <a:t>対処方法を相談</a:t>
            </a:r>
            <a:r>
              <a:rPr lang="ja-JP" altLang="ja-JP" sz="2000" b="1" dirty="0" smtClean="0">
                <a:solidFill>
                  <a:srgbClr val="0070C0"/>
                </a:solidFill>
              </a:rPr>
              <a:t>した</a:t>
            </a:r>
            <a:endParaRPr lang="ja-JP" altLang="ja-JP" sz="2000" b="1" dirty="0">
              <a:solidFill>
                <a:srgbClr val="0070C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89767" y="4125433"/>
            <a:ext cx="181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ja-JP" sz="2000" b="1" dirty="0">
                <a:solidFill>
                  <a:srgbClr val="0070C0"/>
                </a:solidFill>
              </a:rPr>
              <a:t>治療と効果について話し合い、意思決定を支援</a:t>
            </a:r>
            <a:r>
              <a:rPr lang="ja-JP" altLang="ja-JP" sz="2000" b="1" dirty="0" smtClean="0">
                <a:solidFill>
                  <a:srgbClr val="0070C0"/>
                </a:solidFill>
              </a:rPr>
              <a:t>した</a:t>
            </a:r>
            <a:endParaRPr lang="ja-JP" altLang="ja-JP" sz="2000" b="1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59078" y="4279320"/>
            <a:ext cx="15842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b="1" dirty="0">
                <a:solidFill>
                  <a:srgbClr val="0070C0"/>
                </a:solidFill>
              </a:rPr>
              <a:t>最期の時期に関する相談をした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16011" y="5896608"/>
            <a:ext cx="125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ja-JP" b="1" dirty="0">
                <a:solidFill>
                  <a:srgbClr val="0070C0"/>
                </a:solidFill>
              </a:rPr>
              <a:t>信頼関係を構築</a:t>
            </a:r>
            <a:r>
              <a:rPr lang="ja-JP" altLang="ja-JP" b="1" dirty="0" smtClean="0">
                <a:solidFill>
                  <a:srgbClr val="0070C0"/>
                </a:solidFill>
              </a:rPr>
              <a:t>した</a:t>
            </a:r>
            <a:endParaRPr lang="ja-JP" altLang="ja-JP" b="1" dirty="0">
              <a:solidFill>
                <a:srgbClr val="0070C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26102" y="4651152"/>
            <a:ext cx="1031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ja-JP" b="1" dirty="0">
                <a:solidFill>
                  <a:srgbClr val="0070C0"/>
                </a:solidFill>
              </a:rPr>
              <a:t>家族とも</a:t>
            </a:r>
            <a:r>
              <a:rPr lang="ja-JP" altLang="ja-JP" b="1" dirty="0" smtClean="0">
                <a:solidFill>
                  <a:srgbClr val="0070C0"/>
                </a:solidFill>
              </a:rPr>
              <a:t>関わった</a:t>
            </a:r>
            <a:endParaRPr lang="ja-JP" altLang="ja-JP" b="1" dirty="0">
              <a:solidFill>
                <a:srgbClr val="0070C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flipH="1">
            <a:off x="6265764" y="6542939"/>
            <a:ext cx="280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 smtClean="0"/>
              <a:t>Yoong</a:t>
            </a:r>
            <a:r>
              <a:rPr kumimoji="1" lang="en-US" altLang="ja-JP" sz="1200" dirty="0" smtClean="0"/>
              <a:t> J, JAMA Intern Med, 2013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8091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92" y="1700808"/>
            <a:ext cx="4402504" cy="270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角丸四角形 13"/>
          <p:cNvSpPr/>
          <p:nvPr/>
        </p:nvSpPr>
        <p:spPr>
          <a:xfrm>
            <a:off x="539552" y="5157192"/>
            <a:ext cx="1339045" cy="129614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ja-JP" altLang="en-US" dirty="0" smtClean="0">
                <a:solidFill>
                  <a:prstClr val="white"/>
                </a:solidFill>
              </a:rPr>
              <a:t>痛み</a:t>
            </a:r>
            <a:endParaRPr lang="en-US" altLang="ja-JP" dirty="0" smtClean="0">
              <a:solidFill>
                <a:prstClr val="white"/>
              </a:solidFill>
            </a:endParaRPr>
          </a:p>
          <a:p>
            <a:pPr algn="ctr" defTabSz="914400"/>
            <a:r>
              <a:rPr lang="ja-JP" altLang="en-US" dirty="0" smtClean="0">
                <a:solidFill>
                  <a:prstClr val="white"/>
                </a:solidFill>
              </a:rPr>
              <a:t>発熱</a:t>
            </a:r>
            <a:endParaRPr lang="ja-JP" altLang="en-US" dirty="0">
              <a:solidFill>
                <a:prstClr val="white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584" y="3356992"/>
            <a:ext cx="22098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下矢印 14"/>
          <p:cNvSpPr/>
          <p:nvPr/>
        </p:nvSpPr>
        <p:spPr>
          <a:xfrm>
            <a:off x="6660232" y="2819129"/>
            <a:ext cx="360040" cy="465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306136" y="3726481"/>
            <a:ext cx="1440160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 defTabSz="914400"/>
            <a:r>
              <a:rPr lang="ja-JP" altLang="en-US" sz="1600" dirty="0" smtClean="0">
                <a:solidFill>
                  <a:prstClr val="black"/>
                </a:solidFill>
              </a:rPr>
              <a:t>アラキドン酸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6660232" y="3717032"/>
            <a:ext cx="360040" cy="436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244" y="1715816"/>
            <a:ext cx="2232248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49080"/>
            <a:ext cx="21844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がんと痛み</a:t>
            </a:r>
            <a:endParaRPr kumimoji="1" lang="ja-JP" altLang="en-US" dirty="0"/>
          </a:p>
        </p:txBody>
      </p:sp>
      <p:sp>
        <p:nvSpPr>
          <p:cNvPr id="6" name="稲妻 5"/>
          <p:cNvSpPr/>
          <p:nvPr/>
        </p:nvSpPr>
        <p:spPr>
          <a:xfrm>
            <a:off x="5836691" y="1313452"/>
            <a:ext cx="1191073" cy="774712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732" y="5373216"/>
            <a:ext cx="24257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下矢印 3"/>
          <p:cNvSpPr/>
          <p:nvPr/>
        </p:nvSpPr>
        <p:spPr>
          <a:xfrm>
            <a:off x="6661471" y="5013176"/>
            <a:ext cx="358801" cy="433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右矢印 4"/>
          <p:cNvSpPr/>
          <p:nvPr/>
        </p:nvSpPr>
        <p:spPr>
          <a:xfrm rot="10800000">
            <a:off x="5436096" y="5644603"/>
            <a:ext cx="504056" cy="3766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49628" y="6402814"/>
            <a:ext cx="1894780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1600" dirty="0" smtClean="0">
                <a:solidFill>
                  <a:prstClr val="black"/>
                </a:solidFill>
              </a:rPr>
              <a:t>プロスタグランジン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4499992" y="5373216"/>
            <a:ext cx="864096" cy="8628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ja-JP" altLang="en-US" dirty="0" smtClean="0">
                <a:solidFill>
                  <a:prstClr val="white"/>
                </a:solidFill>
              </a:rPr>
              <a:t>血管収縮</a:t>
            </a: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2627784" y="5373216"/>
            <a:ext cx="1152128" cy="8628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ja-JP" altLang="en-US" dirty="0" smtClean="0">
                <a:solidFill>
                  <a:prstClr val="white"/>
                </a:solidFill>
              </a:rPr>
              <a:t>神経への伝達</a:t>
            </a: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29" name="右矢印 28"/>
          <p:cNvSpPr/>
          <p:nvPr/>
        </p:nvSpPr>
        <p:spPr>
          <a:xfrm rot="10800000">
            <a:off x="1979712" y="5661248"/>
            <a:ext cx="504056" cy="3766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1" name="右矢印 30"/>
          <p:cNvSpPr/>
          <p:nvPr/>
        </p:nvSpPr>
        <p:spPr>
          <a:xfrm rot="10800000">
            <a:off x="3851920" y="5661248"/>
            <a:ext cx="504056" cy="3766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乗算記号 19"/>
          <p:cNvSpPr/>
          <p:nvPr/>
        </p:nvSpPr>
        <p:spPr>
          <a:xfrm>
            <a:off x="7027764" y="4936480"/>
            <a:ext cx="578232" cy="509983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" name="乗算記号 36"/>
          <p:cNvSpPr/>
          <p:nvPr/>
        </p:nvSpPr>
        <p:spPr>
          <a:xfrm>
            <a:off x="1972309" y="5157192"/>
            <a:ext cx="578232" cy="509983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" name="乗算記号 37"/>
          <p:cNvSpPr/>
          <p:nvPr/>
        </p:nvSpPr>
        <p:spPr>
          <a:xfrm>
            <a:off x="3851920" y="5157192"/>
            <a:ext cx="578232" cy="509983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4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「医療用麻薬」は怖いのか？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095269"/>
              </p:ext>
            </p:extLst>
          </p:nvPr>
        </p:nvGraphicFramePr>
        <p:xfrm>
          <a:off x="457200" y="1268760"/>
          <a:ext cx="8229603" cy="480359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954560"/>
                <a:gridCol w="3528392"/>
                <a:gridCol w="2746651"/>
              </a:tblGrid>
              <a:tr h="489000">
                <a:tc>
                  <a:txBody>
                    <a:bodyPr/>
                    <a:lstStyle/>
                    <a:p>
                      <a:pPr algn="l"/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今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昔</a:t>
                      </a:r>
                      <a:endParaRPr kumimoji="1" lang="ja-JP" altLang="en-US" sz="2000" dirty="0"/>
                    </a:p>
                  </a:txBody>
                  <a:tcPr anchor="ctr"/>
                </a:tc>
              </a:tr>
              <a:tr h="489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製剤の純度</a:t>
                      </a:r>
                      <a:endParaRPr kumimoji="1" lang="en-US" altLang="ja-JP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高い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不純物が多い</a:t>
                      </a:r>
                      <a:endParaRPr kumimoji="1" lang="en-US" altLang="ja-JP" sz="1600" dirty="0" smtClean="0"/>
                    </a:p>
                    <a:p>
                      <a:pPr algn="ctr"/>
                      <a:r>
                        <a:rPr kumimoji="1" lang="ja-JP" altLang="en-US" sz="1600" dirty="0" smtClean="0"/>
                        <a:t>（アヘンなど）</a:t>
                      </a:r>
                      <a:endParaRPr kumimoji="1" lang="ja-JP" altLang="en-US" sz="1600" dirty="0"/>
                    </a:p>
                  </a:txBody>
                  <a:tcPr anchor="ctr"/>
                </a:tc>
              </a:tr>
              <a:tr h="489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製剤的な特徴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徐放性製剤の開発</a:t>
                      </a:r>
                      <a:endParaRPr kumimoji="1" lang="en-US" altLang="ja-JP" sz="1600" dirty="0" smtClean="0"/>
                    </a:p>
                    <a:p>
                      <a:pPr algn="ctr"/>
                      <a:r>
                        <a:rPr kumimoji="1" lang="ja-JP" altLang="en-US" sz="1600" dirty="0" smtClean="0"/>
                        <a:t>（徐放性製剤と速放性製剤の組合せ）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速放性製剤のみ</a:t>
                      </a:r>
                      <a:endParaRPr kumimoji="1" lang="ja-JP" altLang="en-US" sz="1600" dirty="0"/>
                    </a:p>
                  </a:txBody>
                  <a:tcPr anchor="ctr"/>
                </a:tc>
              </a:tr>
              <a:tr h="489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使用方法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少量の持続的な使用ができる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 smtClean="0"/>
                        <a:t>適量が分からず、いきなり大量投与となる可能性がある</a:t>
                      </a:r>
                      <a:endParaRPr kumimoji="1" lang="en-US" altLang="ja-JP" sz="1600" dirty="0" smtClean="0"/>
                    </a:p>
                  </a:txBody>
                  <a:tcPr anchor="ctr"/>
                </a:tc>
              </a:tr>
              <a:tr h="489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使用の時期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がんの初期から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終末期のみ</a:t>
                      </a:r>
                      <a:endParaRPr kumimoji="1" lang="ja-JP" altLang="en-US" sz="1600" dirty="0"/>
                    </a:p>
                  </a:txBody>
                  <a:tcPr anchor="ctr"/>
                </a:tc>
              </a:tr>
              <a:tr h="489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成分の種類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多い　（モルヒネ・フェンタニル・メサドン</a:t>
                      </a:r>
                      <a:endParaRPr kumimoji="1" lang="en-US" altLang="ja-JP" sz="1600" dirty="0" smtClean="0"/>
                    </a:p>
                    <a:p>
                      <a:pPr algn="ctr"/>
                      <a:r>
                        <a:rPr kumimoji="1" lang="ja-JP" altLang="en-US" sz="1600" dirty="0" smtClean="0"/>
                        <a:t>・オキシコドン・タペンタドールなど）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ほとんどモルヒネ</a:t>
                      </a:r>
                      <a:endParaRPr kumimoji="1" lang="ja-JP" altLang="en-US" sz="1600" dirty="0"/>
                    </a:p>
                  </a:txBody>
                  <a:tcPr anchor="ctr"/>
                </a:tc>
              </a:tr>
              <a:tr h="489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投与経路の種類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多い　（内服・注射・坐薬・貼付剤）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少ない　（内服・注射）</a:t>
                      </a:r>
                      <a:endParaRPr kumimoji="1" lang="ja-JP" altLang="en-US" sz="1600" dirty="0"/>
                    </a:p>
                  </a:txBody>
                  <a:tcPr anchor="ctr"/>
                </a:tc>
              </a:tr>
              <a:tr h="4409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医療スタッフの知識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豊富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少ない</a:t>
                      </a:r>
                      <a:endParaRPr kumimoji="1" lang="ja-JP" altLang="en-US" sz="1600" dirty="0"/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医療体制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チーム医療</a:t>
                      </a:r>
                      <a:endParaRPr kumimoji="1" lang="en-US" altLang="ja-JP" sz="1600" dirty="0" smtClean="0"/>
                    </a:p>
                    <a:p>
                      <a:pPr algn="l"/>
                      <a:r>
                        <a:rPr kumimoji="1" lang="ja-JP" altLang="en-US" sz="1600" dirty="0" smtClean="0"/>
                        <a:t>（医師・看護師・薬剤師・</a:t>
                      </a:r>
                      <a:r>
                        <a:rPr kumimoji="1" lang="en-US" altLang="ja-JP" sz="1600" dirty="0" smtClean="0"/>
                        <a:t>MSW</a:t>
                      </a:r>
                      <a:r>
                        <a:rPr kumimoji="1" lang="ja-JP" altLang="en-US" sz="1600" dirty="0" smtClean="0"/>
                        <a:t>など）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医師の独壇場</a:t>
                      </a:r>
                      <a:endParaRPr kumimoji="1" lang="ja-JP" altLang="en-U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36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2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605</Words>
  <Application>Microsoft Office PowerPoint</Application>
  <PresentationFormat>画面に合わせる (4:3)</PresentationFormat>
  <Paragraphs>146</Paragraphs>
  <Slides>12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12</vt:i4>
      </vt:variant>
    </vt:vector>
  </HeadingPairs>
  <TitlesOfParts>
    <vt:vector size="14" baseType="lpstr">
      <vt:lpstr>Office テーマ</vt:lpstr>
      <vt:lpstr>Office ​​テーマ</vt:lpstr>
      <vt:lpstr>PowerPoint プレゼンテーション</vt:lpstr>
      <vt:lpstr>Ⅰ　緩和ケアとは何か？</vt:lpstr>
      <vt:lpstr>いつ？どこで？誰が？何を？どうする？</vt:lpstr>
      <vt:lpstr>PowerPoint プレゼンテーション</vt:lpstr>
      <vt:lpstr>「がん対策に関する世論調査」 平成27年（2014年）1月　内閣府</vt:lpstr>
      <vt:lpstr>Ⅲ　家族も支える緩和ケア</vt:lpstr>
      <vt:lpstr>Ⅳ　専門的な緩和ケアとは？</vt:lpstr>
      <vt:lpstr>がんと痛み</vt:lpstr>
      <vt:lpstr>「医療用麻薬」は怖いのか？</vt:lpstr>
      <vt:lpstr>薬を続けることと服薬アドヒアランス</vt:lpstr>
      <vt:lpstr>Ⅵ　緩和ケアの相談がしにくい方へ</vt:lpstr>
      <vt:lpstr>まとめ</vt:lpstr>
    </vt:vector>
  </TitlesOfParts>
  <Company>愛知県がんセンター中央病院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図1　足場作り会話（質問１から２へ）</dc:title>
  <dc:creator>康永 小森</dc:creator>
  <cp:lastModifiedBy>SHIMOYAMAS</cp:lastModifiedBy>
  <cp:revision>56</cp:revision>
  <cp:lastPrinted>2015-05-20T23:48:30Z</cp:lastPrinted>
  <dcterms:created xsi:type="dcterms:W3CDTF">2015-03-24T01:01:33Z</dcterms:created>
  <dcterms:modified xsi:type="dcterms:W3CDTF">2015-05-20T23:50:20Z</dcterms:modified>
</cp:coreProperties>
</file>