
<file path=[Content_Types].xml><?xml version="1.0" encoding="utf-8"?>
<Types xmlns="http://schemas.openxmlformats.org/package/2006/content-types">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Layouts/slideLayout4.xml" ContentType="application/vnd.openxmlformats-officedocument.presentationml.slideLayout+xml"/>
  <Override PartName="/ppt/notesSlides/notesSlide5.xml" ContentType="application/vnd.openxmlformats-officedocument.presentationml.notesSlide+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slides/slide2.xml" ContentType="application/vnd.openxmlformats-officedocument.presentationml.slide+xml"/>
  <Override PartName="/ppt/theme/theme1.xml" ContentType="application/vnd.openxmlformats-officedocument.theme+xml"/>
  <Override PartName="/ppt/slideLayouts/slideLayout6.xml" ContentType="application/vnd.openxmlformats-officedocument.presentationml.slideLayout+xml"/>
  <Override PartName="/ppt/presentation.xml" ContentType="application/vnd.openxmlformats-officedocument.presentationml.presentation.main+xml"/>
  <Override PartName="/docProps/app.xml" ContentType="application/vnd.openxmlformats-officedocument.extended-properties+xml"/>
  <Override PartName="/ppt/slides/slide5.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Layouts/slideLayout7.xml" ContentType="application/vnd.openxmlformats-officedocument.presentationml.slideLayout+xml"/>
  <Override PartName="/ppt/theme/theme3.xml" ContentType="application/vnd.openxmlformats-officedocument.theme+xml"/>
  <Override PartName="/ppt/presProps.xml" ContentType="application/vnd.openxmlformats-officedocument.presentationml.presProps+xml"/>
  <Default Extension="jpeg" ContentType="image/jpeg"/>
  <Override PartName="/ppt/slideLayouts/slideLayout3.xml" ContentType="application/vnd.openxmlformats-officedocument.presentationml.slideLayout+xml"/>
  <Override PartName="/ppt/slides/slide3.xml" ContentType="application/vnd.openxmlformats-officedocument.presentationml.slide+xml"/>
  <Override PartName="/ppt/slides/slide4.xml" ContentType="application/vnd.openxmlformats-officedocument.presentationml.slide+xml"/>
  <Override PartName="/ppt/slideLayouts/slideLayout5.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slides/slide8.xml" ContentType="application/vnd.openxmlformats-officedocument.presentationml.slide+xml"/>
  <Override PartName="/ppt/slideMasters/slideMaster1.xml" ContentType="application/vnd.openxmlformats-officedocument.presentationml.slideMaster+xml"/>
  <Override PartName="/ppt/viewProps.xml" ContentType="application/vnd.openxmlformats-officedocument.presentationml.viewProps+xml"/>
  <Default Extension="png" ContentType="image/png"/>
  <Default Extension="bin" ContentType="application/vnd.openxmlformats-officedocument.presentationml.printerSettings"/>
  <Override PartName="/ppt/notesSlides/notesSlide4.xml" ContentType="application/vnd.openxmlformats-officedocument.presentationml.notesSlide+xml"/>
  <Override PartName="/docProps/core.xml" ContentType="application/vnd.openxmlformats-package.core-properties+xml"/>
  <Override PartName="/ppt/slides/slide9.xml" ContentType="application/vnd.openxmlformats-officedocument.presentationml.slide+xml"/>
  <Default Extension="rels" ContentType="application/vnd.openxmlformats-package.relationships+xml"/>
  <Override PartName="/ppt/handoutMasters/handoutMaster1.xml" ContentType="application/vnd.openxmlformats-officedocument.presentationml.handoutMaster+xml"/>
  <Override PartName="/ppt/slides/slide6.xml" ContentType="application/vnd.openxmlformats-officedocument.presentationml.slide+xml"/>
  <Default Extension="gif" ContentType="image/gif"/>
  <Override PartName="/ppt/slides/slide12.xml" ContentType="application/vnd.openxmlformats-officedocument.presentationml.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14"/>
  </p:notesMasterIdLst>
  <p:handoutMasterIdLst>
    <p:handoutMasterId r:id="rId15"/>
  </p:handoutMasterIdLst>
  <p:sldIdLst>
    <p:sldId id="282" r:id="rId2"/>
    <p:sldId id="339" r:id="rId3"/>
    <p:sldId id="341" r:id="rId4"/>
    <p:sldId id="289" r:id="rId5"/>
    <p:sldId id="293" r:id="rId6"/>
    <p:sldId id="342" r:id="rId7"/>
    <p:sldId id="308" r:id="rId8"/>
    <p:sldId id="340" r:id="rId9"/>
    <p:sldId id="318" r:id="rId10"/>
    <p:sldId id="325" r:id="rId11"/>
    <p:sldId id="314" r:id="rId12"/>
    <p:sldId id="338" r:id="rId13"/>
  </p:sldIdLst>
  <p:sldSz cx="9144000" cy="6858000" type="screen4x3"/>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xmlns:p="http://schemas.openxmlformats.org/presentationml/2006/main" xmlns:r="http://schemas.openxmlformats.org/officeDocument/2006/relationships" xmlns:a="http://schemas.openxmlformats.org/drawingml/2006/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handouts6" frameSlides="1"/>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 uri="{FD5EFAAD-0ECE-453E-9831-46B23BE46B34}">
      <p15:chartTrackingRefBased xmlns:p15="http://schemas.microsoft.com/office/powerpoint/2012/main" xmlns:p="http://schemas.openxmlformats.org/presentationml/2006/main" xmlns:r="http://schemas.openxmlformats.org/officeDocument/2006/relationships" xmlns:a="http://schemas.openxmlformats.org/drawingml/2006/main" xmlns="" val="0"/>
    </p:ext>
  </p:extLst>
</p:presentationPr>
</file>

<file path=ppt/tableStyles.xml><?xml version="1.0" encoding="utf-8"?>
<a:tblStyleLst xmlns:a="http://schemas.openxmlformats.org/drawingml/2006/main" def="{5C22544A-7EE6-4342-B048-85BDC9FD1C3A}">
  <a:tblStyle styleId="{5C22544A-7EE6-4342-B048-85BDC9FD1C3A}" styleName="中間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淡色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中間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horzBarState="maximized">
    <p:restoredLeft sz="15620"/>
    <p:restoredTop sz="77745" autoAdjust="0"/>
  </p:normalViewPr>
  <p:slideViewPr>
    <p:cSldViewPr snapToGrid="0" snapToObjects="1">
      <p:cViewPr varScale="1">
        <p:scale>
          <a:sx n="113" d="100"/>
          <a:sy n="113" d="100"/>
        </p:scale>
        <p:origin x="-800" y="-96"/>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156"/>
    </p:cViewPr>
  </p:sorterViewPr>
  <p:gridSpacing cx="73736200" cy="73736200"/>
</p:viewPr>
</file>

<file path=ppt/_rels/presentation.xml.rels><?xml version="1.0" encoding="UTF-8" standalone="yes"?>
<Relationships xmlns="http://schemas.openxmlformats.org/package/2006/relationships"><Relationship Id="rId14" Type="http://schemas.openxmlformats.org/officeDocument/2006/relationships/notesMaster" Target="notesMasters/notesMaster1.xml"/><Relationship Id="rId20" Type="http://schemas.openxmlformats.org/officeDocument/2006/relationships/tableStyles" Target="tableStyles.xml"/><Relationship Id="rId4" Type="http://schemas.openxmlformats.org/officeDocument/2006/relationships/slide" Target="slides/slide3.xml"/><Relationship Id="rId7" Type="http://schemas.openxmlformats.org/officeDocument/2006/relationships/slide" Target="slides/slide6.xml"/><Relationship Id="rId11" Type="http://schemas.openxmlformats.org/officeDocument/2006/relationships/slide" Target="slides/slide10.xml"/><Relationship Id="rId1" Type="http://schemas.openxmlformats.org/officeDocument/2006/relationships/slideMaster" Target="slideMasters/slideMaster1.xml"/><Relationship Id="rId6" Type="http://schemas.openxmlformats.org/officeDocument/2006/relationships/slide" Target="slides/slide5.xml"/><Relationship Id="rId16" Type="http://schemas.openxmlformats.org/officeDocument/2006/relationships/printerSettings" Target="printerSettings/printerSettings1.bin"/><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5" Type="http://schemas.openxmlformats.org/officeDocument/2006/relationships/slide" Target="slides/slide4.xml"/><Relationship Id="rId15" Type="http://schemas.openxmlformats.org/officeDocument/2006/relationships/handoutMaster" Target="handoutMasters/handoutMaster1.xml"/><Relationship Id="rId12" Type="http://schemas.openxmlformats.org/officeDocument/2006/relationships/slide" Target="slides/slide11.xml"/><Relationship Id="rId17" Type="http://schemas.openxmlformats.org/officeDocument/2006/relationships/presProps" Target="presProps.xml"/><Relationship Id="rId19" Type="http://schemas.openxmlformats.org/officeDocument/2006/relationships/theme" Target="theme/theme1.xml"/><Relationship Id="rId2" Type="http://schemas.openxmlformats.org/officeDocument/2006/relationships/slide" Target="slides/slide1.xml"/><Relationship Id="rId9" Type="http://schemas.openxmlformats.org/officeDocument/2006/relationships/slide" Target="slides/slide8.xml"/><Relationship Id="rId3" Type="http://schemas.openxmlformats.org/officeDocument/2006/relationships/slide" Target="slides/slide2.xml"/><Relationship Id="rId18"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ja-JP" altLang="en-US"/>
          </a:p>
        </p:txBody>
      </p:sp>
      <p:sp>
        <p:nvSpPr>
          <p:cNvPr id="3" name="日付プレースホルダ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8E951D2-04D3-9944-A25F-6A2AD0575E41}" type="datetimeFigureOut">
              <a:rPr lang="ja-JP" altLang="en-US" smtClean="0"/>
              <a:pPr/>
              <a:t>15.5.18</a:t>
            </a:fld>
            <a:endParaRPr lang="ja-JP" altLang="en-US"/>
          </a:p>
        </p:txBody>
      </p:sp>
      <p:sp>
        <p:nvSpPr>
          <p:cNvPr id="4" name="フッター プレースホルダ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ja-JP" altLang="en-US"/>
          </a:p>
        </p:txBody>
      </p:sp>
      <p:sp>
        <p:nvSpPr>
          <p:cNvPr id="5" name="スライド番号プレースホルダ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E9283C0-B5E7-5944-80BF-31257E6E4EEB}" type="slidenum">
              <a:rPr lang="ja-JP" altLang="en-US" smtClean="0"/>
              <a:pPr/>
              <a:t>‹#›</a:t>
            </a:fld>
            <a:endParaRPr lang="ja-JP" alt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528029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ja-JP" altLang="en-US"/>
          </a:p>
        </p:txBody>
      </p:sp>
      <p:sp>
        <p:nvSpPr>
          <p:cNvPr id="3" name="日付プレースホル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9D89D8-EE83-9E45-AC2A-A94E6A3ED482}" type="datetimeFigureOut">
              <a:rPr lang="ja-JP" altLang="en-US" smtClean="0"/>
              <a:pPr/>
              <a:t>15.5.18</a:t>
            </a:fld>
            <a:endParaRPr lang="ja-JP" altLang="en-US"/>
          </a:p>
        </p:txBody>
      </p:sp>
      <p:sp>
        <p:nvSpPr>
          <p:cNvPr id="4" name="スライド イメージ プレースホル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ja-JP" altLang="en-US"/>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E60EEF-2842-3D4C-AB96-FBD209E289DA}" type="slidenum">
              <a:rPr lang="ja-JP" altLang="en-US" smtClean="0"/>
              <a:pPr/>
              <a:t>‹#›</a:t>
            </a:fld>
            <a:endParaRPr lang="ja-JP" alt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69679018"/>
      </p:ext>
    </p:extLst>
  </p:cSld>
  <p:clrMap bg1="lt1" tx1="dk1" bg2="lt2" tx2="dk2" accent1="accent1" accent2="accent2" accent3="accent3" accent4="accent4" accent5="accent5" accent6="accent6" hlink="hlink" folHlink="folHlink"/>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スライド番号プレースホルダ 3"/>
          <p:cNvSpPr>
            <a:spLocks noGrp="1"/>
          </p:cNvSpPr>
          <p:nvPr>
            <p:ph type="sldNum" sz="quarter" idx="10"/>
          </p:nvPr>
        </p:nvSpPr>
        <p:spPr/>
        <p:txBody>
          <a:bodyPr/>
          <a:lstStyle/>
          <a:p>
            <a:fld id="{3EE60EEF-2842-3D4C-AB96-FBD209E289DA}" type="slidenum">
              <a:rPr lang="ja-JP" altLang="en-US" smtClean="0"/>
              <a:pPr/>
              <a:t>5</a:t>
            </a:fld>
            <a:endParaRPr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EE60EEF-2842-3D4C-AB96-FBD209E289DA}" type="slidenum">
              <a:rPr lang="ja-JP" altLang="en-US" smtClean="0"/>
              <a:pPr/>
              <a:t>6</a:t>
            </a:fld>
            <a:endParaRPr lang="ja-JP" alt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39530469"/>
      </p:ext>
    </p:extLst>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EE60EEF-2842-3D4C-AB96-FBD209E289DA}" type="slidenum">
              <a:rPr lang="ja-JP" altLang="en-US" smtClean="0"/>
              <a:pPr/>
              <a:t>9</a:t>
            </a:fld>
            <a:endParaRPr lang="ja-JP" alt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11354121"/>
      </p:ext>
    </p:extLst>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EE60EEF-2842-3D4C-AB96-FBD209E289DA}" type="slidenum">
              <a:rPr lang="ja-JP" altLang="en-US" smtClean="0"/>
              <a:pPr/>
              <a:t>10</a:t>
            </a:fld>
            <a:endParaRPr lang="ja-JP" alt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44265073"/>
      </p:ext>
    </p:extLst>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2786" name="スライド イメージ プレースホルダ 1"/>
          <p:cNvSpPr>
            <a:spLocks noGrp="1" noRot="1" noChangeAspect="1" noTextEdit="1"/>
          </p:cNvSpPr>
          <p:nvPr>
            <p:ph type="sldImg"/>
          </p:nvPr>
        </p:nvSpPr>
        <p:spPr>
          <a:ln/>
        </p:spPr>
      </p:sp>
      <p:sp>
        <p:nvSpPr>
          <p:cNvPr id="502787" name="ノート プレースホルダ 2"/>
          <p:cNvSpPr>
            <a:spLocks noGrp="1"/>
          </p:cNvSpPr>
          <p:nvPr>
            <p:ph type="body" idx="1"/>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eaLnBrk="1" hangingPunct="1"/>
            <a:endParaRPr lang="ja-JP" altLang="en-US" smtClean="0"/>
          </a:p>
        </p:txBody>
      </p:sp>
      <p:sp>
        <p:nvSpPr>
          <p:cNvPr id="502788" name="スライド番号プレースホルダ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nchor="b"/>
          <a:lstStyle>
            <a:lvl1pPr eaLnBrk="0" hangingPunct="0">
              <a:defRPr kumimoji="1" sz="3600" b="1">
                <a:solidFill>
                  <a:srgbClr val="0000FF"/>
                </a:solidFill>
                <a:latin typeface="Arial" pitchFamily="34" charset="0"/>
                <a:ea typeface="ＭＳ Ｐゴシック" pitchFamily="50" charset="-128"/>
              </a:defRPr>
            </a:lvl1pPr>
            <a:lvl2pPr marL="742950" indent="-285750" eaLnBrk="0" hangingPunct="0">
              <a:defRPr kumimoji="1" sz="3600" b="1">
                <a:solidFill>
                  <a:srgbClr val="0000FF"/>
                </a:solidFill>
                <a:latin typeface="Arial" pitchFamily="34" charset="0"/>
                <a:ea typeface="ＭＳ Ｐゴシック" pitchFamily="50" charset="-128"/>
              </a:defRPr>
            </a:lvl2pPr>
            <a:lvl3pPr marL="1143000" indent="-228600" eaLnBrk="0" hangingPunct="0">
              <a:defRPr kumimoji="1" sz="3600" b="1">
                <a:solidFill>
                  <a:srgbClr val="0000FF"/>
                </a:solidFill>
                <a:latin typeface="Arial" pitchFamily="34" charset="0"/>
                <a:ea typeface="ＭＳ Ｐゴシック" pitchFamily="50" charset="-128"/>
              </a:defRPr>
            </a:lvl3pPr>
            <a:lvl4pPr marL="1600200" indent="-228600" eaLnBrk="0" hangingPunct="0">
              <a:defRPr kumimoji="1" sz="3600" b="1">
                <a:solidFill>
                  <a:srgbClr val="0000FF"/>
                </a:solidFill>
                <a:latin typeface="Arial" pitchFamily="34" charset="0"/>
                <a:ea typeface="ＭＳ Ｐゴシック" pitchFamily="50" charset="-128"/>
              </a:defRPr>
            </a:lvl4pPr>
            <a:lvl5pPr marL="2057400" indent="-228600" eaLnBrk="0" hangingPunct="0">
              <a:defRPr kumimoji="1" sz="3600" b="1">
                <a:solidFill>
                  <a:srgbClr val="0000FF"/>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3600" b="1">
                <a:solidFill>
                  <a:srgbClr val="0000FF"/>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3600" b="1">
                <a:solidFill>
                  <a:srgbClr val="0000FF"/>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3600" b="1">
                <a:solidFill>
                  <a:srgbClr val="0000FF"/>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3600" b="1">
                <a:solidFill>
                  <a:srgbClr val="0000FF"/>
                </a:solidFill>
                <a:latin typeface="Arial" pitchFamily="34" charset="0"/>
                <a:ea typeface="ＭＳ Ｐゴシック" pitchFamily="50" charset="-128"/>
              </a:defRPr>
            </a:lvl9pPr>
          </a:lstStyle>
          <a:p>
            <a:pPr algn="r" eaLnBrk="1" hangingPunct="1"/>
            <a:fld id="{83EB684D-7535-4E00-BE96-313D500E4C0B}" type="slidenum">
              <a:rPr lang="en-US" altLang="ja-JP" sz="1200" b="0" smtClean="0">
                <a:solidFill>
                  <a:srgbClr val="000000"/>
                </a:solidFill>
              </a:rPr>
              <a:pPr algn="r" eaLnBrk="1" hangingPunct="1"/>
              <a:t>11</a:t>
            </a:fld>
            <a:endParaRPr lang="en-US" altLang="ja-JP" sz="1200" b="0" smtClean="0">
              <a:solidFill>
                <a:srgbClr val="000000"/>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48681944"/>
      </p:ext>
    </p:extLst>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780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428E3B5A-5DE8-418F-BC3C-EFBBE5098208}" type="slidenum">
              <a:rPr kumimoji="1" lang="en-US" altLang="ja-JP" sz="1200">
                <a:solidFill>
                  <a:srgbClr val="000000"/>
                </a:solidFill>
              </a:rPr>
              <a:pPr algn="r"/>
              <a:t>12</a:t>
            </a:fld>
            <a:endParaRPr kumimoji="1" lang="en-US" altLang="ja-JP" sz="1200">
              <a:solidFill>
                <a:srgbClr val="000000"/>
              </a:solidFill>
            </a:endParaRPr>
          </a:p>
        </p:txBody>
      </p:sp>
      <p:sp>
        <p:nvSpPr>
          <p:cNvPr id="247810" name="Rectangle 2"/>
          <p:cNvSpPr>
            <a:spLocks noGrp="1" noRot="1" noChangeAspect="1" noChangeArrowheads="1" noTextEdit="1"/>
          </p:cNvSpPr>
          <p:nvPr>
            <p:ph type="sldImg"/>
          </p:nvPr>
        </p:nvSpPr>
        <p:spPr>
          <a:xfrm>
            <a:off x="1144588" y="687388"/>
            <a:ext cx="4570412" cy="3427412"/>
          </a:xfrm>
          <a:ln/>
        </p:spPr>
      </p:sp>
      <p:sp>
        <p:nvSpPr>
          <p:cNvPr id="247811" name="Rectangle 3"/>
          <p:cNvSpPr>
            <a:spLocks noGrp="1" noChangeArrowheads="1"/>
          </p:cNvSpPr>
          <p:nvPr>
            <p:ph type="body" idx="1"/>
          </p:nvPr>
        </p:nvSpPr>
        <p:spPr>
          <a:xfrm>
            <a:off x="914400" y="4343400"/>
            <a:ext cx="5029200" cy="4113213"/>
          </a:xfrm>
          <a:noFill/>
          <a:ln/>
        </p:spPr>
        <p:txBody>
          <a:bodyPr/>
          <a:lstStyle/>
          <a:p>
            <a:pPr eaLnBrk="1" hangingPunct="1"/>
            <a:endParaRPr lang="ja-JP" altLang="ja-JP" smtClean="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721614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p>
            <a:fld id="{1F33E721-3365-2C4A-8E48-CF51547BDA27}" type="datetimeFigureOut">
              <a:rPr lang="ja-JP" altLang="en-US" smtClean="0"/>
              <a:pPr/>
              <a:t>15.5.18</a:t>
            </a:fld>
            <a:endParaRPr lang="ja-JP" altLang="en-US"/>
          </a:p>
        </p:txBody>
      </p:sp>
      <p:sp>
        <p:nvSpPr>
          <p:cNvPr id="5" name="フッター プレースホルダ 4"/>
          <p:cNvSpPr>
            <a:spLocks noGrp="1"/>
          </p:cNvSpPr>
          <p:nvPr>
            <p:ph type="ftr" sz="quarter" idx="11"/>
          </p:nvPr>
        </p:nvSpPr>
        <p:spPr/>
        <p:txBody>
          <a:bodyPr/>
          <a:lstStyle/>
          <a:p>
            <a:endParaRPr lang="ja-JP" altLang="en-US"/>
          </a:p>
        </p:txBody>
      </p:sp>
      <p:sp>
        <p:nvSpPr>
          <p:cNvPr id="6" name="スライド番号プレースホルダ 5"/>
          <p:cNvSpPr>
            <a:spLocks noGrp="1"/>
          </p:cNvSpPr>
          <p:nvPr>
            <p:ph type="sldNum" sz="quarter" idx="12"/>
          </p:nvPr>
        </p:nvSpPr>
        <p:spPr/>
        <p:txBody>
          <a:bodyPr/>
          <a:lstStyle/>
          <a:p>
            <a:fld id="{000D3973-4542-6F4C-B2FE-3F4549BC0295}" type="slidenum">
              <a:rPr lang="ja-JP" altLang="en-US" smtClean="0"/>
              <a:pPr/>
              <a:t>‹#›</a:t>
            </a:fld>
            <a:endParaRPr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p>
            <a:fld id="{1F33E721-3365-2C4A-8E48-CF51547BDA27}" type="datetimeFigureOut">
              <a:rPr lang="ja-JP" altLang="en-US" smtClean="0"/>
              <a:pPr/>
              <a:t>15.5.18</a:t>
            </a:fld>
            <a:endParaRPr lang="ja-JP" altLang="en-US"/>
          </a:p>
        </p:txBody>
      </p:sp>
      <p:sp>
        <p:nvSpPr>
          <p:cNvPr id="5" name="フッター プレースホルダ 4"/>
          <p:cNvSpPr>
            <a:spLocks noGrp="1"/>
          </p:cNvSpPr>
          <p:nvPr>
            <p:ph type="ftr" sz="quarter" idx="11"/>
          </p:nvPr>
        </p:nvSpPr>
        <p:spPr/>
        <p:txBody>
          <a:bodyPr/>
          <a:lstStyle/>
          <a:p>
            <a:endParaRPr lang="ja-JP" altLang="en-US"/>
          </a:p>
        </p:txBody>
      </p:sp>
      <p:sp>
        <p:nvSpPr>
          <p:cNvPr id="6" name="スライド番号プレースホルダ 5"/>
          <p:cNvSpPr>
            <a:spLocks noGrp="1"/>
          </p:cNvSpPr>
          <p:nvPr>
            <p:ph type="sldNum" sz="quarter" idx="12"/>
          </p:nvPr>
        </p:nvSpPr>
        <p:spPr/>
        <p:txBody>
          <a:bodyPr/>
          <a:lstStyle/>
          <a:p>
            <a:fld id="{000D3973-4542-6F4C-B2FE-3F4549BC0295}" type="slidenum">
              <a:rPr lang="ja-JP" altLang="en-US" smtClean="0"/>
              <a:pPr/>
              <a:t>‹#›</a:t>
            </a:fld>
            <a:endParaRPr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縦書きタイトル/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p>
            <a:fld id="{1F33E721-3365-2C4A-8E48-CF51547BDA27}" type="datetimeFigureOut">
              <a:rPr lang="ja-JP" altLang="en-US" smtClean="0"/>
              <a:pPr/>
              <a:t>15.5.18</a:t>
            </a:fld>
            <a:endParaRPr lang="ja-JP" altLang="en-US"/>
          </a:p>
        </p:txBody>
      </p:sp>
      <p:sp>
        <p:nvSpPr>
          <p:cNvPr id="5" name="フッター プレースホルダ 4"/>
          <p:cNvSpPr>
            <a:spLocks noGrp="1"/>
          </p:cNvSpPr>
          <p:nvPr>
            <p:ph type="ftr" sz="quarter" idx="11"/>
          </p:nvPr>
        </p:nvSpPr>
        <p:spPr/>
        <p:txBody>
          <a:bodyPr/>
          <a:lstStyle/>
          <a:p>
            <a:endParaRPr lang="ja-JP" altLang="en-US"/>
          </a:p>
        </p:txBody>
      </p:sp>
      <p:sp>
        <p:nvSpPr>
          <p:cNvPr id="6" name="スライド番号プレースホルダ 5"/>
          <p:cNvSpPr>
            <a:spLocks noGrp="1"/>
          </p:cNvSpPr>
          <p:nvPr>
            <p:ph type="sldNum" sz="quarter" idx="12"/>
          </p:nvPr>
        </p:nvSpPr>
        <p:spPr/>
        <p:txBody>
          <a:bodyPr/>
          <a:lstStyle/>
          <a:p>
            <a:fld id="{000D3973-4542-6F4C-B2FE-3F4549BC0295}" type="slidenum">
              <a:rPr lang="ja-JP" altLang="en-US" smtClean="0"/>
              <a:pPr/>
              <a:t>‹#›</a:t>
            </a:fld>
            <a:endParaRPr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p>
            <a:fld id="{1F33E721-3365-2C4A-8E48-CF51547BDA27}" type="datetimeFigureOut">
              <a:rPr lang="ja-JP" altLang="en-US" smtClean="0"/>
              <a:pPr/>
              <a:t>15.5.18</a:t>
            </a:fld>
            <a:endParaRPr lang="ja-JP" altLang="en-US"/>
          </a:p>
        </p:txBody>
      </p:sp>
      <p:sp>
        <p:nvSpPr>
          <p:cNvPr id="5" name="フッター プレースホルダ 4"/>
          <p:cNvSpPr>
            <a:spLocks noGrp="1"/>
          </p:cNvSpPr>
          <p:nvPr>
            <p:ph type="ftr" sz="quarter" idx="11"/>
          </p:nvPr>
        </p:nvSpPr>
        <p:spPr/>
        <p:txBody>
          <a:bodyPr/>
          <a:lstStyle/>
          <a:p>
            <a:endParaRPr lang="ja-JP" altLang="en-US"/>
          </a:p>
        </p:txBody>
      </p:sp>
      <p:sp>
        <p:nvSpPr>
          <p:cNvPr id="6" name="スライド番号プレースホルダ 5"/>
          <p:cNvSpPr>
            <a:spLocks noGrp="1"/>
          </p:cNvSpPr>
          <p:nvPr>
            <p:ph type="sldNum" sz="quarter" idx="12"/>
          </p:nvPr>
        </p:nvSpPr>
        <p:spPr/>
        <p:txBody>
          <a:bodyPr/>
          <a:lstStyle/>
          <a:p>
            <a:fld id="{000D3973-4542-6F4C-B2FE-3F4549BC0295}" type="slidenum">
              <a:rPr lang="ja-JP" altLang="en-US" smtClean="0"/>
              <a:pPr/>
              <a:t>‹#›</a:t>
            </a:fld>
            <a:endParaRPr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セクション ヘッダー">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p>
            <a:fld id="{1F33E721-3365-2C4A-8E48-CF51547BDA27}" type="datetimeFigureOut">
              <a:rPr lang="ja-JP" altLang="en-US" smtClean="0"/>
              <a:pPr/>
              <a:t>15.5.18</a:t>
            </a:fld>
            <a:endParaRPr lang="ja-JP" altLang="en-US"/>
          </a:p>
        </p:txBody>
      </p:sp>
      <p:sp>
        <p:nvSpPr>
          <p:cNvPr id="5" name="フッター プレースホルダ 4"/>
          <p:cNvSpPr>
            <a:spLocks noGrp="1"/>
          </p:cNvSpPr>
          <p:nvPr>
            <p:ph type="ftr" sz="quarter" idx="11"/>
          </p:nvPr>
        </p:nvSpPr>
        <p:spPr/>
        <p:txBody>
          <a:bodyPr/>
          <a:lstStyle/>
          <a:p>
            <a:endParaRPr lang="ja-JP" altLang="en-US"/>
          </a:p>
        </p:txBody>
      </p:sp>
      <p:sp>
        <p:nvSpPr>
          <p:cNvPr id="6" name="スライド番号プレースホルダ 5"/>
          <p:cNvSpPr>
            <a:spLocks noGrp="1"/>
          </p:cNvSpPr>
          <p:nvPr>
            <p:ph type="sldNum" sz="quarter" idx="12"/>
          </p:nvPr>
        </p:nvSpPr>
        <p:spPr/>
        <p:txBody>
          <a:bodyPr/>
          <a:lstStyle/>
          <a:p>
            <a:fld id="{000D3973-4542-6F4C-B2FE-3F4549BC0295}" type="slidenum">
              <a:rPr lang="ja-JP" altLang="en-US" smtClean="0"/>
              <a:pPr/>
              <a:t>‹#›</a:t>
            </a:fld>
            <a:endParaRPr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4"/>
          <p:cNvSpPr>
            <a:spLocks noGrp="1"/>
          </p:cNvSpPr>
          <p:nvPr>
            <p:ph type="dt" sz="half" idx="10"/>
          </p:nvPr>
        </p:nvSpPr>
        <p:spPr/>
        <p:txBody>
          <a:bodyPr/>
          <a:lstStyle/>
          <a:p>
            <a:fld id="{1F33E721-3365-2C4A-8E48-CF51547BDA27}" type="datetimeFigureOut">
              <a:rPr lang="ja-JP" altLang="en-US" smtClean="0"/>
              <a:pPr/>
              <a:t>15.5.18</a:t>
            </a:fld>
            <a:endParaRPr lang="ja-JP" altLang="en-US"/>
          </a:p>
        </p:txBody>
      </p:sp>
      <p:sp>
        <p:nvSpPr>
          <p:cNvPr id="6" name="フッター プレースホルダ 5"/>
          <p:cNvSpPr>
            <a:spLocks noGrp="1"/>
          </p:cNvSpPr>
          <p:nvPr>
            <p:ph type="ftr" sz="quarter" idx="11"/>
          </p:nvPr>
        </p:nvSpPr>
        <p:spPr/>
        <p:txBody>
          <a:bodyPr/>
          <a:lstStyle/>
          <a:p>
            <a:endParaRPr lang="ja-JP" altLang="en-US"/>
          </a:p>
        </p:txBody>
      </p:sp>
      <p:sp>
        <p:nvSpPr>
          <p:cNvPr id="7" name="スライド番号プレースホルダ 6"/>
          <p:cNvSpPr>
            <a:spLocks noGrp="1"/>
          </p:cNvSpPr>
          <p:nvPr>
            <p:ph type="sldNum" sz="quarter" idx="12"/>
          </p:nvPr>
        </p:nvSpPr>
        <p:spPr/>
        <p:txBody>
          <a:bodyPr/>
          <a:lstStyle/>
          <a:p>
            <a:fld id="{000D3973-4542-6F4C-B2FE-3F4549BC0295}" type="slidenum">
              <a:rPr lang="ja-JP" altLang="en-US" smtClean="0"/>
              <a:pPr/>
              <a:t>‹#›</a:t>
            </a:fld>
            <a:endParaRPr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6"/>
          <p:cNvSpPr>
            <a:spLocks noGrp="1"/>
          </p:cNvSpPr>
          <p:nvPr>
            <p:ph type="dt" sz="half" idx="10"/>
          </p:nvPr>
        </p:nvSpPr>
        <p:spPr/>
        <p:txBody>
          <a:bodyPr/>
          <a:lstStyle/>
          <a:p>
            <a:fld id="{1F33E721-3365-2C4A-8E48-CF51547BDA27}" type="datetimeFigureOut">
              <a:rPr lang="ja-JP" altLang="en-US" smtClean="0"/>
              <a:pPr/>
              <a:t>15.5.18</a:t>
            </a:fld>
            <a:endParaRPr lang="ja-JP" altLang="en-US"/>
          </a:p>
        </p:txBody>
      </p:sp>
      <p:sp>
        <p:nvSpPr>
          <p:cNvPr id="8" name="フッター プレースホルダ 7"/>
          <p:cNvSpPr>
            <a:spLocks noGrp="1"/>
          </p:cNvSpPr>
          <p:nvPr>
            <p:ph type="ftr" sz="quarter" idx="11"/>
          </p:nvPr>
        </p:nvSpPr>
        <p:spPr/>
        <p:txBody>
          <a:bodyPr/>
          <a:lstStyle/>
          <a:p>
            <a:endParaRPr lang="ja-JP" altLang="en-US"/>
          </a:p>
        </p:txBody>
      </p:sp>
      <p:sp>
        <p:nvSpPr>
          <p:cNvPr id="9" name="スライド番号プレースホルダ 8"/>
          <p:cNvSpPr>
            <a:spLocks noGrp="1"/>
          </p:cNvSpPr>
          <p:nvPr>
            <p:ph type="sldNum" sz="quarter" idx="12"/>
          </p:nvPr>
        </p:nvSpPr>
        <p:spPr/>
        <p:txBody>
          <a:bodyPr/>
          <a:lstStyle/>
          <a:p>
            <a:fld id="{000D3973-4542-6F4C-B2FE-3F4549BC0295}" type="slidenum">
              <a:rPr lang="ja-JP" altLang="en-US" smtClean="0"/>
              <a:pPr/>
              <a:t>‹#›</a:t>
            </a:fld>
            <a:endParaRPr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2"/>
          <p:cNvSpPr>
            <a:spLocks noGrp="1"/>
          </p:cNvSpPr>
          <p:nvPr>
            <p:ph type="dt" sz="half" idx="10"/>
          </p:nvPr>
        </p:nvSpPr>
        <p:spPr/>
        <p:txBody>
          <a:bodyPr/>
          <a:lstStyle/>
          <a:p>
            <a:fld id="{1F33E721-3365-2C4A-8E48-CF51547BDA27}" type="datetimeFigureOut">
              <a:rPr lang="ja-JP" altLang="en-US" smtClean="0"/>
              <a:pPr/>
              <a:t>15.5.18</a:t>
            </a:fld>
            <a:endParaRPr lang="ja-JP" altLang="en-US"/>
          </a:p>
        </p:txBody>
      </p:sp>
      <p:sp>
        <p:nvSpPr>
          <p:cNvPr id="4" name="フッター プレースホルダ 3"/>
          <p:cNvSpPr>
            <a:spLocks noGrp="1"/>
          </p:cNvSpPr>
          <p:nvPr>
            <p:ph type="ftr" sz="quarter" idx="11"/>
          </p:nvPr>
        </p:nvSpPr>
        <p:spPr/>
        <p:txBody>
          <a:bodyPr/>
          <a:lstStyle/>
          <a:p>
            <a:endParaRPr lang="ja-JP" altLang="en-US"/>
          </a:p>
        </p:txBody>
      </p:sp>
      <p:sp>
        <p:nvSpPr>
          <p:cNvPr id="5" name="スライド番号プレースホルダ 4"/>
          <p:cNvSpPr>
            <a:spLocks noGrp="1"/>
          </p:cNvSpPr>
          <p:nvPr>
            <p:ph type="sldNum" sz="quarter" idx="12"/>
          </p:nvPr>
        </p:nvSpPr>
        <p:spPr/>
        <p:txBody>
          <a:bodyPr/>
          <a:lstStyle/>
          <a:p>
            <a:fld id="{000D3973-4542-6F4C-B2FE-3F4549BC0295}" type="slidenum">
              <a:rPr lang="ja-JP" altLang="en-US" smtClean="0"/>
              <a:pPr/>
              <a:t>‹#›</a:t>
            </a:fld>
            <a:endParaRPr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1F33E721-3365-2C4A-8E48-CF51547BDA27}" type="datetimeFigureOut">
              <a:rPr lang="ja-JP" altLang="en-US" smtClean="0"/>
              <a:pPr/>
              <a:t>15.5.18</a:t>
            </a:fld>
            <a:endParaRPr lang="ja-JP" altLang="en-US"/>
          </a:p>
        </p:txBody>
      </p:sp>
      <p:sp>
        <p:nvSpPr>
          <p:cNvPr id="3" name="フッター プレースホルダ 2"/>
          <p:cNvSpPr>
            <a:spLocks noGrp="1"/>
          </p:cNvSpPr>
          <p:nvPr>
            <p:ph type="ftr" sz="quarter" idx="11"/>
          </p:nvPr>
        </p:nvSpPr>
        <p:spPr/>
        <p:txBody>
          <a:bodyPr/>
          <a:lstStyle/>
          <a:p>
            <a:endParaRPr lang="ja-JP" altLang="en-US"/>
          </a:p>
        </p:txBody>
      </p:sp>
      <p:sp>
        <p:nvSpPr>
          <p:cNvPr id="4" name="スライド番号プレースホルダ 3"/>
          <p:cNvSpPr>
            <a:spLocks noGrp="1"/>
          </p:cNvSpPr>
          <p:nvPr>
            <p:ph type="sldNum" sz="quarter" idx="12"/>
          </p:nvPr>
        </p:nvSpPr>
        <p:spPr/>
        <p:txBody>
          <a:bodyPr/>
          <a:lstStyle/>
          <a:p>
            <a:fld id="{000D3973-4542-6F4C-B2FE-3F4549BC0295}" type="slidenum">
              <a:rPr lang="ja-JP" altLang="en-US" smtClean="0"/>
              <a:pPr/>
              <a:t>‹#›</a:t>
            </a:fld>
            <a:endParaRPr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4"/>
          <p:cNvSpPr>
            <a:spLocks noGrp="1"/>
          </p:cNvSpPr>
          <p:nvPr>
            <p:ph type="dt" sz="half" idx="10"/>
          </p:nvPr>
        </p:nvSpPr>
        <p:spPr/>
        <p:txBody>
          <a:bodyPr/>
          <a:lstStyle/>
          <a:p>
            <a:fld id="{1F33E721-3365-2C4A-8E48-CF51547BDA27}" type="datetimeFigureOut">
              <a:rPr lang="ja-JP" altLang="en-US" smtClean="0"/>
              <a:pPr/>
              <a:t>15.5.18</a:t>
            </a:fld>
            <a:endParaRPr lang="ja-JP" altLang="en-US"/>
          </a:p>
        </p:txBody>
      </p:sp>
      <p:sp>
        <p:nvSpPr>
          <p:cNvPr id="6" name="フッター プレースホルダ 5"/>
          <p:cNvSpPr>
            <a:spLocks noGrp="1"/>
          </p:cNvSpPr>
          <p:nvPr>
            <p:ph type="ftr" sz="quarter" idx="11"/>
          </p:nvPr>
        </p:nvSpPr>
        <p:spPr/>
        <p:txBody>
          <a:bodyPr/>
          <a:lstStyle/>
          <a:p>
            <a:endParaRPr lang="ja-JP" altLang="en-US"/>
          </a:p>
        </p:txBody>
      </p:sp>
      <p:sp>
        <p:nvSpPr>
          <p:cNvPr id="7" name="スライド番号プレースホルダ 6"/>
          <p:cNvSpPr>
            <a:spLocks noGrp="1"/>
          </p:cNvSpPr>
          <p:nvPr>
            <p:ph type="sldNum" sz="quarter" idx="12"/>
          </p:nvPr>
        </p:nvSpPr>
        <p:spPr/>
        <p:txBody>
          <a:bodyPr/>
          <a:lstStyle/>
          <a:p>
            <a:fld id="{000D3973-4542-6F4C-B2FE-3F4549BC0295}" type="slidenum">
              <a:rPr lang="ja-JP" altLang="en-US" smtClean="0"/>
              <a:pPr/>
              <a:t>‹#›</a:t>
            </a:fld>
            <a:endParaRPr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タイトルと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4"/>
          <p:cNvSpPr>
            <a:spLocks noGrp="1"/>
          </p:cNvSpPr>
          <p:nvPr>
            <p:ph type="dt" sz="half" idx="10"/>
          </p:nvPr>
        </p:nvSpPr>
        <p:spPr/>
        <p:txBody>
          <a:bodyPr/>
          <a:lstStyle/>
          <a:p>
            <a:fld id="{1F33E721-3365-2C4A-8E48-CF51547BDA27}" type="datetimeFigureOut">
              <a:rPr lang="ja-JP" altLang="en-US" smtClean="0"/>
              <a:pPr/>
              <a:t>15.5.18</a:t>
            </a:fld>
            <a:endParaRPr lang="ja-JP" altLang="en-US"/>
          </a:p>
        </p:txBody>
      </p:sp>
      <p:sp>
        <p:nvSpPr>
          <p:cNvPr id="6" name="フッター プレースホルダ 5"/>
          <p:cNvSpPr>
            <a:spLocks noGrp="1"/>
          </p:cNvSpPr>
          <p:nvPr>
            <p:ph type="ftr" sz="quarter" idx="11"/>
          </p:nvPr>
        </p:nvSpPr>
        <p:spPr/>
        <p:txBody>
          <a:bodyPr/>
          <a:lstStyle/>
          <a:p>
            <a:endParaRPr lang="ja-JP" altLang="en-US"/>
          </a:p>
        </p:txBody>
      </p:sp>
      <p:sp>
        <p:nvSpPr>
          <p:cNvPr id="7" name="スライド番号プレースホルダ 6"/>
          <p:cNvSpPr>
            <a:spLocks noGrp="1"/>
          </p:cNvSpPr>
          <p:nvPr>
            <p:ph type="sldNum" sz="quarter" idx="12"/>
          </p:nvPr>
        </p:nvSpPr>
        <p:spPr/>
        <p:txBody>
          <a:bodyPr/>
          <a:lstStyle/>
          <a:p>
            <a:fld id="{000D3973-4542-6F4C-B2FE-3F4549BC0295}" type="slidenum">
              <a:rPr lang="ja-JP" altLang="en-US" smtClean="0"/>
              <a:pPr/>
              <a:t>‹#›</a:t>
            </a:fld>
            <a:endParaRPr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4" Type="http://schemas.openxmlformats.org/officeDocument/2006/relationships/slideLayout" Target="../slideLayouts/slideLayout4.xml"/><Relationship Id="rId10" Type="http://schemas.openxmlformats.org/officeDocument/2006/relationships/slideLayout" Target="../slideLayouts/slideLayout10.xml"/><Relationship Id="rId5" Type="http://schemas.openxmlformats.org/officeDocument/2006/relationships/slideLayout" Target="../slideLayouts/slideLayout5.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33E721-3365-2C4A-8E48-CF51547BDA27}" type="datetimeFigureOut">
              <a:rPr lang="ja-JP" altLang="en-US" smtClean="0"/>
              <a:pPr/>
              <a:t>15.5.18</a:t>
            </a:fld>
            <a:endParaRPr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0D3973-4542-6F4C-B2FE-3F4549BC0295}" type="slidenum">
              <a:rPr lang="ja-JP" altLang="en-US" smtClean="0"/>
              <a:pPr/>
              <a:t>‹#›</a:t>
            </a:fld>
            <a:endParaRPr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3"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3"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コンテンツ プレースホルダ 2"/>
          <p:cNvSpPr>
            <a:spLocks noGrp="1"/>
          </p:cNvSpPr>
          <p:nvPr>
            <p:ph idx="1"/>
          </p:nvPr>
        </p:nvSpPr>
        <p:spPr/>
        <p:txBody>
          <a:bodyPr/>
          <a:lstStyle/>
          <a:p>
            <a:endParaRPr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4" name="図 3"/>
          <p:cNvPicPr/>
          <p:nvPr/>
        </p:nvPicPr>
        <p:blipFill>
          <a:blip r:embed="rId2"/>
          <a:stretch>
            <a:fillRect/>
          </a:stretch>
        </p:blipFill>
        <p:spPr bwMode="auto">
          <a:xfrm>
            <a:off x="0" y="0"/>
            <a:ext cx="9144000" cy="6858000"/>
          </a:xfrm>
          <a:prstGeom prst="rect">
            <a:avLst/>
          </a:prstGeom>
          <a:noFill/>
          <a:ln w="9525">
            <a:noFill/>
            <a:miter lim="800000"/>
            <a:headEnd/>
            <a:tailEnd/>
          </a:ln>
        </p:spPr>
      </p:pic>
      <p:sp>
        <p:nvSpPr>
          <p:cNvPr id="5" name="テキスト ボックス 4"/>
          <p:cNvSpPr txBox="1"/>
          <p:nvPr/>
        </p:nvSpPr>
        <p:spPr>
          <a:xfrm>
            <a:off x="5199321" y="1000035"/>
            <a:ext cx="2094614" cy="1938992"/>
          </a:xfrm>
          <a:prstGeom prst="rect">
            <a:avLst/>
          </a:prstGeom>
          <a:solidFill>
            <a:schemeClr val="bg1">
              <a:alpha val="49000"/>
            </a:schemeClr>
          </a:solidFill>
        </p:spPr>
        <p:txBody>
          <a:bodyPr wrap="square" rtlCol="0">
            <a:spAutoFit/>
          </a:bodyPr>
          <a:lstStyle/>
          <a:p>
            <a:pPr algn="ctr"/>
            <a:r>
              <a:rPr lang="ja-JP" altLang="en-US" sz="20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がんの家族教室　</a:t>
            </a:r>
            <a:endParaRPr lang="en-US" altLang="ja-JP" sz="20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20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第２回</a:t>
            </a:r>
            <a:endParaRPr lang="en-US" altLang="ja-JP" sz="20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en-US" altLang="ja-JP" sz="20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
            </a:r>
            <a:br>
              <a:rPr lang="en-US" altLang="ja-JP" sz="20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20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がんとは何か？</a:t>
            </a:r>
            <a:endParaRPr lang="en-US" altLang="ja-JP" sz="20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20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症状</a:t>
            </a:r>
            <a:r>
              <a:rPr kumimoji="1" lang="en-US" altLang="ja-JP" sz="20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20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治療</a:t>
            </a:r>
            <a:r>
              <a:rPr kumimoji="1" lang="en-US" altLang="ja-JP" sz="20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20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経過を中心に</a:t>
            </a:r>
            <a:endParaRPr kumimoji="1" lang="ja-JP" altLang="en-US" sz="20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テキスト ボックス 5"/>
          <p:cNvSpPr txBox="1"/>
          <p:nvPr/>
        </p:nvSpPr>
        <p:spPr>
          <a:xfrm>
            <a:off x="0" y="4215031"/>
            <a:ext cx="3274828" cy="2031325"/>
          </a:xfrm>
          <a:prstGeom prst="rect">
            <a:avLst/>
          </a:prstGeom>
          <a:noFill/>
        </p:spPr>
        <p:txBody>
          <a:bodyPr wrap="square" rtlCol="0">
            <a:spAutoFit/>
          </a:bodyPr>
          <a:lstStyle/>
          <a:p>
            <a:r>
              <a:rPr lang="ja-JP" altLang="en-US"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2015</a:t>
            </a:r>
            <a:r>
              <a:rPr lang="en-US" altLang="ja-JP"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.5.7</a:t>
            </a:r>
          </a:p>
          <a:p>
            <a:endParaRPr lang="en-US" altLang="ja-JP"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愛知県がんセンター中央病院</a:t>
            </a:r>
            <a:endParaRPr lang="en-US" altLang="ja-JP"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薬物療法部</a:t>
            </a:r>
            <a:endParaRPr lang="en-US" altLang="ja-JP"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谷口　浩也</a:t>
            </a:r>
          </a:p>
          <a:p>
            <a:endParaRPr kumimoji="1" lang="ja-JP" altLang="en-US" b="1" dirty="0">
              <a:latin typeface="メイリオ" panose="020B0604030504040204" pitchFamily="50" charset="-128"/>
              <a:ea typeface="メイリオ" panose="020B0604030504040204" pitchFamily="50" charset="-128"/>
              <a:cs typeface="メイリオ" panose="020B0604030504040204" pitchFamily="50" charset="-128"/>
            </a:endParaRPr>
          </a:p>
        </p:txBody>
      </p:sp>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p14:dur="0"/>
    </mc:Choice>
    <mc:Fallback>
      <mp:transition xmlns:mp="http://schemas.microsoft.com/office/mac/powerpoint/2008/mai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64776" y="445284"/>
            <a:ext cx="8229600" cy="634082"/>
          </a:xfrm>
        </p:spPr>
        <p:txBody>
          <a:bodyPr>
            <a:normAutofit fontScale="90000"/>
          </a:bodyPr>
          <a:lstStyle/>
          <a:p>
            <a:r>
              <a:rPr kumimoji="1"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食事の工夫</a:t>
            </a:r>
            <a:endParaRPr kumimoji="1" lang="ja-JP" altLang="en-US" b="1"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4" name="図 3"/>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60661" y="908720"/>
            <a:ext cx="7555755" cy="5189812"/>
          </a:xfrm>
          <a:prstGeom prst="rect">
            <a:avLst/>
          </a:prstGeom>
        </p:spPr>
      </p:pic>
      <p:sp>
        <p:nvSpPr>
          <p:cNvPr id="5" name="テキスト ボックス 4"/>
          <p:cNvSpPr txBox="1"/>
          <p:nvPr/>
        </p:nvSpPr>
        <p:spPr>
          <a:xfrm>
            <a:off x="973433" y="6071339"/>
            <a:ext cx="7412287" cy="523220"/>
          </a:xfrm>
          <a:prstGeom prst="rect">
            <a:avLst/>
          </a:prstGeom>
          <a:noFill/>
        </p:spPr>
        <p:txBody>
          <a:bodyPr wrap="none" rtlCol="0">
            <a:spAutoFit/>
          </a:bodyPr>
          <a:lstStyle/>
          <a:p>
            <a:pPr algn="ctr"/>
            <a:r>
              <a:rPr lang="en-US" altLang="ja-JP" sz="2800" b="1" dirty="0">
                <a:latin typeface="メイリオ" pitchFamily="50" charset="-128"/>
                <a:ea typeface="メイリオ" pitchFamily="50" charset="-128"/>
                <a:cs typeface="メイリオ" pitchFamily="50" charset="-128"/>
              </a:rPr>
              <a:t>http://survivorship.jp/meal_top.html</a:t>
            </a:r>
            <a:endParaRPr lang="ja-JP" altLang="en-US" sz="2800" b="1" dirty="0">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30603962"/>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p14:dur="0"/>
    </mc:Choice>
    <mc:Fallback>
      <mp:transition xmlns:mp="http://schemas.microsoft.com/office/mac/powerpoint/2008/mai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31107" name="Picture 2"/>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23850" y="981075"/>
            <a:ext cx="8539163" cy="57054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6" name="タイトル 1"/>
          <p:cNvSpPr txBox="1">
            <a:spLocks/>
          </p:cNvSpPr>
          <p:nvPr/>
        </p:nvSpPr>
        <p:spPr>
          <a:xfrm>
            <a:off x="457200" y="274638"/>
            <a:ext cx="8229600" cy="1143000"/>
          </a:xfrm>
          <a:prstGeom prst="rect">
            <a:avLst/>
          </a:prstGeom>
        </p:spPr>
        <p:txBody>
          <a:bodyPr/>
          <a:lstStyle>
            <a:lvl1pPr algn="ctr" defTabSz="457200" rtl="0" eaLnBrk="1" latinLnBrk="0" hangingPunct="1">
              <a:spcBef>
                <a:spcPct val="0"/>
              </a:spcBef>
              <a:buNone/>
              <a:defRPr kumimoji="1" sz="4400" kern="1200">
                <a:solidFill>
                  <a:schemeClr val="tx1"/>
                </a:solidFill>
                <a:latin typeface="+mj-lt"/>
                <a:ea typeface="+mj-ea"/>
                <a:cs typeface="+mj-cs"/>
              </a:defRPr>
            </a:lvl1pPr>
          </a:lstStyle>
          <a:p>
            <a:r>
              <a:rPr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がんとは何か？　</a:t>
            </a:r>
            <a:endParaRPr lang="ja-JP" altLang="en-US" b="1"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32744055"/>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p14:dur="0"/>
    </mc:Choice>
    <mc:Fallback>
      <mp:transition xmlns:mp="http://schemas.microsoft.com/office/mac/powerpoint/2008/mai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19651" name="Line 3"/>
          <p:cNvSpPr>
            <a:spLocks noChangeShapeType="1"/>
          </p:cNvSpPr>
          <p:nvPr/>
        </p:nvSpPr>
        <p:spPr bwMode="auto">
          <a:xfrm>
            <a:off x="152400" y="1371038"/>
            <a:ext cx="8839200" cy="0"/>
          </a:xfrm>
          <a:prstGeom prst="line">
            <a:avLst/>
          </a:prstGeom>
          <a:noFill/>
          <a:ln w="57150" cmpd="thickThin">
            <a:solidFill>
              <a:srgbClr val="ED181E"/>
            </a:solidFill>
            <a:round/>
            <a:headEnd/>
            <a:tailEnd/>
          </a:ln>
          <a:effectLst/>
        </p:spPr>
        <p:txBody>
          <a:bodyPr wrap="none" anchor="ctr"/>
          <a:lstStyle/>
          <a:p>
            <a:pPr>
              <a:defRPr/>
            </a:pPr>
            <a:endParaRPr kumimoji="1" lang="ja-JP" altLang="en-US" sz="4000">
              <a:latin typeface="メイリオ" pitchFamily="50" charset="-128"/>
              <a:ea typeface="メイリオ" pitchFamily="50" charset="-128"/>
              <a:cs typeface="メイリオ" pitchFamily="50" charset="-128"/>
            </a:endParaRPr>
          </a:p>
        </p:txBody>
      </p:sp>
      <p:sp>
        <p:nvSpPr>
          <p:cNvPr id="2" name="Rectangle 2"/>
          <p:cNvSpPr>
            <a:spLocks noChangeArrowheads="1"/>
          </p:cNvSpPr>
          <p:nvPr/>
        </p:nvSpPr>
        <p:spPr bwMode="auto">
          <a:xfrm>
            <a:off x="539750" y="650313"/>
            <a:ext cx="8208963" cy="576263"/>
          </a:xfrm>
          <a:prstGeom prst="rect">
            <a:avLst/>
          </a:prstGeom>
          <a:noFill/>
          <a:ln w="9525">
            <a:noFill/>
            <a:miter lim="800000"/>
            <a:headEnd/>
            <a:tailEnd/>
          </a:ln>
          <a:effectLst/>
        </p:spPr>
        <p:txBody>
          <a:bodyPr anchor="ctr"/>
          <a:lstStyle/>
          <a:p>
            <a:pPr algn="ctr">
              <a:defRPr/>
            </a:pPr>
            <a:r>
              <a:rPr kumimoji="1" lang="en-US" altLang="ja-JP" sz="4800" b="1" dirty="0">
                <a:effectLst>
                  <a:outerShdw blurRad="38100" dist="38100" dir="2700000" algn="tl">
                    <a:srgbClr val="000000"/>
                  </a:outerShdw>
                </a:effectLst>
                <a:latin typeface="メイリオ" pitchFamily="50" charset="-128"/>
                <a:ea typeface="メイリオ" pitchFamily="50" charset="-128"/>
                <a:cs typeface="メイリオ" pitchFamily="50" charset="-128"/>
              </a:rPr>
              <a:t>Take Home Messages</a:t>
            </a:r>
          </a:p>
        </p:txBody>
      </p:sp>
      <p:sp>
        <p:nvSpPr>
          <p:cNvPr id="246788" name="Rectangle 5"/>
          <p:cNvSpPr>
            <a:spLocks noChangeArrowheads="1"/>
          </p:cNvSpPr>
          <p:nvPr/>
        </p:nvSpPr>
        <p:spPr bwMode="auto">
          <a:xfrm>
            <a:off x="148291" y="2769064"/>
            <a:ext cx="8713788" cy="830997"/>
          </a:xfrm>
          <a:prstGeom prst="rect">
            <a:avLst/>
          </a:prstGeom>
          <a:noFill/>
          <a:ln w="9525">
            <a:noFill/>
            <a:miter lim="800000"/>
            <a:headEnd/>
            <a:tailEnd/>
          </a:ln>
        </p:spPr>
        <p:txBody>
          <a:bodyPr>
            <a:spAutoFit/>
          </a:bodyPr>
          <a:lstStyle/>
          <a:p>
            <a:pPr>
              <a:spcBef>
                <a:spcPct val="20000"/>
              </a:spcBef>
              <a:buFont typeface="Wingdings" pitchFamily="2" charset="2"/>
              <a:buChar char="ü"/>
            </a:pPr>
            <a:r>
              <a:rPr kumimoji="1" lang="ja-JP" altLang="en-US" sz="2400" b="1" dirty="0">
                <a:latin typeface="メイリオ" pitchFamily="50" charset="-128"/>
                <a:ea typeface="メイリオ" pitchFamily="50" charset="-128"/>
                <a:cs typeface="メイリオ" pitchFamily="50" charset="-128"/>
              </a:rPr>
              <a:t>　ご自身</a:t>
            </a:r>
            <a:r>
              <a:rPr kumimoji="1" lang="ja-JP" altLang="en-US" sz="2400" b="1" dirty="0" smtClean="0">
                <a:latin typeface="メイリオ" pitchFamily="50" charset="-128"/>
                <a:ea typeface="メイリオ" pitchFamily="50" charset="-128"/>
                <a:cs typeface="メイリオ" pitchFamily="50" charset="-128"/>
              </a:rPr>
              <a:t>のがんについて</a:t>
            </a:r>
            <a:r>
              <a:rPr kumimoji="1" lang="ja-JP" altLang="en-US" sz="2400" b="1" dirty="0">
                <a:latin typeface="メイリオ" pitchFamily="50" charset="-128"/>
                <a:ea typeface="メイリオ" pitchFamily="50" charset="-128"/>
                <a:cs typeface="メイリオ" pitchFamily="50" charset="-128"/>
              </a:rPr>
              <a:t>、</a:t>
            </a:r>
            <a:r>
              <a:rPr kumimoji="1" lang="ja-JP" altLang="en-US" sz="2400" b="1" dirty="0">
                <a:solidFill>
                  <a:srgbClr val="FF0000"/>
                </a:solidFill>
                <a:latin typeface="メイリオ" pitchFamily="50" charset="-128"/>
                <a:ea typeface="メイリオ" pitchFamily="50" charset="-128"/>
                <a:cs typeface="メイリオ" pitchFamily="50" charset="-128"/>
              </a:rPr>
              <a:t>正しい病状</a:t>
            </a:r>
            <a:r>
              <a:rPr kumimoji="1" lang="ja-JP" altLang="en-US" sz="2400" b="1" dirty="0">
                <a:latin typeface="メイリオ" pitchFamily="50" charset="-128"/>
                <a:ea typeface="メイリオ" pitchFamily="50" charset="-128"/>
                <a:cs typeface="メイリオ" pitchFamily="50" charset="-128"/>
              </a:rPr>
              <a:t>と</a:t>
            </a:r>
            <a:r>
              <a:rPr kumimoji="1" lang="ja-JP" altLang="en-US" sz="2400" b="1" dirty="0">
                <a:solidFill>
                  <a:srgbClr val="FF0000"/>
                </a:solidFill>
                <a:latin typeface="メイリオ" pitchFamily="50" charset="-128"/>
                <a:ea typeface="メイリオ" pitchFamily="50" charset="-128"/>
                <a:cs typeface="メイリオ" pitchFamily="50" charset="-128"/>
              </a:rPr>
              <a:t>何を目標に治療</a:t>
            </a:r>
            <a:r>
              <a:rPr kumimoji="1" lang="ja-JP" altLang="en-US" sz="2400" b="1" dirty="0" smtClean="0">
                <a:solidFill>
                  <a:srgbClr val="FF0000"/>
                </a:solidFill>
                <a:latin typeface="メイリオ" pitchFamily="50" charset="-128"/>
                <a:ea typeface="メイリオ" pitchFamily="50" charset="-128"/>
                <a:cs typeface="メイリオ" pitchFamily="50" charset="-128"/>
              </a:rPr>
              <a:t>を</a:t>
            </a:r>
            <a:r>
              <a:rPr kumimoji="1" lang="en-US" altLang="ja-JP" sz="2400" b="1" dirty="0" smtClean="0">
                <a:solidFill>
                  <a:srgbClr val="FF0000"/>
                </a:solidFill>
                <a:latin typeface="メイリオ" pitchFamily="50" charset="-128"/>
                <a:ea typeface="メイリオ" pitchFamily="50" charset="-128"/>
                <a:cs typeface="メイリオ" pitchFamily="50" charset="-128"/>
              </a:rPr>
              <a:t/>
            </a:r>
            <a:br>
              <a:rPr kumimoji="1" lang="en-US" altLang="ja-JP" sz="2400" b="1" dirty="0" smtClean="0">
                <a:solidFill>
                  <a:srgbClr val="FF0000"/>
                </a:solidFill>
                <a:latin typeface="メイリオ" pitchFamily="50" charset="-128"/>
                <a:ea typeface="メイリオ" pitchFamily="50" charset="-128"/>
                <a:cs typeface="メイリオ" pitchFamily="50" charset="-128"/>
              </a:rPr>
            </a:br>
            <a:r>
              <a:rPr kumimoji="1" lang="ja-JP" altLang="en-US" sz="2400" b="1" dirty="0" smtClean="0">
                <a:solidFill>
                  <a:srgbClr val="FF0000"/>
                </a:solidFill>
                <a:latin typeface="メイリオ" pitchFamily="50" charset="-128"/>
                <a:ea typeface="メイリオ" pitchFamily="50" charset="-128"/>
                <a:cs typeface="メイリオ" pitchFamily="50" charset="-128"/>
              </a:rPr>
              <a:t>　行って</a:t>
            </a:r>
            <a:r>
              <a:rPr kumimoji="1" lang="ja-JP" altLang="en-US" sz="2400" b="1" dirty="0">
                <a:solidFill>
                  <a:srgbClr val="FF0000"/>
                </a:solidFill>
                <a:latin typeface="メイリオ" pitchFamily="50" charset="-128"/>
                <a:ea typeface="メイリオ" pitchFamily="50" charset="-128"/>
                <a:cs typeface="メイリオ" pitchFamily="50" charset="-128"/>
              </a:rPr>
              <a:t>いるのか</a:t>
            </a:r>
            <a:r>
              <a:rPr kumimoji="1" lang="ja-JP" altLang="en-US" sz="2400" b="1" dirty="0">
                <a:latin typeface="メイリオ" pitchFamily="50" charset="-128"/>
                <a:ea typeface="メイリオ" pitchFamily="50" charset="-128"/>
                <a:cs typeface="メイリオ" pitchFamily="50" charset="-128"/>
              </a:rPr>
              <a:t>を常に理解するように努めてください。</a:t>
            </a:r>
          </a:p>
        </p:txBody>
      </p:sp>
      <p:sp>
        <p:nvSpPr>
          <p:cNvPr id="246789" name="Rectangle 6"/>
          <p:cNvSpPr>
            <a:spLocks noChangeArrowheads="1"/>
          </p:cNvSpPr>
          <p:nvPr/>
        </p:nvSpPr>
        <p:spPr bwMode="auto">
          <a:xfrm>
            <a:off x="148291" y="3862851"/>
            <a:ext cx="8856663" cy="830997"/>
          </a:xfrm>
          <a:prstGeom prst="rect">
            <a:avLst/>
          </a:prstGeom>
          <a:noFill/>
          <a:ln w="9525">
            <a:noFill/>
            <a:miter lim="800000"/>
            <a:headEnd/>
            <a:tailEnd/>
          </a:ln>
        </p:spPr>
        <p:txBody>
          <a:bodyPr>
            <a:spAutoFit/>
          </a:bodyPr>
          <a:lstStyle/>
          <a:p>
            <a:pPr>
              <a:spcBef>
                <a:spcPct val="20000"/>
              </a:spcBef>
              <a:buFont typeface="Wingdings" pitchFamily="2" charset="2"/>
              <a:buChar char="ü"/>
            </a:pPr>
            <a:r>
              <a:rPr kumimoji="1" lang="ja-JP" altLang="en-US" sz="2400" b="1" dirty="0">
                <a:latin typeface="メイリオ" pitchFamily="50" charset="-128"/>
                <a:ea typeface="メイリオ" pitchFamily="50" charset="-128"/>
                <a:cs typeface="メイリオ" pitchFamily="50" charset="-128"/>
              </a:rPr>
              <a:t>　情報収集は大事ですが、玉石混交の情報が氾濫して</a:t>
            </a:r>
            <a:r>
              <a:rPr kumimoji="1" lang="ja-JP" altLang="en-US" sz="2400" b="1" dirty="0" smtClean="0">
                <a:latin typeface="メイリオ" pitchFamily="50" charset="-128"/>
                <a:ea typeface="メイリオ" pitchFamily="50" charset="-128"/>
                <a:cs typeface="メイリオ" pitchFamily="50" charset="-128"/>
              </a:rPr>
              <a:t>います。</a:t>
            </a:r>
            <a:r>
              <a:rPr kumimoji="1" lang="en-US" altLang="ja-JP" sz="2400" b="1" dirty="0" smtClean="0">
                <a:latin typeface="メイリオ" pitchFamily="50" charset="-128"/>
                <a:ea typeface="メイリオ" pitchFamily="50" charset="-128"/>
                <a:cs typeface="メイリオ" pitchFamily="50" charset="-128"/>
              </a:rPr>
              <a:t/>
            </a:r>
            <a:br>
              <a:rPr kumimoji="1" lang="en-US" altLang="ja-JP" sz="2400" b="1" dirty="0" smtClean="0">
                <a:latin typeface="メイリオ" pitchFamily="50" charset="-128"/>
                <a:ea typeface="メイリオ" pitchFamily="50" charset="-128"/>
                <a:cs typeface="メイリオ" pitchFamily="50" charset="-128"/>
              </a:rPr>
            </a:br>
            <a:r>
              <a:rPr kumimoji="1" lang="ja-JP" altLang="en-US" sz="2400" b="1" dirty="0" smtClean="0">
                <a:latin typeface="メイリオ" pitchFamily="50" charset="-128"/>
                <a:ea typeface="メイリオ" pitchFamily="50" charset="-128"/>
                <a:cs typeface="メイリオ" pitchFamily="50" charset="-128"/>
              </a:rPr>
              <a:t>　</a:t>
            </a:r>
            <a:r>
              <a:rPr kumimoji="1" lang="ja-JP" altLang="en-US" sz="2400" b="1" dirty="0" smtClean="0">
                <a:solidFill>
                  <a:srgbClr val="FF0000"/>
                </a:solidFill>
                <a:latin typeface="メイリオ" pitchFamily="50" charset="-128"/>
                <a:ea typeface="メイリオ" pitchFamily="50" charset="-128"/>
                <a:cs typeface="メイリオ" pitchFamily="50" charset="-128"/>
              </a:rPr>
              <a:t>情報</a:t>
            </a:r>
            <a:r>
              <a:rPr kumimoji="1" lang="ja-JP" altLang="en-US" sz="2400" b="1" dirty="0">
                <a:solidFill>
                  <a:srgbClr val="FF0000"/>
                </a:solidFill>
                <a:latin typeface="メイリオ" pitchFamily="50" charset="-128"/>
                <a:ea typeface="メイリオ" pitchFamily="50" charset="-128"/>
                <a:cs typeface="メイリオ" pitchFamily="50" charset="-128"/>
              </a:rPr>
              <a:t>の海に溺れない</a:t>
            </a:r>
            <a:r>
              <a:rPr kumimoji="1" lang="ja-JP" altLang="en-US" sz="2400" b="1" dirty="0">
                <a:latin typeface="メイリオ" pitchFamily="50" charset="-128"/>
                <a:ea typeface="メイリオ" pitchFamily="50" charset="-128"/>
                <a:cs typeface="メイリオ" pitchFamily="50" charset="-128"/>
              </a:rPr>
              <a:t>よう、振り回されないように</a:t>
            </a:r>
            <a:r>
              <a:rPr kumimoji="1" lang="ja-JP" altLang="en-US" sz="2400" b="1" dirty="0" smtClean="0">
                <a:latin typeface="メイリオ" pitchFamily="50" charset="-128"/>
                <a:ea typeface="メイリオ" pitchFamily="50" charset="-128"/>
                <a:cs typeface="メイリオ" pitchFamily="50" charset="-128"/>
              </a:rPr>
              <a:t>して下さい。</a:t>
            </a:r>
            <a:endParaRPr kumimoji="1" lang="ja-JP" altLang="en-US" sz="2400" b="1" dirty="0">
              <a:latin typeface="メイリオ" pitchFamily="50" charset="-128"/>
              <a:ea typeface="メイリオ" pitchFamily="50" charset="-128"/>
              <a:cs typeface="メイリオ" pitchFamily="50" charset="-128"/>
            </a:endParaRPr>
          </a:p>
        </p:txBody>
      </p:sp>
      <p:sp>
        <p:nvSpPr>
          <p:cNvPr id="246790" name="Rectangle 7"/>
          <p:cNvSpPr>
            <a:spLocks noChangeArrowheads="1"/>
          </p:cNvSpPr>
          <p:nvPr/>
        </p:nvSpPr>
        <p:spPr bwMode="auto">
          <a:xfrm>
            <a:off x="221316" y="5018550"/>
            <a:ext cx="8640763" cy="830997"/>
          </a:xfrm>
          <a:prstGeom prst="rect">
            <a:avLst/>
          </a:prstGeom>
          <a:noFill/>
          <a:ln w="9525">
            <a:noFill/>
            <a:miter lim="800000"/>
            <a:headEnd/>
            <a:tailEnd/>
          </a:ln>
        </p:spPr>
        <p:txBody>
          <a:bodyPr>
            <a:spAutoFit/>
          </a:bodyPr>
          <a:lstStyle/>
          <a:p>
            <a:pPr>
              <a:spcBef>
                <a:spcPct val="20000"/>
              </a:spcBef>
              <a:buFont typeface="Wingdings" pitchFamily="2" charset="2"/>
              <a:buChar char="ü"/>
            </a:pPr>
            <a:r>
              <a:rPr kumimoji="1" lang="ja-JP" altLang="en-US" sz="2400" b="1" dirty="0">
                <a:latin typeface="メイリオ" pitchFamily="50" charset="-128"/>
                <a:ea typeface="メイリオ" pitchFamily="50" charset="-128"/>
                <a:cs typeface="メイリオ" pitchFamily="50" charset="-128"/>
              </a:rPr>
              <a:t>　</a:t>
            </a:r>
            <a:r>
              <a:rPr kumimoji="1" lang="ja-JP" altLang="en-US" sz="2400" b="1" dirty="0" smtClean="0">
                <a:solidFill>
                  <a:srgbClr val="FF0000"/>
                </a:solidFill>
                <a:latin typeface="メイリオ" pitchFamily="50" charset="-128"/>
                <a:ea typeface="メイリオ" pitchFamily="50" charset="-128"/>
                <a:cs typeface="メイリオ" pitchFamily="50" charset="-128"/>
              </a:rPr>
              <a:t>がんとは自分の分身</a:t>
            </a:r>
            <a:r>
              <a:rPr kumimoji="1" lang="ja-JP" altLang="en-US" sz="2400" b="1" dirty="0" smtClean="0">
                <a:latin typeface="メイリオ" pitchFamily="50" charset="-128"/>
                <a:ea typeface="メイリオ" pitchFamily="50" charset="-128"/>
                <a:cs typeface="メイリオ" pitchFamily="50" charset="-128"/>
              </a:rPr>
              <a:t>です。排除するのではなく、上手に</a:t>
            </a:r>
            <a:r>
              <a:rPr kumimoji="1" lang="en-US" altLang="ja-JP" sz="2400" b="1" dirty="0" smtClean="0">
                <a:latin typeface="メイリオ" pitchFamily="50" charset="-128"/>
                <a:ea typeface="メイリオ" pitchFamily="50" charset="-128"/>
                <a:cs typeface="メイリオ" pitchFamily="50" charset="-128"/>
              </a:rPr>
              <a:t/>
            </a:r>
            <a:br>
              <a:rPr kumimoji="1" lang="en-US" altLang="ja-JP" sz="2400" b="1" dirty="0" smtClean="0">
                <a:latin typeface="メイリオ" pitchFamily="50" charset="-128"/>
                <a:ea typeface="メイリオ" pitchFamily="50" charset="-128"/>
                <a:cs typeface="メイリオ" pitchFamily="50" charset="-128"/>
              </a:rPr>
            </a:br>
            <a:r>
              <a:rPr kumimoji="1" lang="ja-JP" altLang="en-US" sz="2400" b="1" dirty="0" smtClean="0">
                <a:latin typeface="メイリオ" pitchFamily="50" charset="-128"/>
                <a:ea typeface="メイリオ" pitchFamily="50" charset="-128"/>
                <a:cs typeface="メイリオ" pitchFamily="50" charset="-128"/>
              </a:rPr>
              <a:t>　付き合っていくことも必要かもしれません。</a:t>
            </a:r>
            <a:endParaRPr kumimoji="1" lang="ja-JP" altLang="en-US" sz="2400" b="1" dirty="0">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56093479"/>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p14:dur="0" advClick="0"/>
    </mc:Choice>
    <mc:Fallback>
      <mp:transition xmlns:mp="http://schemas.microsoft.com/office/mac/powerpoint/2008/main"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p:txBody>
          <a:bodyPr/>
          <a:lstStyle/>
          <a:p>
            <a:r>
              <a:rPr kumimoji="1" lang="ja-JP" altLang="en-US" b="1" dirty="0" smtClean="0">
                <a:latin typeface="メイリオ" panose="020B0604030504040204" pitchFamily="50" charset="-128"/>
                <a:ea typeface="メイリオ" panose="020B0604030504040204" pitchFamily="50" charset="-128"/>
              </a:rPr>
              <a:t>ヒトは</a:t>
            </a:r>
            <a:r>
              <a:rPr kumimoji="1" lang="en-US" altLang="ja-JP" b="1" dirty="0" smtClean="0">
                <a:latin typeface="メイリオ" panose="020B0604030504040204" pitchFamily="50" charset="-128"/>
                <a:ea typeface="メイリオ" panose="020B0604030504040204" pitchFamily="50" charset="-128"/>
              </a:rPr>
              <a:t>37</a:t>
            </a:r>
            <a:r>
              <a:rPr kumimoji="1" lang="ja-JP" altLang="en-US" b="1" dirty="0" smtClean="0">
                <a:latin typeface="メイリオ" panose="020B0604030504040204" pitchFamily="50" charset="-128"/>
                <a:ea typeface="メイリオ" panose="020B0604030504040204" pitchFamily="50" charset="-128"/>
              </a:rPr>
              <a:t>兆個の細胞がルールに従って生きています</a:t>
            </a:r>
            <a:endParaRPr kumimoji="1" lang="en-US" altLang="ja-JP" b="1" dirty="0" smtClean="0">
              <a:latin typeface="メイリオ" panose="020B0604030504040204" pitchFamily="50" charset="-128"/>
              <a:ea typeface="メイリオ" panose="020B0604030504040204" pitchFamily="50" charset="-128"/>
            </a:endParaRPr>
          </a:p>
          <a:p>
            <a:endParaRPr lang="en-US" altLang="ja-JP" b="1" dirty="0">
              <a:latin typeface="メイリオ" panose="020B0604030504040204" pitchFamily="50" charset="-128"/>
              <a:ea typeface="メイリオ" panose="020B0604030504040204" pitchFamily="50" charset="-128"/>
            </a:endParaRPr>
          </a:p>
          <a:p>
            <a:r>
              <a:rPr kumimoji="1" lang="ja-JP" altLang="en-US" b="1" dirty="0" smtClean="0">
                <a:latin typeface="メイリオ" panose="020B0604030504040204" pitchFamily="50" charset="-128"/>
                <a:ea typeface="メイリオ" panose="020B0604030504040204" pitchFamily="50" charset="-128"/>
              </a:rPr>
              <a:t>がんは遺伝子のキズが原因で起こり、無秩序に増殖していく特徴があります</a:t>
            </a:r>
            <a:endParaRPr kumimoji="1" lang="en-US" altLang="ja-JP" b="1" dirty="0" smtClean="0">
              <a:latin typeface="メイリオ" panose="020B0604030504040204" pitchFamily="50" charset="-128"/>
              <a:ea typeface="メイリオ" panose="020B0604030504040204" pitchFamily="50" charset="-128"/>
            </a:endParaRPr>
          </a:p>
          <a:p>
            <a:endParaRPr lang="en-US" altLang="ja-JP" b="1" dirty="0">
              <a:latin typeface="メイリオ" panose="020B0604030504040204" pitchFamily="50" charset="-128"/>
              <a:ea typeface="メイリオ" panose="020B0604030504040204" pitchFamily="50" charset="-128"/>
            </a:endParaRPr>
          </a:p>
          <a:p>
            <a:r>
              <a:rPr kumimoji="1" lang="ja-JP" altLang="en-US" b="1" dirty="0" smtClean="0">
                <a:latin typeface="メイリオ" panose="020B0604030504040204" pitchFamily="50" charset="-128"/>
                <a:ea typeface="メイリオ" panose="020B0604030504040204" pitchFamily="50" charset="-128"/>
              </a:rPr>
              <a:t>がんは自分の正常細胞から発生しますので他人に移るものではありません</a:t>
            </a:r>
            <a:endParaRPr kumimoji="1" lang="ja-JP" altLang="en-US" b="1" dirty="0">
              <a:latin typeface="メイリオ" panose="020B0604030504040204" pitchFamily="50" charset="-128"/>
              <a:ea typeface="メイリオ" panose="020B0604030504040204" pitchFamily="50" charset="-128"/>
            </a:endParaRPr>
          </a:p>
        </p:txBody>
      </p:sp>
      <p:sp>
        <p:nvSpPr>
          <p:cNvPr id="4" name="タイトル 1"/>
          <p:cNvSpPr>
            <a:spLocks noGrp="1"/>
          </p:cNvSpPr>
          <p:nvPr>
            <p:ph type="title"/>
          </p:nvPr>
        </p:nvSpPr>
        <p:spPr/>
        <p:txBody>
          <a:bodyPr/>
          <a:lstStyle/>
          <a:p>
            <a:r>
              <a:rPr kumimoji="1"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がんとは？</a:t>
            </a:r>
            <a:endParaRPr kumimoji="1" lang="ja-JP" altLang="en-US" b="1"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56009837"/>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p14:dur="0"/>
    </mc:Choice>
    <mc:Fallback>
      <mp:transition xmlns:mp="http://schemas.microsoft.com/office/mac/powerpoint/2008/mai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タイトル 1"/>
          <p:cNvSpPr>
            <a:spLocks noGrp="1"/>
          </p:cNvSpPr>
          <p:nvPr>
            <p:ph type="title"/>
          </p:nvPr>
        </p:nvSpPr>
        <p:spPr/>
        <p:txBody>
          <a:bodyPr/>
          <a:lstStyle/>
          <a:p>
            <a:r>
              <a:rPr kumimoji="1"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がんの増え方</a:t>
            </a:r>
            <a:endParaRPr kumimoji="1" lang="ja-JP" altLang="en-US" b="1"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5" name="図 4"/>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2883" y="1342130"/>
            <a:ext cx="6466285" cy="4865879"/>
          </a:xfrm>
          <a:prstGeom prst="rect">
            <a:avLst/>
          </a:prstGeom>
        </p:spPr>
      </p:pic>
      <p:sp>
        <p:nvSpPr>
          <p:cNvPr id="2" name="テキスト ボックス 1"/>
          <p:cNvSpPr txBox="1"/>
          <p:nvPr/>
        </p:nvSpPr>
        <p:spPr>
          <a:xfrm>
            <a:off x="5337144" y="2483321"/>
            <a:ext cx="2430474" cy="523220"/>
          </a:xfrm>
          <a:prstGeom prst="rect">
            <a:avLst/>
          </a:prstGeom>
          <a:noFill/>
        </p:spPr>
        <p:txBody>
          <a:bodyPr wrap="none" rtlCol="0">
            <a:spAutoFit/>
          </a:bodyPr>
          <a:lstStyle/>
          <a:p>
            <a:r>
              <a:rPr kumimoji="1" lang="ja-JP" altLang="en-US" sz="28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大きさ：</a:t>
            </a:r>
            <a:r>
              <a:rPr kumimoji="1" lang="en-US" altLang="ja-JP" sz="28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1</a:t>
            </a:r>
            <a:r>
              <a:rPr lang="en-US" altLang="ja-JP" sz="28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cm</a:t>
            </a:r>
            <a:endParaRPr kumimoji="1" lang="ja-JP" altLang="en-US" sz="28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テキスト ボックス 6"/>
          <p:cNvSpPr txBox="1"/>
          <p:nvPr/>
        </p:nvSpPr>
        <p:spPr>
          <a:xfrm>
            <a:off x="325326" y="2485130"/>
            <a:ext cx="1146468" cy="523220"/>
          </a:xfrm>
          <a:prstGeom prst="rect">
            <a:avLst/>
          </a:prstGeom>
          <a:noFill/>
        </p:spPr>
        <p:txBody>
          <a:bodyPr wrap="none" rtlCol="0">
            <a:spAutoFit/>
          </a:bodyPr>
          <a:lstStyle/>
          <a:p>
            <a:r>
              <a:rPr kumimoji="1" lang="en-US" altLang="ja-JP" sz="28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1</a:t>
            </a:r>
            <a:r>
              <a:rPr kumimoji="1" lang="ja-JP" altLang="en-US" sz="28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億個</a:t>
            </a:r>
            <a:endParaRPr kumimoji="1" lang="ja-JP" altLang="en-US" sz="28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8" name="直線矢印コネクタ 7"/>
          <p:cNvCxnSpPr/>
          <p:nvPr/>
        </p:nvCxnSpPr>
        <p:spPr>
          <a:xfrm>
            <a:off x="1768531" y="5986272"/>
            <a:ext cx="1477494" cy="0"/>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11" name="テキスト ボックス 10"/>
          <p:cNvSpPr txBox="1"/>
          <p:nvPr/>
        </p:nvSpPr>
        <p:spPr>
          <a:xfrm>
            <a:off x="1971317" y="6150794"/>
            <a:ext cx="1274708" cy="523220"/>
          </a:xfrm>
          <a:prstGeom prst="rect">
            <a:avLst/>
          </a:prstGeom>
          <a:noFill/>
        </p:spPr>
        <p:txBody>
          <a:bodyPr wrap="none" rtlCol="0">
            <a:spAutoFit/>
          </a:bodyPr>
          <a:lstStyle/>
          <a:p>
            <a:r>
              <a:rPr kumimoji="1" lang="en-US" altLang="ja-JP" sz="28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10</a:t>
            </a:r>
            <a:r>
              <a:rPr kumimoji="1" lang="ja-JP" altLang="en-US" sz="28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年*</a:t>
            </a:r>
            <a:endParaRPr kumimoji="1" lang="ja-JP" altLang="en-US" sz="28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テキスト ボックス 11"/>
          <p:cNvSpPr txBox="1"/>
          <p:nvPr/>
        </p:nvSpPr>
        <p:spPr>
          <a:xfrm>
            <a:off x="6287173" y="1516902"/>
            <a:ext cx="2826415" cy="954107"/>
          </a:xfrm>
          <a:prstGeom prst="rect">
            <a:avLst/>
          </a:prstGeom>
          <a:noFill/>
        </p:spPr>
        <p:txBody>
          <a:bodyPr wrap="none" rtlCol="0">
            <a:spAutoFit/>
          </a:bodyPr>
          <a:lstStyle/>
          <a:p>
            <a:r>
              <a:rPr kumimoji="1" lang="en-US" altLang="ja-JP" sz="2800" b="1" dirty="0" smtClean="0">
                <a:latin typeface="メイリオ" panose="020B0604030504040204" pitchFamily="50" charset="-128"/>
                <a:ea typeface="メイリオ" panose="020B0604030504040204" pitchFamily="50" charset="-128"/>
                <a:cs typeface="メイリオ" panose="020B0604030504040204" pitchFamily="50" charset="-128"/>
              </a:rPr>
              <a:t>1cm</a:t>
            </a:r>
            <a:r>
              <a:rPr kumimoji="1" lang="ja-JP" altLang="en-US" sz="2800" b="1" dirty="0" smtClean="0">
                <a:latin typeface="メイリオ" panose="020B0604030504040204" pitchFamily="50" charset="-128"/>
                <a:ea typeface="メイリオ" panose="020B0604030504040204" pitchFamily="50" charset="-128"/>
                <a:cs typeface="メイリオ" panose="020B0604030504040204" pitchFamily="50" charset="-128"/>
              </a:rPr>
              <a:t>から</a:t>
            </a:r>
            <a:r>
              <a:rPr kumimoji="1" lang="en-US" altLang="ja-JP" sz="2800" b="1" dirty="0" smtClean="0">
                <a:latin typeface="メイリオ" panose="020B0604030504040204" pitchFamily="50" charset="-128"/>
                <a:ea typeface="メイリオ" panose="020B0604030504040204" pitchFamily="50" charset="-128"/>
                <a:cs typeface="メイリオ" panose="020B0604030504040204" pitchFamily="50" charset="-128"/>
              </a:rPr>
              <a:t>2cm</a:t>
            </a:r>
            <a:br>
              <a:rPr kumimoji="1" lang="en-US" altLang="ja-JP" sz="2800" b="1" dirty="0" smtClean="0">
                <a:latin typeface="メイリオ" panose="020B0604030504040204" pitchFamily="50" charset="-128"/>
                <a:ea typeface="メイリオ" panose="020B0604030504040204" pitchFamily="50" charset="-128"/>
                <a:cs typeface="メイリオ" panose="020B0604030504040204" pitchFamily="50" charset="-128"/>
              </a:rPr>
            </a:br>
            <a:r>
              <a:rPr kumimoji="1" lang="ja-JP" altLang="en-US" sz="2800" b="1" dirty="0" smtClean="0">
                <a:latin typeface="メイリオ" panose="020B0604030504040204" pitchFamily="50" charset="-128"/>
                <a:ea typeface="メイリオ" panose="020B0604030504040204" pitchFamily="50" charset="-128"/>
                <a:cs typeface="メイリオ" panose="020B0604030504040204" pitchFamily="50" charset="-128"/>
              </a:rPr>
              <a:t>になるには</a:t>
            </a:r>
            <a:r>
              <a:rPr kumimoji="1" lang="en-US" altLang="ja-JP" sz="2800" b="1" dirty="0" smtClean="0">
                <a:latin typeface="メイリオ" panose="020B0604030504040204" pitchFamily="50" charset="-128"/>
                <a:ea typeface="メイリオ" panose="020B0604030504040204" pitchFamily="50" charset="-128"/>
                <a:cs typeface="メイリオ" panose="020B0604030504040204" pitchFamily="50" charset="-128"/>
              </a:rPr>
              <a:t>1</a:t>
            </a:r>
            <a:r>
              <a:rPr kumimoji="1" lang="ja-JP" altLang="en-US" sz="2800" b="1" dirty="0" smtClean="0">
                <a:latin typeface="メイリオ" panose="020B0604030504040204" pitchFamily="50" charset="-128"/>
                <a:ea typeface="メイリオ" panose="020B0604030504040204" pitchFamily="50" charset="-128"/>
                <a:cs typeface="メイリオ" panose="020B0604030504040204" pitchFamily="50" charset="-128"/>
              </a:rPr>
              <a:t>年*</a:t>
            </a:r>
            <a:endParaRPr kumimoji="1" lang="ja-JP" altLang="en-US" sz="28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テキスト ボックス 12"/>
          <p:cNvSpPr txBox="1"/>
          <p:nvPr/>
        </p:nvSpPr>
        <p:spPr>
          <a:xfrm>
            <a:off x="5952132" y="5009851"/>
            <a:ext cx="2698175" cy="954107"/>
          </a:xfrm>
          <a:prstGeom prst="rect">
            <a:avLst/>
          </a:prstGeom>
          <a:noFill/>
        </p:spPr>
        <p:txBody>
          <a:bodyPr wrap="none" rtlCol="0">
            <a:spAutoFit/>
          </a:bodyPr>
          <a:lstStyle/>
          <a:p>
            <a:r>
              <a:rPr kumimoji="1" lang="ja-JP" altLang="en-US" sz="2800" b="1" dirty="0" smtClean="0">
                <a:solidFill>
                  <a:schemeClr val="accent1"/>
                </a:solidFill>
                <a:latin typeface="メイリオ" panose="020B0604030504040204" pitchFamily="50" charset="-128"/>
                <a:ea typeface="メイリオ" panose="020B0604030504040204" pitchFamily="50" charset="-128"/>
                <a:cs typeface="メイリオ" panose="020B0604030504040204" pitchFamily="50" charset="-128"/>
              </a:rPr>
              <a:t>がんの増え方は</a:t>
            </a:r>
            <a:endParaRPr kumimoji="1" lang="en-US" altLang="ja-JP" sz="2800" b="1" dirty="0" smtClean="0">
              <a:solidFill>
                <a:schemeClr val="accent1"/>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2800" b="1" dirty="0" smtClean="0">
                <a:solidFill>
                  <a:schemeClr val="accent1"/>
                </a:solidFill>
                <a:latin typeface="メイリオ" panose="020B0604030504040204" pitchFamily="50" charset="-128"/>
                <a:ea typeface="メイリオ" panose="020B0604030504040204" pitchFamily="50" charset="-128"/>
                <a:cs typeface="メイリオ" panose="020B0604030504040204" pitchFamily="50" charset="-128"/>
              </a:rPr>
              <a:t>個人差が大きい</a:t>
            </a:r>
            <a:endParaRPr kumimoji="1" lang="ja-JP" altLang="en-US" sz="2800" b="1" dirty="0">
              <a:solidFill>
                <a:schemeClr val="accent1"/>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3168719"/>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p14:dur="0"/>
    </mc:Choice>
    <mc:Fallback>
      <mp:transition xmlns:mp="http://schemas.microsoft.com/office/mac/powerpoint/2008/mai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p:txBody>
          <a:bodyPr/>
          <a:lstStyle/>
          <a:p>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遺伝素因（老化を含む）　</a:t>
            </a: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30</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喫煙　</a:t>
            </a: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25</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食事・肥満　</a:t>
            </a: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20</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その他の環境因子</a:t>
            </a:r>
            <a:endPar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lvl="1"/>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ウイルス・細菌感染　　</a:t>
            </a:r>
            <a:r>
              <a:rPr kumimoji="1" lang="ja-JP" altLang="en-US" dirty="0" err="1" smtClean="0">
                <a:latin typeface="メイリオ" panose="020B0604030504040204" pitchFamily="50" charset="-128"/>
                <a:ea typeface="メイリオ" panose="020B0604030504040204" pitchFamily="50" charset="-128"/>
                <a:cs typeface="メイリオ" panose="020B0604030504040204" pitchFamily="50" charset="-128"/>
              </a:rPr>
              <a:t>ー</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飲酒　　</a:t>
            </a:r>
            <a:r>
              <a:rPr kumimoji="1" lang="ja-JP" altLang="en-US" dirty="0" err="1" smtClean="0">
                <a:latin typeface="メイリオ" panose="020B0604030504040204" pitchFamily="50" charset="-128"/>
                <a:ea typeface="メイリオ" panose="020B0604030504040204" pitchFamily="50" charset="-128"/>
                <a:cs typeface="メイリオ" panose="020B0604030504040204" pitchFamily="50" charset="-128"/>
              </a:rPr>
              <a:t>ー</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紫外線</a:t>
            </a:r>
            <a:endPar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lvl="1"/>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環境汚染　　</a:t>
            </a:r>
            <a:r>
              <a:rPr kumimoji="1" lang="ja-JP" altLang="en-US" dirty="0" err="1" smtClean="0">
                <a:latin typeface="メイリオ" panose="020B0604030504040204" pitchFamily="50" charset="-128"/>
                <a:ea typeface="メイリオ" panose="020B0604030504040204" pitchFamily="50" charset="-128"/>
                <a:cs typeface="メイリオ" panose="020B0604030504040204" pitchFamily="50" charset="-128"/>
              </a:rPr>
              <a:t>ー</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職業要因　　など</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タイトル 1"/>
          <p:cNvSpPr>
            <a:spLocks noGrp="1"/>
          </p:cNvSpPr>
          <p:nvPr>
            <p:ph type="title"/>
          </p:nvPr>
        </p:nvSpPr>
        <p:spPr/>
        <p:txBody>
          <a:bodyPr>
            <a:normAutofit/>
          </a:bodyPr>
          <a:lstStyle/>
          <a:p>
            <a:r>
              <a:rPr kumimoji="1"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遺伝子異常（がん）の原因</a:t>
            </a:r>
            <a:endParaRPr kumimoji="1" lang="ja-JP" altLang="en-US"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テキスト ボックス 4"/>
          <p:cNvSpPr txBox="1"/>
          <p:nvPr/>
        </p:nvSpPr>
        <p:spPr>
          <a:xfrm>
            <a:off x="457200" y="5481266"/>
            <a:ext cx="8327921" cy="523220"/>
          </a:xfrm>
          <a:prstGeom prst="rect">
            <a:avLst/>
          </a:prstGeom>
          <a:noFill/>
        </p:spPr>
        <p:txBody>
          <a:bodyPr wrap="none" rtlCol="0">
            <a:spAutoFit/>
          </a:bodyPr>
          <a:lstStyle/>
          <a:p>
            <a:r>
              <a:rPr kumimoji="1" lang="ja-JP" altLang="en-US" sz="28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がんの原因は</a:t>
            </a:r>
            <a:r>
              <a:rPr kumimoji="1" lang="en-US" altLang="ja-JP" sz="28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1</a:t>
            </a:r>
            <a:r>
              <a:rPr kumimoji="1" lang="ja-JP" altLang="en-US" sz="28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つではない　個人個人よって異なる</a:t>
            </a:r>
            <a:endParaRPr kumimoji="1" lang="ja-JP" altLang="en-US" sz="28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テキスト ボックス 5"/>
          <p:cNvSpPr txBox="1"/>
          <p:nvPr/>
        </p:nvSpPr>
        <p:spPr>
          <a:xfrm>
            <a:off x="529868" y="6047115"/>
            <a:ext cx="8084264" cy="523220"/>
          </a:xfrm>
          <a:prstGeom prst="rect">
            <a:avLst/>
          </a:prstGeom>
          <a:noFill/>
        </p:spPr>
        <p:txBody>
          <a:bodyPr wrap="none" rtlCol="0">
            <a:spAutoFit/>
          </a:bodyPr>
          <a:lstStyle/>
          <a:p>
            <a:r>
              <a:rPr kumimoji="1" lang="ja-JP" altLang="en-US" sz="28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避けられないもの　予防できるもの　とが　ある</a:t>
            </a:r>
            <a:endParaRPr kumimoji="1" lang="ja-JP" altLang="en-US" sz="28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88333716"/>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p14:dur="0"/>
    </mc:Choice>
    <mc:Fallback>
      <mp:transition xmlns:mp="http://schemas.microsoft.com/office/mac/powerpoint/2008/mai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タイトル 1"/>
          <p:cNvSpPr>
            <a:spLocks noGrp="1"/>
          </p:cNvSpPr>
          <p:nvPr>
            <p:ph type="title"/>
          </p:nvPr>
        </p:nvSpPr>
        <p:spPr/>
        <p:txBody>
          <a:bodyPr/>
          <a:lstStyle/>
          <a:p>
            <a:r>
              <a:rPr kumimoji="1"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がんによる症状</a:t>
            </a:r>
            <a:endParaRPr kumimoji="1" lang="ja-JP" altLang="en-US"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コンテンツ プレースホルダー 2"/>
          <p:cNvSpPr>
            <a:spLocks noGrp="1"/>
          </p:cNvSpPr>
          <p:nvPr>
            <p:ph idx="1"/>
          </p:nvPr>
        </p:nvSpPr>
        <p:spPr>
          <a:xfrm>
            <a:off x="552893" y="1442411"/>
            <a:ext cx="8229600" cy="5238343"/>
          </a:xfrm>
        </p:spPr>
        <p:txBody>
          <a:bodyPr>
            <a:normAutofit lnSpcReduction="10000"/>
          </a:bodyPr>
          <a:lstStyle/>
          <a:p>
            <a:r>
              <a:rPr kumimoji="1"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初期～中期は無症状</a:t>
            </a:r>
            <a:endParaRPr kumimoji="1" lang="en-US" altLang="ja-JP" b="1" dirty="0" smtClean="0">
              <a:latin typeface="メイリオ" panose="020B0604030504040204" pitchFamily="50" charset="-128"/>
              <a:ea typeface="メイリオ" panose="020B0604030504040204" pitchFamily="50" charset="-128"/>
              <a:cs typeface="メイリオ" panose="020B0604030504040204" pitchFamily="50" charset="-128"/>
            </a:endParaRPr>
          </a:p>
          <a:p>
            <a:pPr lvl="1"/>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検診等によって偶然発見される</a:t>
            </a: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
            </a:r>
            <a:b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br>
            <a:endPar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進行期：どこにがんがあるか？</a:t>
            </a:r>
            <a:endParaRPr kumimoji="1" lang="en-US" altLang="ja-JP" b="1" dirty="0" smtClean="0">
              <a:latin typeface="メイリオ" panose="020B0604030504040204" pitchFamily="50" charset="-128"/>
              <a:ea typeface="メイリオ" panose="020B0604030504040204" pitchFamily="50" charset="-128"/>
              <a:cs typeface="メイリオ" panose="020B0604030504040204" pitchFamily="50" charset="-128"/>
            </a:endParaRPr>
          </a:p>
          <a:p>
            <a:pPr lvl="1"/>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胃</a:t>
            </a: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大腸：　下血、血便、腹痛、嘔吐 など</a:t>
            </a:r>
            <a:endPar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lvl="1"/>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肺</a:t>
            </a: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胸部：　咳、痰、呼吸困難　など</a:t>
            </a:r>
            <a:endPar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lvl="1"/>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乳腺</a:t>
            </a: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リンパ：　しこり、血性乳汁　など</a:t>
            </a:r>
            <a:endPar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lvl="1"/>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肝臓</a:t>
            </a: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膵臓：　背部痛、黄疸　など</a:t>
            </a:r>
            <a:endPar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lvl="1"/>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腎臓</a:t>
            </a: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膀胱：　排尿困難、血尿　など</a:t>
            </a:r>
            <a:endPar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lvl="1"/>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全身症状：　だるさ、熱、食欲低下 など</a:t>
            </a: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
            </a:r>
            <a:b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br>
            <a:endPar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33967704"/>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p14:dur="0"/>
    </mc:Choice>
    <mc:Fallback>
      <mp:transition xmlns:mp="http://schemas.microsoft.com/office/mac/powerpoint/2008/mai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タイトル 1"/>
          <p:cNvSpPr>
            <a:spLocks noGrp="1"/>
          </p:cNvSpPr>
          <p:nvPr>
            <p:ph type="title"/>
          </p:nvPr>
        </p:nvSpPr>
        <p:spPr/>
        <p:txBody>
          <a:bodyPr/>
          <a:lstStyle/>
          <a:p>
            <a:r>
              <a:rPr kumimoji="1"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がん早期発見のコツ</a:t>
            </a:r>
            <a:endParaRPr kumimoji="1" lang="ja-JP" altLang="en-US"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コンテンツ プレースホルダー 2"/>
          <p:cNvSpPr>
            <a:spLocks noGrp="1"/>
          </p:cNvSpPr>
          <p:nvPr>
            <p:ph idx="1"/>
          </p:nvPr>
        </p:nvSpPr>
        <p:spPr>
          <a:xfrm>
            <a:off x="297711" y="1438904"/>
            <a:ext cx="8686800" cy="4959096"/>
          </a:xfrm>
        </p:spPr>
        <p:txBody>
          <a:bodyPr>
            <a:normAutofit/>
          </a:bodyPr>
          <a:lstStyle/>
          <a:p>
            <a:r>
              <a:rPr kumimoji="1"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がん検診</a:t>
            </a:r>
            <a:endParaRPr kumimoji="1" lang="en-US" altLang="ja-JP" b="1" dirty="0" smtClean="0">
              <a:latin typeface="メイリオ" panose="020B0604030504040204" pitchFamily="50" charset="-128"/>
              <a:ea typeface="メイリオ" panose="020B0604030504040204" pitchFamily="50" charset="-128"/>
              <a:cs typeface="メイリオ" panose="020B0604030504040204" pitchFamily="50" charset="-128"/>
            </a:endParaRPr>
          </a:p>
          <a:p>
            <a:pPr lvl="1"/>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通常の会社検診、健康診断は</a:t>
            </a: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a:t>
            </a:r>
          </a:p>
          <a:p>
            <a:pPr lvl="1"/>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対策型（住民検診）と任意型（ドック）</a:t>
            </a:r>
            <a:endPar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lvl="2"/>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肺がん：レントゲン検査、喀痰検査</a:t>
            </a:r>
            <a:endPar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lvl="2"/>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胃がん：バリウム検査、（内視鏡検査）</a:t>
            </a:r>
            <a:endPar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lvl="2"/>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大腸がん：便潜血検査、（内視鏡検査）</a:t>
            </a:r>
            <a:endPar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lvl="2"/>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乳がん：視触診、レントゲン検査</a:t>
            </a:r>
            <a:endPar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lvl="2"/>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子宮がん：細胞診検査</a:t>
            </a:r>
            <a:endPar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lvl="2"/>
            <a:endPar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検診発見のがんは全体の約</a:t>
            </a:r>
            <a:r>
              <a:rPr lang="en-US" altLang="ja-JP" b="1" dirty="0" smtClean="0">
                <a:latin typeface="メイリオ" panose="020B0604030504040204" pitchFamily="50" charset="-128"/>
                <a:ea typeface="メイリオ" panose="020B0604030504040204" pitchFamily="50" charset="-128"/>
                <a:cs typeface="メイリオ" panose="020B0604030504040204" pitchFamily="50" charset="-128"/>
              </a:rPr>
              <a:t>30%</a:t>
            </a:r>
            <a:r>
              <a:rPr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に過ぎない</a:t>
            </a:r>
            <a:endParaRPr lang="en-US" altLang="ja-JP" b="1" dirty="0">
              <a:latin typeface="メイリオ" panose="020B0604030504040204" pitchFamily="50" charset="-128"/>
              <a:ea typeface="メイリオ" panose="020B0604030504040204" pitchFamily="50" charset="-128"/>
              <a:cs typeface="メイリオ" panose="020B0604030504040204" pitchFamily="50" charset="-128"/>
            </a:endParaRPr>
          </a:p>
          <a:p>
            <a:pPr marL="457200" lvl="1" indent="0">
              <a:buNone/>
            </a:pPr>
            <a:endParaRPr lang="en-US" altLang="ja-JP" b="1" dirty="0">
              <a:latin typeface="メイリオ" panose="020B0604030504040204" pitchFamily="50" charset="-128"/>
              <a:ea typeface="メイリオ" panose="020B0604030504040204" pitchFamily="50" charset="-128"/>
              <a:cs typeface="メイリオ" panose="020B0604030504040204" pitchFamily="50" charset="-128"/>
            </a:endParaRPr>
          </a:p>
          <a:p>
            <a:pPr marL="457200" lvl="1" indent="0">
              <a:buNone/>
            </a:pPr>
            <a:endPar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93421306"/>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p14:dur="0"/>
    </mc:Choice>
    <mc:Fallback>
      <mp:transition xmlns:mp="http://schemas.microsoft.com/office/mac/powerpoint/2008/mai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タイトル 1"/>
          <p:cNvSpPr>
            <a:spLocks noGrp="1"/>
          </p:cNvSpPr>
          <p:nvPr>
            <p:ph type="title"/>
          </p:nvPr>
        </p:nvSpPr>
        <p:spPr/>
        <p:txBody>
          <a:bodyPr>
            <a:normAutofit/>
          </a:bodyPr>
          <a:lstStyle/>
          <a:p>
            <a:r>
              <a:rPr kumimoji="1"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がん治療の目的</a:t>
            </a:r>
            <a:endParaRPr kumimoji="1" lang="ja-JP" altLang="en-US" b="1" dirty="0">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6" name="直線コネクタ 5"/>
          <p:cNvCxnSpPr/>
          <p:nvPr/>
        </p:nvCxnSpPr>
        <p:spPr>
          <a:xfrm flipV="1">
            <a:off x="122238" y="2997200"/>
            <a:ext cx="8986837" cy="20638"/>
          </a:xfrm>
          <a:prstGeom prst="line">
            <a:avLst/>
          </a:prstGeom>
          <a:ln w="38100">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7" name="Rectangle 5"/>
          <p:cNvSpPr>
            <a:spLocks noChangeArrowheads="1"/>
          </p:cNvSpPr>
          <p:nvPr/>
        </p:nvSpPr>
        <p:spPr bwMode="auto">
          <a:xfrm>
            <a:off x="684213" y="2205038"/>
            <a:ext cx="7007046" cy="480131"/>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lnSpc>
                <a:spcPct val="90000"/>
              </a:lnSpc>
              <a:spcBef>
                <a:spcPct val="20000"/>
              </a:spcBef>
              <a:defRPr/>
            </a:pPr>
            <a:r>
              <a:rPr lang="ja-JP" altLang="en-US" sz="2800" b="1" dirty="0">
                <a:solidFill>
                  <a:srgbClr val="FF0000"/>
                </a:solidFill>
                <a:effectLst>
                  <a:outerShdw blurRad="38100" dist="38100" dir="2700000" algn="tl">
                    <a:srgbClr val="C0C0C0"/>
                  </a:outerShdw>
                </a:effectLst>
                <a:latin typeface="メイリオ" panose="020B0604030504040204" pitchFamily="50" charset="-128"/>
                <a:ea typeface="メイリオ" panose="020B0604030504040204" pitchFamily="50" charset="-128"/>
              </a:rPr>
              <a:t>治癒目的：　</a:t>
            </a:r>
            <a:r>
              <a:rPr lang="ja-JP" altLang="en-US" sz="2800" b="1" dirty="0" smtClean="0">
                <a:effectLst>
                  <a:outerShdw blurRad="38100" dist="38100" dir="2700000" algn="tl">
                    <a:srgbClr val="C0C0C0"/>
                  </a:outerShdw>
                </a:effectLst>
                <a:latin typeface="メイリオ" panose="020B0604030504040204" pitchFamily="50" charset="-128"/>
                <a:ea typeface="メイリオ" panose="020B0604030504040204" pitchFamily="50" charset="-128"/>
              </a:rPr>
              <a:t>がん</a:t>
            </a:r>
            <a:r>
              <a:rPr lang="ja-JP" altLang="en-US" sz="2800" b="1" dirty="0" smtClean="0">
                <a:latin typeface="メイリオ" panose="020B0604030504040204" pitchFamily="50" charset="-128"/>
                <a:ea typeface="メイリオ" panose="020B0604030504040204" pitchFamily="50" charset="-128"/>
              </a:rPr>
              <a:t>の根治を</a:t>
            </a:r>
            <a:r>
              <a:rPr lang="ja-JP" altLang="en-US" sz="2800" b="1" dirty="0">
                <a:latin typeface="メイリオ" panose="020B0604030504040204" pitchFamily="50" charset="-128"/>
                <a:ea typeface="メイリオ" panose="020B0604030504040204" pitchFamily="50" charset="-128"/>
              </a:rPr>
              <a:t>目的とした治療</a:t>
            </a:r>
          </a:p>
        </p:txBody>
      </p:sp>
      <p:sp>
        <p:nvSpPr>
          <p:cNvPr id="9" name="Rectangle 6"/>
          <p:cNvSpPr>
            <a:spLocks noChangeArrowheads="1"/>
          </p:cNvSpPr>
          <p:nvPr/>
        </p:nvSpPr>
        <p:spPr bwMode="auto">
          <a:xfrm>
            <a:off x="684213" y="4149725"/>
            <a:ext cx="8316912" cy="523220"/>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defRPr/>
            </a:pPr>
            <a:r>
              <a:rPr lang="ja-JP" altLang="en-US" sz="2800" b="1" dirty="0">
                <a:solidFill>
                  <a:srgbClr val="FF0000"/>
                </a:solidFill>
                <a:effectLst>
                  <a:outerShdw blurRad="38100" dist="38100" dir="2700000" algn="tl">
                    <a:srgbClr val="C0C0C0"/>
                  </a:outerShdw>
                </a:effectLst>
                <a:latin typeface="メイリオ" panose="020B0604030504040204" pitchFamily="50" charset="-128"/>
                <a:ea typeface="メイリオ" panose="020B0604030504040204" pitchFamily="50" charset="-128"/>
              </a:rPr>
              <a:t>延命目的：　</a:t>
            </a:r>
            <a:r>
              <a:rPr lang="ja-JP" altLang="en-US" sz="2800" b="1" dirty="0" smtClean="0">
                <a:latin typeface="メイリオ" panose="020B0604030504040204" pitchFamily="50" charset="-128"/>
                <a:ea typeface="メイリオ" panose="020B0604030504040204" pitchFamily="50" charset="-128"/>
              </a:rPr>
              <a:t>進行を遅らせて、延命</a:t>
            </a:r>
            <a:r>
              <a:rPr lang="ja-JP" altLang="en-US" sz="2800" b="1" dirty="0">
                <a:latin typeface="メイリオ" panose="020B0604030504040204" pitchFamily="50" charset="-128"/>
                <a:ea typeface="メイリオ" panose="020B0604030504040204" pitchFamily="50" charset="-128"/>
              </a:rPr>
              <a:t>を</a:t>
            </a:r>
            <a:r>
              <a:rPr lang="ja-JP" altLang="en-US" sz="2800" b="1" dirty="0" smtClean="0">
                <a:latin typeface="メイリオ" panose="020B0604030504040204" pitchFamily="50" charset="-128"/>
                <a:ea typeface="メイリオ" panose="020B0604030504040204" pitchFamily="50" charset="-128"/>
              </a:rPr>
              <a:t>目的 </a:t>
            </a:r>
            <a:endParaRPr lang="ja-JP" altLang="en-US" sz="2800" b="1" dirty="0">
              <a:latin typeface="メイリオ" panose="020B0604030504040204" pitchFamily="50" charset="-128"/>
              <a:ea typeface="メイリオ" panose="020B0604030504040204" pitchFamily="50" charset="-128"/>
            </a:endParaRPr>
          </a:p>
        </p:txBody>
      </p:sp>
      <p:sp>
        <p:nvSpPr>
          <p:cNvPr id="11" name="Rectangle 7"/>
          <p:cNvSpPr>
            <a:spLocks noChangeArrowheads="1"/>
          </p:cNvSpPr>
          <p:nvPr/>
        </p:nvSpPr>
        <p:spPr bwMode="auto">
          <a:xfrm>
            <a:off x="657543" y="4896634"/>
            <a:ext cx="8280275" cy="954107"/>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a:defRPr/>
            </a:pPr>
            <a:r>
              <a:rPr lang="ja-JP" altLang="en-US" sz="2800" b="1" dirty="0">
                <a:solidFill>
                  <a:srgbClr val="FF0000"/>
                </a:solidFill>
                <a:effectLst>
                  <a:outerShdw blurRad="38100" dist="38100" dir="2700000" algn="tl">
                    <a:srgbClr val="C0C0C0"/>
                  </a:outerShdw>
                </a:effectLst>
                <a:latin typeface="メイリオ" panose="020B0604030504040204" pitchFamily="50" charset="-128"/>
                <a:ea typeface="メイリオ" panose="020B0604030504040204" pitchFamily="50" charset="-128"/>
              </a:rPr>
              <a:t>緩和目的：</a:t>
            </a:r>
            <a:r>
              <a:rPr lang="ja-JP" altLang="en-US" sz="2800" b="1" dirty="0">
                <a:solidFill>
                  <a:srgbClr val="FF0000"/>
                </a:solidFill>
                <a:latin typeface="メイリオ" panose="020B0604030504040204" pitchFamily="50" charset="-128"/>
                <a:ea typeface="メイリオ" panose="020B0604030504040204" pitchFamily="50" charset="-128"/>
              </a:rPr>
              <a:t>　</a:t>
            </a:r>
            <a:r>
              <a:rPr lang="ja-JP" altLang="en-US" sz="2800" b="1" dirty="0" smtClean="0">
                <a:latin typeface="メイリオ" panose="020B0604030504040204" pitchFamily="50" charset="-128"/>
                <a:ea typeface="メイリオ" panose="020B0604030504040204" pitchFamily="50" charset="-128"/>
              </a:rPr>
              <a:t>がんに</a:t>
            </a:r>
            <a:r>
              <a:rPr lang="ja-JP" altLang="en-US" sz="2800" b="1" dirty="0">
                <a:latin typeface="メイリオ" panose="020B0604030504040204" pitchFamily="50" charset="-128"/>
                <a:ea typeface="メイリオ" panose="020B0604030504040204" pitchFamily="50" charset="-128"/>
              </a:rPr>
              <a:t>伴う症状を緩和し</a:t>
            </a:r>
            <a:r>
              <a:rPr lang="ja-JP" altLang="en-US" sz="2800" b="1" dirty="0" smtClean="0">
                <a:latin typeface="メイリオ" panose="020B0604030504040204" pitchFamily="50" charset="-128"/>
                <a:ea typeface="メイリオ" panose="020B0604030504040204" pitchFamily="50" charset="-128"/>
              </a:rPr>
              <a:t>、</a:t>
            </a:r>
            <a:r>
              <a:rPr lang="en-US" altLang="ja-JP" sz="2800" b="1" dirty="0" smtClean="0">
                <a:latin typeface="メイリオ" panose="020B0604030504040204" pitchFamily="50" charset="-128"/>
                <a:ea typeface="メイリオ" panose="020B0604030504040204" pitchFamily="50" charset="-128"/>
              </a:rPr>
              <a:t/>
            </a:r>
            <a:br>
              <a:rPr lang="en-US" altLang="ja-JP" sz="2800" b="1" dirty="0" smtClean="0">
                <a:latin typeface="メイリオ" panose="020B0604030504040204" pitchFamily="50" charset="-128"/>
                <a:ea typeface="メイリオ" panose="020B0604030504040204" pitchFamily="50" charset="-128"/>
              </a:rPr>
            </a:br>
            <a:r>
              <a:rPr lang="ja-JP" altLang="en-US" sz="2800" b="1" dirty="0" smtClean="0">
                <a:latin typeface="メイリオ" panose="020B0604030504040204" pitchFamily="50" charset="-128"/>
                <a:ea typeface="メイリオ" panose="020B0604030504040204" pitchFamily="50" charset="-128"/>
              </a:rPr>
              <a:t>　　　　　　良い生活を長く続けることを目的</a:t>
            </a:r>
            <a:endParaRPr lang="ja-JP" altLang="en-US" sz="2800" b="1" dirty="0">
              <a:latin typeface="メイリオ" panose="020B0604030504040204" pitchFamily="50" charset="-128"/>
              <a:ea typeface="メイリオ" panose="020B0604030504040204" pitchFamily="50" charset="-128"/>
            </a:endParaRPr>
          </a:p>
        </p:txBody>
      </p:sp>
      <p:sp>
        <p:nvSpPr>
          <p:cNvPr id="12" name="Rectangle 8"/>
          <p:cNvSpPr>
            <a:spLocks noChangeArrowheads="1"/>
          </p:cNvSpPr>
          <p:nvPr/>
        </p:nvSpPr>
        <p:spPr bwMode="auto">
          <a:xfrm>
            <a:off x="231775" y="1576388"/>
            <a:ext cx="6173485" cy="480131"/>
          </a:xfrm>
          <a:prstGeom prst="rect">
            <a:avLst/>
          </a:prstGeom>
          <a:solidFill>
            <a:srgbClr val="FFFF00"/>
          </a:solidFill>
          <a:ln w="9525">
            <a:solidFill>
              <a:srgbClr val="FFFF00"/>
            </a:solidFill>
            <a:miter lim="800000"/>
            <a:headEnd/>
            <a:tailEnd/>
          </a:ln>
          <a:effectLst>
            <a:prstShdw prst="shdw17" dist="17961" dir="2700000">
              <a:srgbClr val="999900"/>
            </a:prstShdw>
          </a:effectLst>
        </p:spPr>
        <p:txBody>
          <a:bodyPr wrap="none">
            <a:spAutoFit/>
          </a:bodyPr>
          <a:lstStyle/>
          <a:p>
            <a:pPr>
              <a:lnSpc>
                <a:spcPct val="90000"/>
              </a:lnSpc>
              <a:spcBef>
                <a:spcPct val="20000"/>
              </a:spcBef>
            </a:pPr>
            <a:r>
              <a:rPr lang="ja-JP" altLang="en-US" sz="2800" b="1" dirty="0">
                <a:latin typeface="メイリオ" panose="020B0604030504040204" pitchFamily="50" charset="-128"/>
                <a:ea typeface="メイリオ" panose="020B0604030504040204" pitchFamily="50" charset="-128"/>
              </a:rPr>
              <a:t>（</a:t>
            </a:r>
            <a:r>
              <a:rPr lang="en-US" altLang="ja-JP" sz="2800" b="1" dirty="0">
                <a:latin typeface="メイリオ" panose="020B0604030504040204" pitchFamily="50" charset="-128"/>
                <a:ea typeface="メイリオ" panose="020B0604030504040204" pitchFamily="50" charset="-128"/>
              </a:rPr>
              <a:t>1</a:t>
            </a:r>
            <a:r>
              <a:rPr lang="ja-JP" altLang="en-US" sz="2800" b="1" dirty="0" smtClean="0">
                <a:latin typeface="メイリオ" panose="020B0604030504040204" pitchFamily="50" charset="-128"/>
                <a:ea typeface="メイリオ" panose="020B0604030504040204" pitchFamily="50" charset="-128"/>
              </a:rPr>
              <a:t>）がんを</a:t>
            </a:r>
            <a:r>
              <a:rPr lang="ja-JP" altLang="en-US" sz="2800" b="1" dirty="0">
                <a:latin typeface="メイリオ" panose="020B0604030504040204" pitchFamily="50" charset="-128"/>
                <a:ea typeface="メイリオ" panose="020B0604030504040204" pitchFamily="50" charset="-128"/>
              </a:rPr>
              <a:t>完全に治すことを目指す</a:t>
            </a:r>
          </a:p>
        </p:txBody>
      </p:sp>
      <p:sp>
        <p:nvSpPr>
          <p:cNvPr id="13" name="Rectangle 9"/>
          <p:cNvSpPr>
            <a:spLocks noChangeArrowheads="1"/>
          </p:cNvSpPr>
          <p:nvPr/>
        </p:nvSpPr>
        <p:spPr bwMode="auto">
          <a:xfrm>
            <a:off x="250825" y="3376613"/>
            <a:ext cx="8686993" cy="480131"/>
          </a:xfrm>
          <a:prstGeom prst="rect">
            <a:avLst/>
          </a:prstGeom>
          <a:solidFill>
            <a:srgbClr val="FFFF00"/>
          </a:solidFill>
          <a:ln w="9525">
            <a:solidFill>
              <a:srgbClr val="FFFF00"/>
            </a:solidFill>
            <a:miter lim="800000"/>
            <a:headEnd/>
            <a:tailEnd/>
          </a:ln>
          <a:effectLst>
            <a:prstShdw prst="shdw17" dist="17961" dir="2700000">
              <a:srgbClr val="999900"/>
            </a:prstShdw>
          </a:effectLst>
        </p:spPr>
        <p:txBody>
          <a:bodyPr wrap="none">
            <a:spAutoFit/>
          </a:bodyPr>
          <a:lstStyle/>
          <a:p>
            <a:pPr>
              <a:lnSpc>
                <a:spcPct val="90000"/>
              </a:lnSpc>
              <a:spcBef>
                <a:spcPct val="20000"/>
              </a:spcBef>
            </a:pPr>
            <a:r>
              <a:rPr lang="ja-JP" altLang="en-US" sz="2800" b="1" dirty="0">
                <a:latin typeface="メイリオ" panose="020B0604030504040204" pitchFamily="50" charset="-128"/>
                <a:ea typeface="メイリオ" panose="020B0604030504040204" pitchFamily="50" charset="-128"/>
              </a:rPr>
              <a:t>（</a:t>
            </a:r>
            <a:r>
              <a:rPr lang="en-US" altLang="ja-JP" sz="2800" b="1" dirty="0">
                <a:latin typeface="メイリオ" panose="020B0604030504040204" pitchFamily="50" charset="-128"/>
                <a:ea typeface="メイリオ" panose="020B0604030504040204" pitchFamily="50" charset="-128"/>
              </a:rPr>
              <a:t>2</a:t>
            </a:r>
            <a:r>
              <a:rPr lang="ja-JP" altLang="en-US" sz="2800" b="1" dirty="0">
                <a:latin typeface="メイリオ" panose="020B0604030504040204" pitchFamily="50" charset="-128"/>
                <a:ea typeface="メイリオ" panose="020B0604030504040204" pitchFamily="50" charset="-128"/>
              </a:rPr>
              <a:t>）治すこと</a:t>
            </a:r>
            <a:r>
              <a:rPr lang="ja-JP" altLang="en-US" sz="2800" b="1" dirty="0" smtClean="0">
                <a:latin typeface="メイリオ" panose="020B0604030504040204" pitchFamily="50" charset="-128"/>
                <a:ea typeface="メイリオ" panose="020B0604030504040204" pitchFamily="50" charset="-128"/>
              </a:rPr>
              <a:t>は困難：うまく付き合うことを目指す</a:t>
            </a:r>
            <a:endParaRPr lang="en-US" altLang="ja-JP" sz="2800" b="1" dirty="0">
              <a:latin typeface="メイリオ" panose="020B0604030504040204" pitchFamily="50" charset="-128"/>
              <a:ea typeface="メイリオ" panose="020B0604030504040204" pitchFamily="50" charset="-128"/>
            </a:endParaRPr>
          </a:p>
        </p:txBody>
      </p:sp>
      <p:sp>
        <p:nvSpPr>
          <p:cNvPr id="14" name="テキスト ボックス 13"/>
          <p:cNvSpPr txBox="1"/>
          <p:nvPr/>
        </p:nvSpPr>
        <p:spPr>
          <a:xfrm>
            <a:off x="1786622" y="6054534"/>
            <a:ext cx="5570756" cy="523220"/>
          </a:xfrm>
          <a:prstGeom prst="rect">
            <a:avLst/>
          </a:prstGeom>
          <a:noFill/>
        </p:spPr>
        <p:txBody>
          <a:bodyPr wrap="none" rtlCol="0">
            <a:spAutoFit/>
          </a:bodyPr>
          <a:lstStyle/>
          <a:p>
            <a:r>
              <a:rPr kumimoji="1" lang="ja-JP" altLang="en-US" sz="28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目的によって治療期間も違います</a:t>
            </a:r>
            <a:endParaRPr kumimoji="1" lang="ja-JP" altLang="en-US" sz="28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2560203"/>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p14:dur="0"/>
    </mc:Choice>
    <mc:Fallback>
      <mp:transition xmlns:mp="http://schemas.microsoft.com/office/mac/powerpoint/2008/mai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p:txBody>
          <a:bodyPr>
            <a:normAutofit/>
          </a:bodyPr>
          <a:lstStyle/>
          <a:p>
            <a:r>
              <a:rPr kumimoji="1" lang="ja-JP" altLang="en-US" sz="4000" dirty="0" smtClean="0">
                <a:latin typeface="メイリオ" panose="020B0604030504040204" pitchFamily="50" charset="-128"/>
                <a:ea typeface="メイリオ" panose="020B0604030504040204" pitchFamily="50" charset="-128"/>
                <a:cs typeface="メイリオ" panose="020B0604030504040204" pitchFamily="50" charset="-128"/>
              </a:rPr>
              <a:t>手術療法</a:t>
            </a:r>
            <a:endParaRPr kumimoji="1" lang="en-US" altLang="ja-JP" sz="40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4000" dirty="0" smtClean="0">
                <a:latin typeface="メイリオ" panose="020B0604030504040204" pitchFamily="50" charset="-128"/>
                <a:ea typeface="メイリオ" panose="020B0604030504040204" pitchFamily="50" charset="-128"/>
                <a:cs typeface="メイリオ" panose="020B0604030504040204" pitchFamily="50" charset="-128"/>
              </a:rPr>
              <a:t>放射線療法</a:t>
            </a:r>
            <a:endParaRPr kumimoji="1" lang="en-US" altLang="ja-JP" sz="40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4000" dirty="0" smtClean="0">
                <a:latin typeface="メイリオ" panose="020B0604030504040204" pitchFamily="50" charset="-128"/>
                <a:ea typeface="メイリオ" panose="020B0604030504040204" pitchFamily="50" charset="-128"/>
                <a:cs typeface="メイリオ" panose="020B0604030504040204" pitchFamily="50" charset="-128"/>
              </a:rPr>
              <a:t>化学療法（がん薬物療法）</a:t>
            </a:r>
            <a:endParaRPr kumimoji="1" lang="ja-JP" altLang="en-US" sz="4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タイトル 1"/>
          <p:cNvSpPr>
            <a:spLocks noGrp="1"/>
          </p:cNvSpPr>
          <p:nvPr>
            <p:ph type="title"/>
          </p:nvPr>
        </p:nvSpPr>
        <p:spPr/>
        <p:txBody>
          <a:bodyPr/>
          <a:lstStyle/>
          <a:p>
            <a:r>
              <a:rPr kumimoji="1"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がんの</a:t>
            </a:r>
            <a:r>
              <a:rPr kumimoji="1" lang="en-US" altLang="ja-JP" b="1" dirty="0" smtClean="0">
                <a:latin typeface="メイリオ" panose="020B0604030504040204" pitchFamily="50" charset="-128"/>
                <a:ea typeface="メイリオ" panose="020B0604030504040204" pitchFamily="50" charset="-128"/>
                <a:cs typeface="メイリオ" panose="020B0604030504040204" pitchFamily="50" charset="-128"/>
              </a:rPr>
              <a:t>3</a:t>
            </a:r>
            <a:r>
              <a:rPr kumimoji="1"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大治療法とは？</a:t>
            </a:r>
            <a:endParaRPr kumimoji="1" lang="ja-JP" altLang="en-US" b="1"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28375206"/>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p14:dur="0"/>
    </mc:Choice>
    <mc:Fallback>
      <mp:transition xmlns:mp="http://schemas.microsoft.com/office/mac/powerpoint/2008/mai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p:txBody>
          <a:bodyPr/>
          <a:lstStyle/>
          <a:p>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自覚症状</a:t>
            </a:r>
            <a:endPar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lvl="1"/>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だるさ、吐き気、食欲低下</a:t>
            </a:r>
            <a:endPar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lvl="1"/>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便秘、下痢、口内炎、味覚障害</a:t>
            </a:r>
            <a:endPar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lvl="1"/>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脱毛、湿疹、手足のしびれ、皮膚乾燥　など</a:t>
            </a:r>
            <a:endPar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自覚しない副作用</a:t>
            </a:r>
            <a:endPar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lvl="1"/>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白血球減少、血小板減少、肝腎機能異常</a:t>
            </a:r>
            <a:endPar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重篤な副作用</a:t>
            </a:r>
            <a:endPar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lvl="1"/>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薬剤性肺炎、アレルギー、感染症　など</a:t>
            </a:r>
            <a:endPar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タイトル 1"/>
          <p:cNvSpPr txBox="1">
            <a:spLocks/>
          </p:cNvSpPr>
          <p:nvPr/>
        </p:nvSpPr>
        <p:spPr>
          <a:xfrm>
            <a:off x="457200" y="543579"/>
            <a:ext cx="8229600" cy="774233"/>
          </a:xfrm>
          <a:prstGeom prst="rect">
            <a:avLst/>
          </a:prstGeom>
        </p:spPr>
        <p:txBody>
          <a:bodyPr>
            <a:normAutofit/>
          </a:bodyPr>
          <a:lstStyle>
            <a:lvl1pPr algn="ctr" defTabSz="457200" rtl="0" eaLnBrk="1" latinLnBrk="0" hangingPunct="1">
              <a:spcBef>
                <a:spcPct val="0"/>
              </a:spcBef>
              <a:buNone/>
              <a:defRPr kumimoji="1" sz="4400" kern="1200">
                <a:solidFill>
                  <a:schemeClr val="tx1"/>
                </a:solidFill>
                <a:latin typeface="+mj-lt"/>
                <a:ea typeface="+mj-ea"/>
                <a:cs typeface="+mj-cs"/>
              </a:defRPr>
            </a:lvl1pPr>
          </a:lstStyle>
          <a:p>
            <a:r>
              <a:rPr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抗がん剤による副作用は？</a:t>
            </a:r>
            <a:endParaRPr lang="ja-JP" altLang="en-US" b="1"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08756656"/>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p14:dur="0"/>
    </mc:Choice>
    <mc:Fallback>
      <mp:transition xmlns:mp="http://schemas.microsoft.com/office/mac/powerpoint/2008/main"/>
    </mc:Fallback>
  </mc:AlternateContent>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1423</TotalTime>
  <Words>654</Words>
  <Application>Microsoft Macintosh PowerPoint</Application>
  <PresentationFormat>画面に合わせる (4:3)</PresentationFormat>
  <Paragraphs>86</Paragraphs>
  <Slides>12</Slides>
  <Notes>6</Notes>
  <HiddenSlides>0</HiddenSlides>
  <MMClips>0</MMClips>
  <ScaleCrop>false</ScaleCrop>
  <HeadingPairs>
    <vt:vector size="4" baseType="variant">
      <vt:variant>
        <vt:lpstr>デザイン テンプレート</vt:lpstr>
      </vt:variant>
      <vt:variant>
        <vt:i4>1</vt:i4>
      </vt:variant>
      <vt:variant>
        <vt:lpstr>スライド タイトル</vt:lpstr>
      </vt:variant>
      <vt:variant>
        <vt:i4>12</vt:i4>
      </vt:variant>
    </vt:vector>
  </HeadingPairs>
  <TitlesOfParts>
    <vt:vector size="13" baseType="lpstr">
      <vt:lpstr>Office テーマ</vt:lpstr>
      <vt:lpstr>スライド 1</vt:lpstr>
      <vt:lpstr>がんとは？</vt:lpstr>
      <vt:lpstr>がんの増え方</vt:lpstr>
      <vt:lpstr>遺伝子異常（がん）の原因</vt:lpstr>
      <vt:lpstr>がんによる症状</vt:lpstr>
      <vt:lpstr>がん早期発見のコツ</vt:lpstr>
      <vt:lpstr>がん治療の目的</vt:lpstr>
      <vt:lpstr>がんの3大治療法とは？</vt:lpstr>
      <vt:lpstr>スライド 9</vt:lpstr>
      <vt:lpstr>食事の工夫</vt:lpstr>
      <vt:lpstr>スライド 11</vt:lpstr>
      <vt:lpstr>スライド 12</vt:lpstr>
    </vt:vector>
  </TitlesOfParts>
  <Company>愛知県がんセンター中央病院</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図1　足場作り会話（質問１から２へ）</dc:title>
  <dc:creator>康永 小森</dc:creator>
  <cp:lastModifiedBy>康永 小森</cp:lastModifiedBy>
  <cp:revision>73</cp:revision>
  <cp:lastPrinted>2015-03-06T08:02:52Z</cp:lastPrinted>
  <dcterms:created xsi:type="dcterms:W3CDTF">2015-05-18T08:37:54Z</dcterms:created>
  <dcterms:modified xsi:type="dcterms:W3CDTF">2015-05-18T08:48:55Z</dcterms:modified>
</cp:coreProperties>
</file>