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758" r:id="rId2"/>
    <p:sldId id="759" r:id="rId3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90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6D009E-2CFF-4A18-9F7D-9E6C8492DD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9472F6D-72D4-46E9-886E-AD61FF6EC4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FCC11FA-7E97-426E-8869-3139A55DF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29206-C5CE-450A-B7A9-F57879735818}" type="datetimeFigureOut">
              <a:rPr kumimoji="1" lang="ja-JP" altLang="en-US" smtClean="0"/>
              <a:t>2024/10/7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54C0D81-3D18-40D5-B359-41877922E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09B49AC-94EE-4A43-8EAD-2AADA7268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0200-6EDB-4739-8545-BD2980D49F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5821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CE1B0F-4010-4426-A9BD-20F9909AC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0433BBE-70F0-41AB-B88E-832F203C41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5CB6DEB-0499-45DE-BBFC-85E4A66DD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29206-C5CE-450A-B7A9-F57879735818}" type="datetimeFigureOut">
              <a:rPr kumimoji="1" lang="ja-JP" altLang="en-US" smtClean="0"/>
              <a:t>2024/10/7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37E9AF3-A63C-4FA0-B740-D49A34DC7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66851EC-529E-4841-9E07-084D21EE4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0200-6EDB-4739-8545-BD2980D49F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5285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2F8E664-31D8-4E38-970B-FB68EB4241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6BE9A30-2B8A-4CBF-AF96-CEAB5E2D80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4EF200-8B27-4BB8-BD51-C840F1CF4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29206-C5CE-450A-B7A9-F57879735818}" type="datetimeFigureOut">
              <a:rPr kumimoji="1" lang="ja-JP" altLang="en-US" smtClean="0"/>
              <a:t>2024/10/7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263307F-06D5-4E9E-A6B9-8DF326AAC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DD804BA-77D9-45A5-BA2F-415B4D58F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0200-6EDB-4739-8545-BD2980D49F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0729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A4E74B-8A40-4892-AB48-621184F31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5BF83C1-78CA-4987-BF07-D9F6CFC652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4EC6C66-A021-4F58-A5F5-C4D7440A7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29206-C5CE-450A-B7A9-F57879735818}" type="datetimeFigureOut">
              <a:rPr kumimoji="1" lang="ja-JP" altLang="en-US" smtClean="0"/>
              <a:t>2024/10/7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4272641-37C9-4566-BE85-18BA26F5B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43E2B3B-DD49-43E7-977E-A23F4D57E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0200-6EDB-4739-8545-BD2980D49F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7054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FCD1AF-8DD9-4911-92C7-49A24727D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F07F07C-554F-473C-AD01-A5EC8630EF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91B44F3-7110-467C-96B7-2F75F4FE7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29206-C5CE-450A-B7A9-F57879735818}" type="datetimeFigureOut">
              <a:rPr kumimoji="1" lang="ja-JP" altLang="en-US" smtClean="0"/>
              <a:t>2024/10/7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ECB0BED-D374-4886-9814-98DB594E0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3DAD7B-789F-4FCF-88C4-BF5F53D0F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0200-6EDB-4739-8545-BD2980D49F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4053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FF24949-D245-4861-8D39-D5604E57B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07D63DA-B836-4850-AD31-8BB1DF9A3D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06C303-E231-4601-BE84-0EAD37720A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15BA75F-25B1-4278-8003-3585AC2E0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29206-C5CE-450A-B7A9-F57879735818}" type="datetimeFigureOut">
              <a:rPr kumimoji="1" lang="ja-JP" altLang="en-US" smtClean="0"/>
              <a:t>2024/10/7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9DB5B5B-90A4-41E1-B09E-E40F6BEDC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918392A-0E3C-47D8-ACF9-A384F7F8B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0200-6EDB-4739-8545-BD2980D49F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2389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6C23F0-7638-4F47-8B98-3C2019416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CB5FA4F-C870-4852-A90D-46D30257FD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5B0B477-5850-4F35-9110-71CA21B267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3331BF9-AEC8-4912-8B63-3E41F12B9B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1237D58-6FFA-4386-8FC4-305D8FB204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D7F8C3A-82D3-43E0-AA3C-52F9BE2D0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29206-C5CE-450A-B7A9-F57879735818}" type="datetimeFigureOut">
              <a:rPr kumimoji="1" lang="ja-JP" altLang="en-US" smtClean="0"/>
              <a:t>2024/10/7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79F14BD-6A77-4DB6-B6B7-3F7E0795A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DD34D15-E21B-47EA-92A2-9F18C1FC6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0200-6EDB-4739-8545-BD2980D49F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1935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E3CBD6-CF77-4787-96D5-CF5329721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2950BA4-881E-46FE-BBD5-36A781F8E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29206-C5CE-450A-B7A9-F57879735818}" type="datetimeFigureOut">
              <a:rPr kumimoji="1" lang="ja-JP" altLang="en-US" smtClean="0"/>
              <a:t>2024/10/7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47EE90A-894E-45E4-812C-200739701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8449FB9-C33C-4DD7-A72D-C10F6D374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0200-6EDB-4739-8545-BD2980D49F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3593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8EBA359-5BF2-415D-922A-2F8D66A90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29206-C5CE-450A-B7A9-F57879735818}" type="datetimeFigureOut">
              <a:rPr kumimoji="1" lang="ja-JP" altLang="en-US" smtClean="0"/>
              <a:t>2024/10/7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A31326E-5F7D-48C8-9B5C-840FFBF3B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ECE967F-4182-4F72-869F-997C2EA21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0200-6EDB-4739-8545-BD2980D49F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268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746935-43FC-4C2D-9362-E34E1ECF74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583A9BA-1C5C-4A01-B3A6-31B3666407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E2BD021-2C2E-4B37-A2B5-A317FF0FED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41F4DD8-3BE5-41C5-8A74-1E89336D0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29206-C5CE-450A-B7A9-F57879735818}" type="datetimeFigureOut">
              <a:rPr kumimoji="1" lang="ja-JP" altLang="en-US" smtClean="0"/>
              <a:t>2024/10/7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D2909A2-DD83-45E4-9719-91B40F422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048DC26-3FBC-4869-890D-6F916AE42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0200-6EDB-4739-8545-BD2980D49F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3118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ADCB68-6871-4392-B05C-E10CFBF68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99FC307-3EB9-4C5E-88AC-660CCF3F1B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59787D4-2D8D-49E5-A059-FC174B239E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184B9DF-17AA-43C7-A35C-5EC9CAF30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29206-C5CE-450A-B7A9-F57879735818}" type="datetimeFigureOut">
              <a:rPr kumimoji="1" lang="ja-JP" altLang="en-US" smtClean="0"/>
              <a:t>2024/10/7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349DEA4-9060-44E5-8A70-C438F980C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FDC9F3D-5AA3-4FCE-99DB-4ABF36BC8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0200-6EDB-4739-8545-BD2980D49F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4467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C905399-CB89-4E33-A98B-5A3DBC9BD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20BD2F5-8B42-4BEB-810A-A7E601D96F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FD11E1C-963C-48C5-818D-1863FA219F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529206-C5CE-450A-B7A9-F57879735818}" type="datetimeFigureOut">
              <a:rPr kumimoji="1" lang="ja-JP" altLang="en-US" smtClean="0"/>
              <a:t>2024/10/7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1701D6A-1885-4E72-8EC3-C1AB9C9E17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3E94617-6023-40E4-AD3E-3459C44D80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A20200-6EDB-4739-8545-BD2980D49F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9770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5061532" y="1151023"/>
            <a:ext cx="1857375" cy="51435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defRPr/>
            </a:pPr>
            <a:r>
              <a:rPr lang="ja-JP" altLang="en-US" sz="1400" kern="100">
                <a:solidFill>
                  <a:srgbClr val="000000"/>
                </a:solidFill>
                <a:latin typeface="Arial"/>
                <a:ea typeface="ＭＳ 明朝" panose="02020609040205080304" pitchFamily="17" charset="-128"/>
                <a:cs typeface="Times New Roman" panose="02020603050405020304" pitchFamily="18" charset="0"/>
              </a:rPr>
              <a:t>病院管理会議</a:t>
            </a:r>
            <a:endParaRPr lang="ja-JP" altLang="en-US" sz="1050" kern="100">
              <a:solidFill>
                <a:srgbClr val="000000"/>
              </a:solidFill>
              <a:latin typeface="Arial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6910015" y="2468648"/>
            <a:ext cx="4027481" cy="51435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defRPr/>
            </a:pPr>
            <a:r>
              <a:rPr lang="ja-JP" altLang="en-US" sz="1400" kern="100">
                <a:solidFill>
                  <a:srgbClr val="000000"/>
                </a:solidFill>
                <a:latin typeface="Arial"/>
                <a:ea typeface="ＭＳ 明朝" panose="02020609040205080304" pitchFamily="17" charset="-128"/>
                <a:cs typeface="Times New Roman" panose="02020603050405020304" pitchFamily="18" charset="0"/>
              </a:rPr>
              <a:t>医療安全管理委員会</a:t>
            </a:r>
            <a:endParaRPr lang="ja-JP" altLang="en-US" sz="1050" kern="100">
              <a:solidFill>
                <a:srgbClr val="000000"/>
              </a:solidFill>
              <a:latin typeface="Arial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4878016" y="2468021"/>
            <a:ext cx="1819275" cy="51435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defRPr/>
            </a:pPr>
            <a:r>
              <a:rPr lang="ja-JP" altLang="en-US" sz="1400" kern="100">
                <a:solidFill>
                  <a:srgbClr val="000000"/>
                </a:solidFill>
                <a:latin typeface="Arial"/>
                <a:ea typeface="ＭＳ 明朝" panose="02020609040205080304" pitchFamily="17" charset="-128"/>
                <a:cs typeface="Times New Roman" panose="02020603050405020304" pitchFamily="18" charset="0"/>
              </a:rPr>
              <a:t>院内感染防止委員会</a:t>
            </a:r>
            <a:endParaRPr lang="ja-JP" altLang="en-US" sz="1050" kern="100">
              <a:solidFill>
                <a:srgbClr val="000000"/>
              </a:solidFill>
              <a:latin typeface="Arial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7673286" y="4994325"/>
            <a:ext cx="2154384" cy="51435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defRPr/>
            </a:pPr>
            <a:r>
              <a:rPr lang="ja-JP" altLang="en-US" sz="1400" kern="100">
                <a:solidFill>
                  <a:srgbClr val="000000"/>
                </a:solidFill>
                <a:latin typeface="Arial"/>
                <a:ea typeface="ＭＳ 明朝" panose="02020609040205080304" pitchFamily="17" charset="-128"/>
                <a:cs typeface="Times New Roman" panose="02020603050405020304" pitchFamily="18" charset="0"/>
              </a:rPr>
              <a:t>リスクマネジメント部会</a:t>
            </a:r>
            <a:endParaRPr lang="ja-JP" altLang="en-US" sz="1050" kern="100">
              <a:solidFill>
                <a:srgbClr val="000000"/>
              </a:solidFill>
              <a:latin typeface="Arial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597370" y="2476525"/>
            <a:ext cx="1885662" cy="505845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defRPr/>
            </a:pPr>
            <a:r>
              <a:rPr lang="ja-JP" altLang="en-US" sz="1400" kern="100" dirty="0">
                <a:solidFill>
                  <a:srgbClr val="000000"/>
                </a:solidFill>
                <a:latin typeface="Arial"/>
                <a:ea typeface="ＭＳ 明朝" panose="02020609040205080304" pitchFamily="17" charset="-128"/>
                <a:cs typeface="Times New Roman" panose="02020603050405020304" pitchFamily="18" charset="0"/>
              </a:rPr>
              <a:t>医療機器管理委員会</a:t>
            </a:r>
            <a:endParaRPr lang="ja-JP" altLang="en-US" sz="1050" kern="100" dirty="0">
              <a:solidFill>
                <a:srgbClr val="000000"/>
              </a:solidFill>
              <a:latin typeface="Arial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4265242" y="3637049"/>
            <a:ext cx="2619375" cy="600075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defRPr/>
            </a:pPr>
            <a:r>
              <a:rPr lang="ja-JP" altLang="en-US" sz="1400" kern="100" dirty="0">
                <a:solidFill>
                  <a:srgbClr val="000000"/>
                </a:solidFill>
                <a:latin typeface="Arial"/>
                <a:ea typeface="ＭＳ 明朝" panose="02020609040205080304" pitchFamily="17" charset="-128"/>
                <a:cs typeface="Times New Roman" panose="02020603050405020304" pitchFamily="18" charset="0"/>
              </a:rPr>
              <a:t>ＩＣＴ</a:t>
            </a:r>
            <a:endParaRPr lang="ja-JP" altLang="en-US" sz="1050" kern="100" dirty="0">
              <a:solidFill>
                <a:srgbClr val="000000"/>
              </a:solidFill>
              <a:latin typeface="Arial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ctr" fontAlgn="base">
              <a:spcBef>
                <a:spcPct val="0"/>
              </a:spcBef>
              <a:defRPr/>
            </a:pPr>
            <a:r>
              <a:rPr lang="ja-JP" altLang="en-US" sz="1400" kern="100" dirty="0">
                <a:solidFill>
                  <a:srgbClr val="000000"/>
                </a:solidFill>
                <a:latin typeface="Arial"/>
                <a:ea typeface="ＭＳ 明朝" panose="02020609040205080304" pitchFamily="17" charset="-128"/>
                <a:cs typeface="Times New Roman" panose="02020603050405020304" pitchFamily="18" charset="0"/>
              </a:rPr>
              <a:t>（感染コントロールチーム）</a:t>
            </a:r>
            <a:endParaRPr lang="ja-JP" altLang="en-US" sz="1050" kern="100" dirty="0">
              <a:solidFill>
                <a:srgbClr val="000000"/>
              </a:solidFill>
              <a:latin typeface="Arial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cxnSp>
        <p:nvCxnSpPr>
          <p:cNvPr id="13" name="直線矢印コネクタ 12"/>
          <p:cNvCxnSpPr>
            <a:cxnSpLocks/>
          </p:cNvCxnSpPr>
          <p:nvPr/>
        </p:nvCxnSpPr>
        <p:spPr>
          <a:xfrm flipV="1">
            <a:off x="5621704" y="1661033"/>
            <a:ext cx="1" cy="80698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>
            <a:cxnSpLocks/>
          </p:cNvCxnSpPr>
          <p:nvPr/>
        </p:nvCxnSpPr>
        <p:spPr>
          <a:xfrm flipH="1" flipV="1">
            <a:off x="8380123" y="3007619"/>
            <a:ext cx="6121" cy="198405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/>
          <p:nvPr/>
        </p:nvCxnSpPr>
        <p:spPr>
          <a:xfrm rot="5400000" flipH="1" flipV="1">
            <a:off x="5306561" y="3291129"/>
            <a:ext cx="687230" cy="3498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正方形/長方形 17"/>
          <p:cNvSpPr/>
          <p:nvPr/>
        </p:nvSpPr>
        <p:spPr>
          <a:xfrm>
            <a:off x="5808586" y="5853198"/>
            <a:ext cx="2033362" cy="51435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defRPr/>
            </a:pPr>
            <a:r>
              <a:rPr lang="ja-JP" altLang="en-US" sz="1400" kern="100">
                <a:solidFill>
                  <a:srgbClr val="000000"/>
                </a:solidFill>
                <a:latin typeface="Arial"/>
                <a:ea typeface="ＭＳ 明朝" panose="02020609040205080304" pitchFamily="17" charset="-128"/>
                <a:cs typeface="Times New Roman" panose="02020603050405020304" pitchFamily="18" charset="0"/>
              </a:rPr>
              <a:t>救急蘇生普及委員会</a:t>
            </a:r>
            <a:endParaRPr lang="ja-JP" altLang="en-US" sz="1050" kern="100">
              <a:solidFill>
                <a:srgbClr val="000000"/>
              </a:solidFill>
              <a:latin typeface="Arial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cxnSp>
        <p:nvCxnSpPr>
          <p:cNvPr id="19" name="カギ線コネクタ 18"/>
          <p:cNvCxnSpPr>
            <a:cxnSpLocks/>
            <a:stCxn id="11" idx="0"/>
            <a:endCxn id="5" idx="1"/>
          </p:cNvCxnSpPr>
          <p:nvPr/>
        </p:nvCxnSpPr>
        <p:spPr>
          <a:xfrm rot="5400000" flipH="1" flipV="1">
            <a:off x="2766703" y="181697"/>
            <a:ext cx="1068327" cy="3521331"/>
          </a:xfrm>
          <a:prstGeom prst="bentConnector2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カギ線コネクタ 19"/>
          <p:cNvCxnSpPr>
            <a:cxnSpLocks/>
            <a:stCxn id="8" idx="0"/>
          </p:cNvCxnSpPr>
          <p:nvPr/>
        </p:nvCxnSpPr>
        <p:spPr>
          <a:xfrm rot="16200000" flipV="1">
            <a:off x="7385075" y="929967"/>
            <a:ext cx="1079500" cy="1997862"/>
          </a:xfrm>
          <a:prstGeom prst="bentConnector2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正方形/長方形 20"/>
          <p:cNvSpPr/>
          <p:nvPr/>
        </p:nvSpPr>
        <p:spPr>
          <a:xfrm>
            <a:off x="1672193" y="1892068"/>
            <a:ext cx="7239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defRPr/>
            </a:pPr>
            <a:r>
              <a:rPr lang="ja-JP" altLang="en-US" sz="1200" kern="100" dirty="0">
                <a:solidFill>
                  <a:srgbClr val="000000"/>
                </a:solidFill>
                <a:latin typeface="Arial"/>
                <a:ea typeface="ＭＳ 明朝" panose="02020609040205080304" pitchFamily="17" charset="-128"/>
                <a:cs typeface="Times New Roman" panose="02020603050405020304" pitchFamily="18" charset="0"/>
              </a:rPr>
              <a:t>報告</a:t>
            </a:r>
            <a:endParaRPr lang="ja-JP" altLang="en-US" sz="1050" kern="100" dirty="0">
              <a:solidFill>
                <a:srgbClr val="000000"/>
              </a:solidFill>
              <a:latin typeface="Arial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4813883" y="1892068"/>
            <a:ext cx="7239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defRPr/>
            </a:pPr>
            <a:r>
              <a:rPr lang="ja-JP" altLang="en-US" sz="1200" kern="100">
                <a:solidFill>
                  <a:srgbClr val="000000"/>
                </a:solidFill>
                <a:latin typeface="Arial"/>
                <a:ea typeface="ＭＳ 明朝" panose="02020609040205080304" pitchFamily="17" charset="-128"/>
                <a:cs typeface="Times New Roman" panose="02020603050405020304" pitchFamily="18" charset="0"/>
              </a:rPr>
              <a:t>報告</a:t>
            </a:r>
            <a:endParaRPr lang="ja-JP" altLang="en-US" sz="1050" kern="100">
              <a:solidFill>
                <a:srgbClr val="000000"/>
              </a:solidFill>
              <a:latin typeface="Arial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7364831" y="1889235"/>
            <a:ext cx="7239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defRPr/>
            </a:pPr>
            <a:r>
              <a:rPr lang="ja-JP" altLang="en-US" sz="1200" kern="100">
                <a:solidFill>
                  <a:srgbClr val="000000"/>
                </a:solidFill>
                <a:latin typeface="Arial"/>
                <a:ea typeface="ＭＳ 明朝" panose="02020609040205080304" pitchFamily="17" charset="-128"/>
                <a:cs typeface="Times New Roman" panose="02020603050405020304" pitchFamily="18" charset="0"/>
              </a:rPr>
              <a:t>報告</a:t>
            </a:r>
            <a:endParaRPr lang="ja-JP" altLang="en-US" sz="1050" kern="100">
              <a:solidFill>
                <a:srgbClr val="000000"/>
              </a:solidFill>
              <a:latin typeface="Arial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5777020" y="3126805"/>
            <a:ext cx="7239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defRPr/>
            </a:pPr>
            <a:r>
              <a:rPr lang="ja-JP" altLang="en-US" sz="1200" kern="100">
                <a:solidFill>
                  <a:srgbClr val="000000"/>
                </a:solidFill>
                <a:latin typeface="Arial"/>
                <a:ea typeface="ＭＳ 明朝" panose="02020609040205080304" pitchFamily="17" charset="-128"/>
                <a:cs typeface="Times New Roman" panose="02020603050405020304" pitchFamily="18" charset="0"/>
              </a:rPr>
              <a:t>報告</a:t>
            </a:r>
            <a:endParaRPr lang="ja-JP" altLang="en-US" sz="1050" kern="100">
              <a:solidFill>
                <a:srgbClr val="000000"/>
              </a:solidFill>
              <a:latin typeface="Arial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6534839" y="4979750"/>
            <a:ext cx="7239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defRPr/>
            </a:pPr>
            <a:r>
              <a:rPr lang="ja-JP" altLang="en-US" sz="1200" kern="100">
                <a:solidFill>
                  <a:srgbClr val="000000"/>
                </a:solidFill>
                <a:latin typeface="Arial"/>
                <a:ea typeface="ＭＳ 明朝" panose="02020609040205080304" pitchFamily="17" charset="-128"/>
                <a:cs typeface="Times New Roman" panose="02020603050405020304" pitchFamily="18" charset="0"/>
              </a:rPr>
              <a:t>報告</a:t>
            </a:r>
            <a:endParaRPr lang="ja-JP" altLang="en-US" sz="1050" kern="100">
              <a:solidFill>
                <a:srgbClr val="000000"/>
              </a:solidFill>
              <a:latin typeface="Arial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cxnSp>
        <p:nvCxnSpPr>
          <p:cNvPr id="28" name="直線矢印コネクタ 27"/>
          <p:cNvCxnSpPr>
            <a:cxnSpLocks/>
          </p:cNvCxnSpPr>
          <p:nvPr/>
        </p:nvCxnSpPr>
        <p:spPr>
          <a:xfrm flipV="1">
            <a:off x="7393309" y="2995698"/>
            <a:ext cx="6121" cy="28702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正方形/長方形 28"/>
          <p:cNvSpPr/>
          <p:nvPr/>
        </p:nvSpPr>
        <p:spPr>
          <a:xfrm>
            <a:off x="8494668" y="3619491"/>
            <a:ext cx="7239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defRPr/>
            </a:pPr>
            <a:r>
              <a:rPr lang="ja-JP" altLang="en-US" sz="1200" kern="100" dirty="0">
                <a:solidFill>
                  <a:srgbClr val="000000"/>
                </a:solidFill>
                <a:latin typeface="Arial"/>
                <a:ea typeface="ＭＳ 明朝" panose="02020609040205080304" pitchFamily="17" charset="-128"/>
                <a:cs typeface="Times New Roman" panose="02020603050405020304" pitchFamily="18" charset="0"/>
              </a:rPr>
              <a:t>報告</a:t>
            </a:r>
            <a:endParaRPr lang="ja-JP" altLang="en-US" sz="1050" kern="100" dirty="0">
              <a:solidFill>
                <a:srgbClr val="000000"/>
              </a:solidFill>
              <a:latin typeface="Arial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4857300" y="275994"/>
            <a:ext cx="19800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2800" dirty="0">
                <a:solidFill>
                  <a:srgbClr val="000000"/>
                </a:solidFill>
                <a:latin typeface="Book Antiqua" pitchFamily="18" charset="0"/>
                <a:ea typeface="ＭＳ Ｐゴシック" charset="-128"/>
              </a:rPr>
              <a:t>各種委員会</a:t>
            </a: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7CE807E5-4422-4EB0-9191-430761D77037}"/>
              </a:ext>
            </a:extLst>
          </p:cNvPr>
          <p:cNvSpPr/>
          <p:nvPr/>
        </p:nvSpPr>
        <p:spPr>
          <a:xfrm>
            <a:off x="2651083" y="2476690"/>
            <a:ext cx="2058881" cy="520871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defRPr/>
            </a:pPr>
            <a:r>
              <a:rPr lang="ja-JP" altLang="en-US" sz="1400" kern="100" dirty="0">
                <a:solidFill>
                  <a:srgbClr val="000000"/>
                </a:solidFill>
                <a:latin typeface="Arial"/>
                <a:ea typeface="ＭＳ 明朝" panose="02020609040205080304" pitchFamily="17" charset="-128"/>
                <a:cs typeface="Times New Roman" panose="02020603050405020304" pitchFamily="18" charset="0"/>
              </a:rPr>
              <a:t>医療放射線管理委員会</a:t>
            </a:r>
            <a:endParaRPr lang="ja-JP" altLang="en-US" sz="1050" kern="100" dirty="0">
              <a:solidFill>
                <a:srgbClr val="000000"/>
              </a:solidFill>
              <a:latin typeface="Arial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cxnSp>
        <p:nvCxnSpPr>
          <p:cNvPr id="38" name="カギ線コネクタ 19">
            <a:extLst>
              <a:ext uri="{FF2B5EF4-FFF2-40B4-BE49-F238E27FC236}">
                <a16:creationId xmlns:a16="http://schemas.microsoft.com/office/drawing/2014/main" id="{918FDF5D-1344-4B67-BD51-861DA14A5F4A}"/>
              </a:ext>
            </a:extLst>
          </p:cNvPr>
          <p:cNvCxnSpPr>
            <a:cxnSpLocks/>
            <a:stCxn id="32" idx="0"/>
          </p:cNvCxnSpPr>
          <p:nvPr/>
        </p:nvCxnSpPr>
        <p:spPr>
          <a:xfrm rot="5400000" flipH="1" flipV="1">
            <a:off x="3940660" y="1355818"/>
            <a:ext cx="860736" cy="1381009"/>
          </a:xfrm>
          <a:prstGeom prst="bentConnector2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16AF3156-A5B4-45C6-B335-7A11CFCC5BD0}"/>
              </a:ext>
            </a:extLst>
          </p:cNvPr>
          <p:cNvSpPr/>
          <p:nvPr/>
        </p:nvSpPr>
        <p:spPr>
          <a:xfrm>
            <a:off x="2837838" y="1892068"/>
            <a:ext cx="7239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defRPr/>
            </a:pPr>
            <a:r>
              <a:rPr lang="ja-JP" altLang="en-US" sz="1200" kern="100">
                <a:solidFill>
                  <a:srgbClr val="000000"/>
                </a:solidFill>
                <a:latin typeface="Arial"/>
                <a:ea typeface="ＭＳ 明朝" panose="02020609040205080304" pitchFamily="17" charset="-128"/>
                <a:cs typeface="Times New Roman" panose="02020603050405020304" pitchFamily="18" charset="0"/>
              </a:rPr>
              <a:t>報告</a:t>
            </a:r>
            <a:endParaRPr lang="ja-JP" altLang="en-US" sz="1050" kern="100">
              <a:solidFill>
                <a:srgbClr val="000000"/>
              </a:solidFill>
              <a:latin typeface="Arial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382D7EA9-2DCC-4F00-9D0D-6A2167A8A938}"/>
              </a:ext>
            </a:extLst>
          </p:cNvPr>
          <p:cNvSpPr/>
          <p:nvPr/>
        </p:nvSpPr>
        <p:spPr>
          <a:xfrm>
            <a:off x="3168278" y="4448202"/>
            <a:ext cx="2902352" cy="600075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defRPr/>
            </a:pPr>
            <a:r>
              <a:rPr lang="ja-JP" altLang="en-US" sz="1400" kern="100" dirty="0">
                <a:solidFill>
                  <a:srgbClr val="000000"/>
                </a:solidFill>
                <a:latin typeface="Arial"/>
                <a:ea typeface="ＭＳ 明朝" panose="02020609040205080304" pitchFamily="17" charset="-128"/>
                <a:cs typeface="Times New Roman" panose="02020603050405020304" pitchFamily="18" charset="0"/>
              </a:rPr>
              <a:t>ＡＳＴ</a:t>
            </a:r>
            <a:endParaRPr lang="ja-JP" altLang="en-US" sz="1050" kern="100" dirty="0">
              <a:solidFill>
                <a:srgbClr val="000000"/>
              </a:solidFill>
              <a:latin typeface="Arial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ctr" fontAlgn="base">
              <a:spcBef>
                <a:spcPct val="0"/>
              </a:spcBef>
              <a:defRPr/>
            </a:pPr>
            <a:r>
              <a:rPr lang="ja-JP" altLang="en-US" sz="1400" kern="100" dirty="0">
                <a:solidFill>
                  <a:srgbClr val="000000"/>
                </a:solidFill>
                <a:latin typeface="Arial"/>
                <a:ea typeface="ＭＳ 明朝" panose="02020609040205080304" pitchFamily="17" charset="-128"/>
                <a:cs typeface="Times New Roman" panose="02020603050405020304" pitchFamily="18" charset="0"/>
              </a:rPr>
              <a:t>（抗菌薬適正使用支援チーム）</a:t>
            </a:r>
            <a:endParaRPr lang="ja-JP" altLang="en-US" sz="1050" kern="100" dirty="0">
              <a:solidFill>
                <a:srgbClr val="000000"/>
              </a:solidFill>
              <a:latin typeface="Arial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cxnSp>
        <p:nvCxnSpPr>
          <p:cNvPr id="33" name="直線矢印コネクタ 16">
            <a:extLst>
              <a:ext uri="{FF2B5EF4-FFF2-40B4-BE49-F238E27FC236}">
                <a16:creationId xmlns:a16="http://schemas.microsoft.com/office/drawing/2014/main" id="{2BE415C7-4597-4CE5-B491-F914AEC52472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3775397" y="3041517"/>
            <a:ext cx="1480754" cy="1362461"/>
          </a:xfrm>
          <a:prstGeom prst="bentConnector3">
            <a:avLst>
              <a:gd name="adj1" fmla="val 73269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78F28B71-078F-4A83-8CA1-DEE50916E9D1}"/>
              </a:ext>
            </a:extLst>
          </p:cNvPr>
          <p:cNvSpPr/>
          <p:nvPr/>
        </p:nvSpPr>
        <p:spPr>
          <a:xfrm>
            <a:off x="2973432" y="3467378"/>
            <a:ext cx="7239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defRPr/>
            </a:pPr>
            <a:r>
              <a:rPr lang="ja-JP" altLang="en-US" sz="1200" kern="100">
                <a:solidFill>
                  <a:srgbClr val="000000"/>
                </a:solidFill>
                <a:latin typeface="Arial"/>
                <a:ea typeface="ＭＳ 明朝" panose="02020609040205080304" pitchFamily="17" charset="-128"/>
                <a:cs typeface="Times New Roman" panose="02020603050405020304" pitchFamily="18" charset="0"/>
              </a:rPr>
              <a:t>報告</a:t>
            </a:r>
            <a:endParaRPr lang="ja-JP" altLang="en-US" sz="1050" kern="100">
              <a:solidFill>
                <a:srgbClr val="000000"/>
              </a:solidFill>
              <a:latin typeface="Arial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1E92D037-4CFA-468C-BB95-D02491BB48EC}"/>
              </a:ext>
            </a:extLst>
          </p:cNvPr>
          <p:cNvSpPr/>
          <p:nvPr/>
        </p:nvSpPr>
        <p:spPr>
          <a:xfrm>
            <a:off x="3576525" y="5853198"/>
            <a:ext cx="1997184" cy="51435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defRPr/>
            </a:pPr>
            <a:r>
              <a:rPr lang="ja-JP" altLang="en-US" sz="1400" kern="100" dirty="0">
                <a:solidFill>
                  <a:srgbClr val="000000"/>
                </a:solidFill>
                <a:latin typeface="Arial"/>
                <a:ea typeface="ＭＳ 明朝" panose="02020609040205080304" pitchFamily="17" charset="-128"/>
                <a:cs typeface="Times New Roman" panose="02020603050405020304" pitchFamily="18" charset="0"/>
              </a:rPr>
              <a:t>報告書対策チーム</a:t>
            </a:r>
            <a:endParaRPr lang="ja-JP" altLang="en-US" sz="1050" kern="100" dirty="0">
              <a:solidFill>
                <a:srgbClr val="000000"/>
              </a:solidFill>
              <a:latin typeface="Arial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EB887C9C-FDF8-4649-83D6-1D37A4E389BF}"/>
              </a:ext>
            </a:extLst>
          </p:cNvPr>
          <p:cNvSpPr/>
          <p:nvPr/>
        </p:nvSpPr>
        <p:spPr>
          <a:xfrm>
            <a:off x="949994" y="5855480"/>
            <a:ext cx="2352675" cy="51435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defRPr/>
            </a:pPr>
            <a:r>
              <a:rPr lang="ja-JP" altLang="en-US" sz="1400" kern="100" dirty="0">
                <a:solidFill>
                  <a:srgbClr val="000000"/>
                </a:solidFill>
                <a:latin typeface="Arial"/>
                <a:ea typeface="ＭＳ 明朝" panose="02020609040205080304" pitchFamily="17" charset="-128"/>
                <a:cs typeface="Times New Roman" panose="02020603050405020304" pitchFamily="18" charset="0"/>
              </a:rPr>
              <a:t>転倒転落防止対策委員会</a:t>
            </a:r>
            <a:endParaRPr lang="ja-JP" altLang="en-US" sz="1050" kern="100" dirty="0">
              <a:solidFill>
                <a:srgbClr val="000000"/>
              </a:solidFill>
              <a:latin typeface="Arial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cxnSp>
        <p:nvCxnSpPr>
          <p:cNvPr id="39" name="直線コネクタ 38">
            <a:extLst>
              <a:ext uri="{FF2B5EF4-FFF2-40B4-BE49-F238E27FC236}">
                <a16:creationId xmlns:a16="http://schemas.microsoft.com/office/drawing/2014/main" id="{768BB44B-2CA4-4BD6-B94B-848E3751E022}"/>
              </a:ext>
            </a:extLst>
          </p:cNvPr>
          <p:cNvCxnSpPr>
            <a:stCxn id="36" idx="0"/>
          </p:cNvCxnSpPr>
          <p:nvPr/>
        </p:nvCxnSpPr>
        <p:spPr>
          <a:xfrm flipH="1" flipV="1">
            <a:off x="2126331" y="5435172"/>
            <a:ext cx="1" cy="420308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5B0C47D8-BE0F-4DC1-8242-8316423E577C}"/>
              </a:ext>
            </a:extLst>
          </p:cNvPr>
          <p:cNvCxnSpPr>
            <a:cxnSpLocks/>
          </p:cNvCxnSpPr>
          <p:nvPr/>
        </p:nvCxnSpPr>
        <p:spPr>
          <a:xfrm>
            <a:off x="2126331" y="5461487"/>
            <a:ext cx="5266978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直線コネクタ 43">
            <a:extLst>
              <a:ext uri="{FF2B5EF4-FFF2-40B4-BE49-F238E27FC236}">
                <a16:creationId xmlns:a16="http://schemas.microsoft.com/office/drawing/2014/main" id="{7C2D62F3-778B-40BC-9DBF-10FB8A0CA4DA}"/>
              </a:ext>
            </a:extLst>
          </p:cNvPr>
          <p:cNvCxnSpPr>
            <a:cxnSpLocks/>
            <a:stCxn id="34" idx="0"/>
          </p:cNvCxnSpPr>
          <p:nvPr/>
        </p:nvCxnSpPr>
        <p:spPr>
          <a:xfrm flipV="1">
            <a:off x="4575117" y="5487803"/>
            <a:ext cx="0" cy="365395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9739FB4A-952F-58B1-BF86-9453AEFC6C12}"/>
              </a:ext>
            </a:extLst>
          </p:cNvPr>
          <p:cNvSpPr/>
          <p:nvPr/>
        </p:nvSpPr>
        <p:spPr>
          <a:xfrm>
            <a:off x="9955657" y="4979750"/>
            <a:ext cx="2154384" cy="51435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defRPr/>
            </a:pPr>
            <a:r>
              <a:rPr lang="ja-JP" altLang="en-US" sz="1400" kern="100" dirty="0">
                <a:solidFill>
                  <a:srgbClr val="000000"/>
                </a:solidFill>
                <a:latin typeface="Arial"/>
                <a:ea typeface="ＭＳ 明朝" panose="02020609040205080304" pitchFamily="17" charset="-128"/>
                <a:cs typeface="Times New Roman" panose="02020603050405020304" pitchFamily="18" charset="0"/>
              </a:rPr>
              <a:t>身体拘束等最小化委員会</a:t>
            </a:r>
            <a:endParaRPr lang="ja-JP" altLang="en-US" sz="1050" kern="100" dirty="0">
              <a:solidFill>
                <a:srgbClr val="000000"/>
              </a:solidFill>
              <a:latin typeface="Arial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7BD91C39-C8DB-BDD4-C847-62754FC7DC4B}"/>
              </a:ext>
            </a:extLst>
          </p:cNvPr>
          <p:cNvSpPr/>
          <p:nvPr/>
        </p:nvSpPr>
        <p:spPr>
          <a:xfrm>
            <a:off x="9955657" y="5872301"/>
            <a:ext cx="2154384" cy="51435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defRPr/>
            </a:pPr>
            <a:r>
              <a:rPr lang="ja-JP" altLang="en-US" sz="1400" kern="100" dirty="0">
                <a:solidFill>
                  <a:srgbClr val="000000"/>
                </a:solidFill>
                <a:latin typeface="Arial"/>
                <a:ea typeface="ＭＳ 明朝" panose="02020609040205080304" pitchFamily="17" charset="-128"/>
                <a:cs typeface="Times New Roman" panose="02020603050405020304" pitchFamily="18" charset="0"/>
              </a:rPr>
              <a:t>身体拘束等最小化チーム</a:t>
            </a:r>
            <a:endParaRPr lang="ja-JP" altLang="en-US" sz="1050" kern="100" dirty="0">
              <a:solidFill>
                <a:srgbClr val="000000"/>
              </a:solidFill>
              <a:latin typeface="Arial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D98BAB6E-4CBA-7F4E-FA40-E22648968E06}"/>
              </a:ext>
            </a:extLst>
          </p:cNvPr>
          <p:cNvCxnSpPr>
            <a:cxnSpLocks/>
          </p:cNvCxnSpPr>
          <p:nvPr/>
        </p:nvCxnSpPr>
        <p:spPr>
          <a:xfrm flipV="1">
            <a:off x="11032849" y="5500503"/>
            <a:ext cx="0" cy="365395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直線矢印コネクタ 50">
            <a:extLst>
              <a:ext uri="{FF2B5EF4-FFF2-40B4-BE49-F238E27FC236}">
                <a16:creationId xmlns:a16="http://schemas.microsoft.com/office/drawing/2014/main" id="{651F7317-D3EC-91A0-8167-24B57ADAC579}"/>
              </a:ext>
            </a:extLst>
          </p:cNvPr>
          <p:cNvCxnSpPr>
            <a:cxnSpLocks/>
          </p:cNvCxnSpPr>
          <p:nvPr/>
        </p:nvCxnSpPr>
        <p:spPr>
          <a:xfrm flipH="1" flipV="1">
            <a:off x="10588669" y="3011111"/>
            <a:ext cx="6121" cy="198405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62B5285B-8EA0-4AA0-307B-2758C86376D7}"/>
              </a:ext>
            </a:extLst>
          </p:cNvPr>
          <p:cNvSpPr/>
          <p:nvPr/>
        </p:nvSpPr>
        <p:spPr>
          <a:xfrm>
            <a:off x="9756345" y="3620246"/>
            <a:ext cx="7239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defRPr/>
            </a:pPr>
            <a:r>
              <a:rPr lang="ja-JP" altLang="en-US" sz="1200" kern="100" dirty="0">
                <a:solidFill>
                  <a:srgbClr val="000000"/>
                </a:solidFill>
                <a:latin typeface="Arial"/>
                <a:ea typeface="ＭＳ 明朝" panose="02020609040205080304" pitchFamily="17" charset="-128"/>
                <a:cs typeface="Times New Roman" panose="02020603050405020304" pitchFamily="18" charset="0"/>
              </a:rPr>
              <a:t>報告</a:t>
            </a:r>
            <a:endParaRPr lang="ja-JP" altLang="en-US" sz="1050" kern="100" dirty="0">
              <a:solidFill>
                <a:srgbClr val="000000"/>
              </a:solidFill>
              <a:latin typeface="Arial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0846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正方形/長方形 14"/>
          <p:cNvSpPr/>
          <p:nvPr/>
        </p:nvSpPr>
        <p:spPr>
          <a:xfrm>
            <a:off x="4181283" y="958746"/>
            <a:ext cx="1192828" cy="98336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defRPr/>
            </a:pPr>
            <a:r>
              <a:rPr lang="ja-JP" altLang="en-US" sz="2400" kern="100" dirty="0">
                <a:solidFill>
                  <a:srgbClr val="000000"/>
                </a:solidFill>
                <a:latin typeface="Arial"/>
                <a:ea typeface="ＭＳ 明朝" panose="02020609040205080304" pitchFamily="17" charset="-128"/>
                <a:cs typeface="Times New Roman" panose="02020603050405020304" pitchFamily="18" charset="0"/>
              </a:rPr>
              <a:t>病院長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6241140" y="1597796"/>
            <a:ext cx="2908300" cy="817786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defRPr/>
            </a:pPr>
            <a:r>
              <a:rPr lang="ja-JP" altLang="en-US" sz="1400" kern="100" dirty="0">
                <a:solidFill>
                  <a:srgbClr val="000000"/>
                </a:solidFill>
                <a:latin typeface="Arial"/>
                <a:ea typeface="ＭＳ 明朝" panose="02020609040205080304" pitchFamily="17" charset="-128"/>
                <a:cs typeface="Times New Roman" panose="02020603050405020304" pitchFamily="18" charset="0"/>
              </a:rPr>
              <a:t>未承認新規医薬品担当部門の長</a:t>
            </a:r>
            <a:endParaRPr lang="en-US" altLang="ja-JP" sz="1400" kern="100" dirty="0">
              <a:solidFill>
                <a:srgbClr val="000000"/>
              </a:solidFill>
              <a:latin typeface="Arial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ctr" fontAlgn="base">
              <a:spcBef>
                <a:spcPct val="0"/>
              </a:spcBef>
              <a:defRPr/>
            </a:pPr>
            <a:r>
              <a:rPr lang="ja-JP" altLang="en-US" sz="1400" kern="100" dirty="0">
                <a:solidFill>
                  <a:srgbClr val="000000"/>
                </a:solidFill>
                <a:latin typeface="Arial"/>
                <a:ea typeface="ＭＳ 明朝" panose="02020609040205080304" pitchFamily="17" charset="-128"/>
                <a:cs typeface="Times New Roman" panose="02020603050405020304" pitchFamily="18" charset="0"/>
              </a:rPr>
              <a:t>医薬品適応外使用担当部門の長</a:t>
            </a:r>
            <a:endParaRPr lang="en-US" altLang="ja-JP" sz="1400" kern="100" dirty="0">
              <a:solidFill>
                <a:srgbClr val="000000"/>
              </a:solidFill>
              <a:latin typeface="Arial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ctr" fontAlgn="base">
              <a:spcBef>
                <a:spcPct val="0"/>
              </a:spcBef>
              <a:defRPr/>
            </a:pPr>
            <a:r>
              <a:rPr lang="ja-JP" altLang="en-US" sz="1400" kern="100" dirty="0">
                <a:solidFill>
                  <a:srgbClr val="000000"/>
                </a:solidFill>
                <a:latin typeface="Arial"/>
                <a:ea typeface="ＭＳ 明朝" panose="02020609040205080304" pitchFamily="17" charset="-128"/>
                <a:cs typeface="Times New Roman" panose="02020603050405020304" pitchFamily="18" charset="0"/>
              </a:rPr>
              <a:t>（薬剤部長）</a:t>
            </a:r>
            <a:endParaRPr lang="ja-JP" altLang="en-US" sz="1050" kern="100" dirty="0">
              <a:solidFill>
                <a:srgbClr val="000000"/>
              </a:solidFill>
              <a:latin typeface="Arial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224497" y="1192777"/>
            <a:ext cx="2952750" cy="733425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defRPr/>
            </a:pPr>
            <a:r>
              <a:rPr lang="ja-JP" altLang="en-US" sz="1400" kern="100" dirty="0">
                <a:solidFill>
                  <a:srgbClr val="000000"/>
                </a:solidFill>
                <a:latin typeface="Arial"/>
                <a:ea typeface="ＭＳ 明朝" panose="02020609040205080304" pitchFamily="17" charset="-128"/>
                <a:cs typeface="Times New Roman" panose="02020603050405020304" pitchFamily="18" charset="0"/>
              </a:rPr>
              <a:t>高難度新規医療技術担当部門の長</a:t>
            </a:r>
            <a:endParaRPr lang="ja-JP" altLang="en-US" sz="1050" kern="100" dirty="0">
              <a:solidFill>
                <a:srgbClr val="000000"/>
              </a:solidFill>
              <a:latin typeface="Arial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ctr" fontAlgn="base">
              <a:spcBef>
                <a:spcPct val="0"/>
              </a:spcBef>
              <a:defRPr/>
            </a:pPr>
            <a:r>
              <a:rPr lang="ja-JP" altLang="en-US" sz="1400" kern="100" dirty="0">
                <a:solidFill>
                  <a:srgbClr val="000000"/>
                </a:solidFill>
                <a:latin typeface="Arial"/>
                <a:ea typeface="ＭＳ 明朝" panose="02020609040205080304" pitchFamily="17" charset="-128"/>
                <a:cs typeface="Times New Roman" panose="02020603050405020304" pitchFamily="18" charset="0"/>
              </a:rPr>
              <a:t>（医療安全管理部長）</a:t>
            </a:r>
            <a:endParaRPr lang="ja-JP" altLang="en-US" sz="1050" kern="100" dirty="0">
              <a:solidFill>
                <a:srgbClr val="000000"/>
              </a:solidFill>
              <a:latin typeface="Arial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332179" y="2835274"/>
            <a:ext cx="2952750" cy="48260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defRPr/>
            </a:pPr>
            <a:r>
              <a:rPr lang="ja-JP" altLang="en-US" sz="1400" kern="100" dirty="0">
                <a:solidFill>
                  <a:srgbClr val="000000"/>
                </a:solidFill>
                <a:latin typeface="Arial"/>
                <a:ea typeface="ＭＳ 明朝" panose="02020609040205080304" pitchFamily="17" charset="-128"/>
                <a:cs typeface="Times New Roman" panose="02020603050405020304" pitchFamily="18" charset="0"/>
              </a:rPr>
              <a:t>高難度新規医療技術評価委員会</a:t>
            </a:r>
            <a:endParaRPr lang="ja-JP" altLang="en-US" sz="1050" kern="100" dirty="0">
              <a:solidFill>
                <a:srgbClr val="000000"/>
              </a:solidFill>
              <a:latin typeface="Arial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6585135" y="2928672"/>
            <a:ext cx="2564304" cy="733425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defRPr/>
            </a:pPr>
            <a:r>
              <a:rPr lang="ja-JP" altLang="en-US" sz="1400" kern="100" dirty="0">
                <a:solidFill>
                  <a:srgbClr val="000000"/>
                </a:solidFill>
                <a:latin typeface="Arial"/>
                <a:ea typeface="ＭＳ 明朝" panose="02020609040205080304" pitchFamily="17" charset="-128"/>
                <a:cs typeface="Times New Roman" panose="02020603050405020304" pitchFamily="18" charset="0"/>
              </a:rPr>
              <a:t>未承認新規医薬品評価委員会</a:t>
            </a:r>
            <a:endParaRPr lang="ja-JP" altLang="en-US" sz="1050" kern="100" dirty="0">
              <a:solidFill>
                <a:srgbClr val="000000"/>
              </a:solidFill>
              <a:latin typeface="Arial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ctr" fontAlgn="base">
              <a:spcBef>
                <a:spcPct val="0"/>
              </a:spcBef>
              <a:defRPr/>
            </a:pPr>
            <a:r>
              <a:rPr lang="ja-JP" altLang="en-US" sz="1400" kern="100" dirty="0">
                <a:solidFill>
                  <a:srgbClr val="000000"/>
                </a:solidFill>
                <a:latin typeface="Arial"/>
                <a:ea typeface="ＭＳ 明朝" panose="02020609040205080304" pitchFamily="17" charset="-128"/>
                <a:cs typeface="Times New Roman" panose="02020603050405020304" pitchFamily="18" charset="0"/>
              </a:rPr>
              <a:t>医薬品適応外使用審査委員会</a:t>
            </a:r>
            <a:endParaRPr lang="ja-JP" altLang="en-US" sz="1050" kern="100" dirty="0">
              <a:solidFill>
                <a:srgbClr val="000000"/>
              </a:solidFill>
              <a:latin typeface="Arial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cxnSp>
        <p:nvCxnSpPr>
          <p:cNvPr id="20" name="直線矢印コネクタ 19"/>
          <p:cNvCxnSpPr>
            <a:cxnSpLocks/>
          </p:cNvCxnSpPr>
          <p:nvPr/>
        </p:nvCxnSpPr>
        <p:spPr>
          <a:xfrm flipV="1">
            <a:off x="4526879" y="1965245"/>
            <a:ext cx="0" cy="123589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/>
          <p:cNvCxnSpPr>
            <a:cxnSpLocks/>
          </p:cNvCxnSpPr>
          <p:nvPr/>
        </p:nvCxnSpPr>
        <p:spPr>
          <a:xfrm flipH="1" flipV="1">
            <a:off x="1236048" y="1965245"/>
            <a:ext cx="1" cy="83098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>
            <a:cxnSpLocks/>
          </p:cNvCxnSpPr>
          <p:nvPr/>
        </p:nvCxnSpPr>
        <p:spPr>
          <a:xfrm flipV="1">
            <a:off x="7557617" y="2423652"/>
            <a:ext cx="0" cy="50502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>
            <a:cxnSpLocks/>
          </p:cNvCxnSpPr>
          <p:nvPr/>
        </p:nvCxnSpPr>
        <p:spPr>
          <a:xfrm>
            <a:off x="3177247" y="1559489"/>
            <a:ext cx="983746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>
            <a:cxnSpLocks/>
          </p:cNvCxnSpPr>
          <p:nvPr/>
        </p:nvCxnSpPr>
        <p:spPr>
          <a:xfrm flipH="1">
            <a:off x="5417183" y="1821245"/>
            <a:ext cx="805417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正方形/長方形 24"/>
          <p:cNvSpPr/>
          <p:nvPr/>
        </p:nvSpPr>
        <p:spPr>
          <a:xfrm>
            <a:off x="3776004" y="2346714"/>
            <a:ext cx="612000" cy="28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defRPr/>
            </a:pPr>
            <a:r>
              <a:rPr lang="ja-JP" altLang="en-US" sz="1200" kern="100">
                <a:solidFill>
                  <a:srgbClr val="000000"/>
                </a:solidFill>
                <a:latin typeface="Arial"/>
                <a:ea typeface="ＭＳ 明朝" panose="02020609040205080304" pitchFamily="17" charset="-128"/>
                <a:cs typeface="Times New Roman" panose="02020603050405020304" pitchFamily="18" charset="0"/>
              </a:rPr>
              <a:t>報告</a:t>
            </a:r>
            <a:endParaRPr lang="ja-JP" altLang="en-US" sz="1050" kern="100">
              <a:solidFill>
                <a:srgbClr val="000000"/>
              </a:solidFill>
              <a:latin typeface="Arial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6786036" y="2541360"/>
            <a:ext cx="612000" cy="28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defRPr/>
            </a:pPr>
            <a:r>
              <a:rPr lang="ja-JP" altLang="en-US" sz="1200" kern="100" dirty="0">
                <a:solidFill>
                  <a:srgbClr val="000000"/>
                </a:solidFill>
                <a:latin typeface="Arial"/>
                <a:ea typeface="ＭＳ 明朝" panose="02020609040205080304" pitchFamily="17" charset="-128"/>
                <a:cs typeface="Times New Roman" panose="02020603050405020304" pitchFamily="18" charset="0"/>
              </a:rPr>
              <a:t>意見</a:t>
            </a:r>
            <a:endParaRPr lang="ja-JP" altLang="en-US" sz="1050" kern="100" dirty="0">
              <a:solidFill>
                <a:srgbClr val="000000"/>
              </a:solidFill>
              <a:latin typeface="Arial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448813" y="2257138"/>
            <a:ext cx="612000" cy="28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defRPr/>
            </a:pPr>
            <a:r>
              <a:rPr lang="ja-JP" altLang="en-US" sz="1200" kern="100" dirty="0">
                <a:solidFill>
                  <a:srgbClr val="000000"/>
                </a:solidFill>
                <a:latin typeface="Arial"/>
                <a:ea typeface="ＭＳ 明朝" panose="02020609040205080304" pitchFamily="17" charset="-128"/>
                <a:cs typeface="Times New Roman" panose="02020603050405020304" pitchFamily="18" charset="0"/>
              </a:rPr>
              <a:t>意見</a:t>
            </a:r>
            <a:endParaRPr lang="ja-JP" altLang="en-US" sz="1050" kern="100" dirty="0">
              <a:solidFill>
                <a:srgbClr val="000000"/>
              </a:solidFill>
              <a:latin typeface="Arial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3361786" y="1677245"/>
            <a:ext cx="612000" cy="28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defRPr/>
            </a:pPr>
            <a:r>
              <a:rPr lang="ja-JP" altLang="en-US" sz="1200" kern="100" dirty="0">
                <a:solidFill>
                  <a:srgbClr val="000000"/>
                </a:solidFill>
                <a:latin typeface="Arial"/>
                <a:ea typeface="ＭＳ 明朝" panose="02020609040205080304" pitchFamily="17" charset="-128"/>
                <a:cs typeface="Times New Roman" panose="02020603050405020304" pitchFamily="18" charset="0"/>
              </a:rPr>
              <a:t>報告</a:t>
            </a:r>
            <a:endParaRPr lang="ja-JP" altLang="en-US" sz="1050" kern="100" dirty="0">
              <a:solidFill>
                <a:srgbClr val="000000"/>
              </a:solidFill>
              <a:latin typeface="Arial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5504444" y="1926202"/>
            <a:ext cx="612000" cy="28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defRPr/>
            </a:pPr>
            <a:r>
              <a:rPr lang="ja-JP" altLang="en-US" sz="1200" kern="100" dirty="0">
                <a:solidFill>
                  <a:srgbClr val="000000"/>
                </a:solidFill>
                <a:latin typeface="Arial"/>
                <a:ea typeface="ＭＳ 明朝" panose="02020609040205080304" pitchFamily="17" charset="-128"/>
                <a:cs typeface="Times New Roman" panose="02020603050405020304" pitchFamily="18" charset="0"/>
              </a:rPr>
              <a:t>報告</a:t>
            </a:r>
            <a:endParaRPr lang="ja-JP" altLang="en-US" sz="1050" kern="100" dirty="0">
              <a:solidFill>
                <a:srgbClr val="000000"/>
              </a:solidFill>
              <a:latin typeface="Arial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cxnSp>
        <p:nvCxnSpPr>
          <p:cNvPr id="30" name="直線矢印コネクタ 29"/>
          <p:cNvCxnSpPr>
            <a:cxnSpLocks/>
          </p:cNvCxnSpPr>
          <p:nvPr/>
        </p:nvCxnSpPr>
        <p:spPr>
          <a:xfrm>
            <a:off x="1530336" y="1965245"/>
            <a:ext cx="0" cy="84222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矢印コネクタ 30"/>
          <p:cNvCxnSpPr>
            <a:cxnSpLocks/>
          </p:cNvCxnSpPr>
          <p:nvPr/>
        </p:nvCxnSpPr>
        <p:spPr>
          <a:xfrm>
            <a:off x="7850454" y="2451876"/>
            <a:ext cx="0" cy="49383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正方形/長方形 31"/>
          <p:cNvSpPr/>
          <p:nvPr/>
        </p:nvSpPr>
        <p:spPr>
          <a:xfrm>
            <a:off x="1610294" y="2257138"/>
            <a:ext cx="792000" cy="28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defRPr/>
            </a:pPr>
            <a:r>
              <a:rPr lang="ja-JP" altLang="en-US" sz="1050" kern="100" dirty="0">
                <a:solidFill>
                  <a:srgbClr val="000000"/>
                </a:solidFill>
                <a:latin typeface="Arial"/>
                <a:ea typeface="ＭＳ 明朝" panose="02020609040205080304" pitchFamily="17" charset="-128"/>
                <a:cs typeface="Times New Roman" panose="02020603050405020304" pitchFamily="18" charset="0"/>
              </a:rPr>
              <a:t>審査依頼</a:t>
            </a:r>
            <a:endParaRPr lang="ja-JP" altLang="ja-JP" sz="1050" kern="100" dirty="0">
              <a:solidFill>
                <a:srgbClr val="000000"/>
              </a:solidFill>
              <a:latin typeface="Arial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8011148" y="2541360"/>
            <a:ext cx="792000" cy="28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defRPr/>
            </a:pPr>
            <a:r>
              <a:rPr lang="ja-JP" altLang="en-US" sz="1050" kern="100" dirty="0">
                <a:solidFill>
                  <a:srgbClr val="000000"/>
                </a:solidFill>
                <a:latin typeface="Arial"/>
                <a:ea typeface="ＭＳ 明朝" panose="02020609040205080304" pitchFamily="17" charset="-128"/>
                <a:cs typeface="Times New Roman" panose="02020603050405020304" pitchFamily="18" charset="0"/>
              </a:rPr>
              <a:t>審査依頼</a:t>
            </a:r>
          </a:p>
        </p:txBody>
      </p:sp>
      <p:sp>
        <p:nvSpPr>
          <p:cNvPr id="34" name="正方形/長方形 33"/>
          <p:cNvSpPr/>
          <p:nvPr/>
        </p:nvSpPr>
        <p:spPr>
          <a:xfrm>
            <a:off x="3682588" y="3201139"/>
            <a:ext cx="2527300" cy="66675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defRPr/>
            </a:pPr>
            <a:r>
              <a:rPr lang="ja-JP" altLang="en-US" sz="1400" kern="100">
                <a:solidFill>
                  <a:srgbClr val="000000"/>
                </a:solidFill>
                <a:latin typeface="Arial"/>
                <a:ea typeface="ＭＳ 明朝" panose="02020609040205080304" pitchFamily="17" charset="-128"/>
                <a:cs typeface="Times New Roman" panose="02020603050405020304" pitchFamily="18" charset="0"/>
              </a:rPr>
              <a:t>医療安全管理責任者</a:t>
            </a:r>
            <a:endParaRPr lang="ja-JP" altLang="en-US" sz="1050" kern="100">
              <a:solidFill>
                <a:srgbClr val="000000"/>
              </a:solidFill>
              <a:latin typeface="Arial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ctr" fontAlgn="base">
              <a:spcBef>
                <a:spcPct val="0"/>
              </a:spcBef>
              <a:defRPr/>
            </a:pPr>
            <a:r>
              <a:rPr lang="ja-JP" altLang="en-US" sz="1400" kern="100">
                <a:solidFill>
                  <a:srgbClr val="000000"/>
                </a:solidFill>
                <a:latin typeface="Arial"/>
                <a:ea typeface="ＭＳ 明朝" panose="02020609040205080304" pitchFamily="17" charset="-128"/>
                <a:cs typeface="Times New Roman" panose="02020603050405020304" pitchFamily="18" charset="0"/>
              </a:rPr>
              <a:t>（医療安全管理部長）</a:t>
            </a:r>
            <a:endParaRPr lang="ja-JP" altLang="en-US" sz="1050" kern="100">
              <a:solidFill>
                <a:srgbClr val="000000"/>
              </a:solidFill>
              <a:latin typeface="Arial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5189188" y="4722314"/>
            <a:ext cx="2133168" cy="695325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defRPr/>
            </a:pPr>
            <a:r>
              <a:rPr lang="ja-JP" altLang="en-US" sz="1400" kern="100" dirty="0">
                <a:solidFill>
                  <a:srgbClr val="000000"/>
                </a:solidFill>
                <a:latin typeface="Arial"/>
                <a:ea typeface="ＭＳ 明朝" panose="02020609040205080304" pitchFamily="17" charset="-128"/>
                <a:cs typeface="Times New Roman" panose="02020603050405020304" pitchFamily="18" charset="0"/>
              </a:rPr>
              <a:t>医療安全管理者</a:t>
            </a:r>
            <a:endParaRPr lang="ja-JP" altLang="en-US" sz="1050" kern="100" dirty="0">
              <a:solidFill>
                <a:srgbClr val="000000"/>
              </a:solidFill>
              <a:latin typeface="Arial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ctr" fontAlgn="base">
              <a:spcBef>
                <a:spcPct val="0"/>
              </a:spcBef>
              <a:defRPr/>
            </a:pPr>
            <a:r>
              <a:rPr lang="ja-JP" altLang="en-US" sz="1400" kern="100" dirty="0">
                <a:solidFill>
                  <a:srgbClr val="000000"/>
                </a:solidFill>
                <a:latin typeface="Arial"/>
                <a:ea typeface="ＭＳ 明朝" panose="02020609040205080304" pitchFamily="17" charset="-128"/>
                <a:cs typeface="Times New Roman" panose="02020603050405020304" pitchFamily="18" charset="0"/>
              </a:rPr>
              <a:t>（医療安全管理室長）</a:t>
            </a:r>
            <a:endParaRPr lang="ja-JP" altLang="en-US" sz="1050" kern="100" dirty="0">
              <a:solidFill>
                <a:srgbClr val="000000"/>
              </a:solidFill>
              <a:latin typeface="Arial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2838024" y="4712245"/>
            <a:ext cx="2190750" cy="695325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defRPr/>
            </a:pPr>
            <a:r>
              <a:rPr lang="ja-JP" altLang="en-US" sz="1400" kern="100" dirty="0">
                <a:solidFill>
                  <a:srgbClr val="000000"/>
                </a:solidFill>
                <a:latin typeface="Arial"/>
                <a:ea typeface="ＭＳ 明朝" panose="02020609040205080304" pitchFamily="17" charset="-128"/>
                <a:cs typeface="Times New Roman" panose="02020603050405020304" pitchFamily="18" charset="0"/>
              </a:rPr>
              <a:t>医療機器安全管理責任者</a:t>
            </a:r>
            <a:endParaRPr lang="ja-JP" altLang="en-US" sz="1050" kern="100" dirty="0">
              <a:solidFill>
                <a:srgbClr val="000000"/>
              </a:solidFill>
              <a:latin typeface="Arial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ctr" fontAlgn="base">
              <a:spcBef>
                <a:spcPct val="0"/>
              </a:spcBef>
              <a:defRPr/>
            </a:pPr>
            <a:r>
              <a:rPr lang="ja-JP" altLang="en-US" sz="1400" kern="100" dirty="0">
                <a:solidFill>
                  <a:srgbClr val="000000"/>
                </a:solidFill>
                <a:latin typeface="Arial"/>
                <a:ea typeface="ＭＳ 明朝" panose="02020609040205080304" pitchFamily="17" charset="-128"/>
                <a:cs typeface="Times New Roman" panose="02020603050405020304" pitchFamily="18" charset="0"/>
              </a:rPr>
              <a:t>（医療機器管理室長）</a:t>
            </a:r>
            <a:endParaRPr lang="ja-JP" altLang="en-US" sz="1050" kern="100" dirty="0">
              <a:solidFill>
                <a:srgbClr val="000000"/>
              </a:solidFill>
              <a:latin typeface="Arial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7427801" y="4714243"/>
            <a:ext cx="2133600" cy="695435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defRPr/>
            </a:pPr>
            <a:r>
              <a:rPr lang="ja-JP" altLang="en-US" sz="1400" kern="100" dirty="0">
                <a:solidFill>
                  <a:srgbClr val="000000"/>
                </a:solidFill>
                <a:latin typeface="Arial"/>
                <a:ea typeface="ＭＳ 明朝" panose="02020609040205080304" pitchFamily="17" charset="-128"/>
                <a:cs typeface="Times New Roman" panose="02020603050405020304" pitchFamily="18" charset="0"/>
              </a:rPr>
              <a:t>医薬品安全管理責任者</a:t>
            </a:r>
            <a:endParaRPr lang="ja-JP" altLang="en-US" sz="1050" kern="100" dirty="0">
              <a:solidFill>
                <a:srgbClr val="000000"/>
              </a:solidFill>
              <a:latin typeface="Arial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ctr" fontAlgn="base">
              <a:spcBef>
                <a:spcPct val="0"/>
              </a:spcBef>
              <a:defRPr/>
            </a:pPr>
            <a:r>
              <a:rPr lang="ja-JP" altLang="en-US" sz="1400" kern="100" dirty="0">
                <a:solidFill>
                  <a:srgbClr val="000000"/>
                </a:solidFill>
                <a:latin typeface="Arial"/>
                <a:ea typeface="ＭＳ 明朝" panose="02020609040205080304" pitchFamily="17" charset="-128"/>
                <a:cs typeface="Times New Roman" panose="02020603050405020304" pitchFamily="18" charset="0"/>
              </a:rPr>
              <a:t>（薬剤部長）</a:t>
            </a:r>
            <a:endParaRPr lang="ja-JP" altLang="en-US" sz="1050" kern="100" dirty="0">
              <a:solidFill>
                <a:srgbClr val="000000"/>
              </a:solidFill>
              <a:latin typeface="Arial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5250908" y="6060730"/>
            <a:ext cx="2047875" cy="695325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defRPr/>
            </a:pPr>
            <a:r>
              <a:rPr lang="ja-JP" altLang="en-US" sz="1400" kern="100">
                <a:solidFill>
                  <a:srgbClr val="000000"/>
                </a:solidFill>
                <a:latin typeface="Arial"/>
                <a:ea typeface="ＭＳ 明朝" panose="02020609040205080304" pitchFamily="17" charset="-128"/>
                <a:cs typeface="Times New Roman" panose="02020603050405020304" pitchFamily="18" charset="0"/>
              </a:rPr>
              <a:t>リスクマネージャー</a:t>
            </a:r>
            <a:endParaRPr lang="ja-JP" altLang="en-US" sz="1050" kern="100">
              <a:solidFill>
                <a:srgbClr val="000000"/>
              </a:solidFill>
              <a:latin typeface="Arial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cxnSp>
        <p:nvCxnSpPr>
          <p:cNvPr id="40" name="直線矢印コネクタ 39"/>
          <p:cNvCxnSpPr>
            <a:cxnSpLocks/>
          </p:cNvCxnSpPr>
          <p:nvPr/>
        </p:nvCxnSpPr>
        <p:spPr>
          <a:xfrm flipV="1">
            <a:off x="1869463" y="3583342"/>
            <a:ext cx="1749663" cy="107020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矢印コネクタ 40"/>
          <p:cNvCxnSpPr>
            <a:cxnSpLocks/>
          </p:cNvCxnSpPr>
          <p:nvPr/>
        </p:nvCxnSpPr>
        <p:spPr>
          <a:xfrm flipH="1">
            <a:off x="2154601" y="3762396"/>
            <a:ext cx="1471054" cy="93089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矢印コネクタ 41"/>
          <p:cNvCxnSpPr>
            <a:cxnSpLocks/>
          </p:cNvCxnSpPr>
          <p:nvPr/>
        </p:nvCxnSpPr>
        <p:spPr>
          <a:xfrm flipV="1">
            <a:off x="5417183" y="3851948"/>
            <a:ext cx="1" cy="88931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2"/>
          <p:cNvCxnSpPr>
            <a:cxnSpLocks/>
          </p:cNvCxnSpPr>
          <p:nvPr/>
        </p:nvCxnSpPr>
        <p:spPr>
          <a:xfrm>
            <a:off x="5697062" y="3856279"/>
            <a:ext cx="0" cy="86603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矢印コネクタ 43"/>
          <p:cNvCxnSpPr>
            <a:cxnSpLocks/>
            <a:stCxn id="37" idx="0"/>
            <a:endCxn id="34" idx="3"/>
          </p:cNvCxnSpPr>
          <p:nvPr/>
        </p:nvCxnSpPr>
        <p:spPr>
          <a:xfrm flipH="1" flipV="1">
            <a:off x="6209888" y="3534514"/>
            <a:ext cx="2284713" cy="117972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/>
          <p:cNvCxnSpPr>
            <a:cxnSpLocks/>
          </p:cNvCxnSpPr>
          <p:nvPr/>
        </p:nvCxnSpPr>
        <p:spPr>
          <a:xfrm flipH="1" flipV="1">
            <a:off x="6096000" y="5425710"/>
            <a:ext cx="3847" cy="64657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正方形/長方形 46"/>
          <p:cNvSpPr/>
          <p:nvPr/>
        </p:nvSpPr>
        <p:spPr>
          <a:xfrm>
            <a:off x="1757915" y="3950054"/>
            <a:ext cx="612000" cy="28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defRPr/>
            </a:pPr>
            <a:r>
              <a:rPr lang="ja-JP" altLang="en-US" sz="1200" kern="100" dirty="0">
                <a:solidFill>
                  <a:srgbClr val="000000"/>
                </a:solidFill>
                <a:latin typeface="Arial"/>
                <a:ea typeface="ＭＳ 明朝" panose="02020609040205080304" pitchFamily="17" charset="-128"/>
                <a:cs typeface="Times New Roman" panose="02020603050405020304" pitchFamily="18" charset="0"/>
              </a:rPr>
              <a:t>報告</a:t>
            </a:r>
            <a:endParaRPr lang="ja-JP" altLang="en-US" sz="1050" kern="100" dirty="0">
              <a:solidFill>
                <a:srgbClr val="000000"/>
              </a:solidFill>
              <a:latin typeface="Arial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7089854" y="888494"/>
            <a:ext cx="612000" cy="28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defRPr/>
            </a:pPr>
            <a:r>
              <a:rPr lang="ja-JP" altLang="en-US" sz="1200" kern="100" dirty="0">
                <a:solidFill>
                  <a:srgbClr val="000000"/>
                </a:solidFill>
                <a:latin typeface="Arial"/>
                <a:ea typeface="ＭＳ 明朝" panose="02020609040205080304" pitchFamily="17" charset="-128"/>
                <a:cs typeface="Times New Roman" panose="02020603050405020304" pitchFamily="18" charset="0"/>
              </a:rPr>
              <a:t>報告</a:t>
            </a:r>
            <a:endParaRPr lang="ja-JP" altLang="en-US" sz="1050" kern="100" dirty="0">
              <a:solidFill>
                <a:srgbClr val="000000"/>
              </a:solidFill>
              <a:latin typeface="Arial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2851797" y="4290451"/>
            <a:ext cx="612000" cy="28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defRPr/>
            </a:pPr>
            <a:r>
              <a:rPr lang="ja-JP" altLang="en-US" sz="1200" kern="100" dirty="0">
                <a:solidFill>
                  <a:srgbClr val="000000"/>
                </a:solidFill>
                <a:latin typeface="Arial"/>
                <a:ea typeface="ＭＳ 明朝" panose="02020609040205080304" pitchFamily="17" charset="-128"/>
                <a:cs typeface="Times New Roman" panose="02020603050405020304" pitchFamily="18" charset="0"/>
              </a:rPr>
              <a:t>指名</a:t>
            </a:r>
            <a:endParaRPr lang="ja-JP" altLang="en-US" sz="1050" kern="100" dirty="0">
              <a:solidFill>
                <a:srgbClr val="000000"/>
              </a:solidFill>
              <a:latin typeface="Arial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5834641" y="4108243"/>
            <a:ext cx="612000" cy="28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defRPr/>
            </a:pPr>
            <a:r>
              <a:rPr lang="ja-JP" altLang="en-US" sz="1200" kern="100" dirty="0">
                <a:solidFill>
                  <a:srgbClr val="000000"/>
                </a:solidFill>
                <a:latin typeface="Arial"/>
                <a:ea typeface="ＭＳ 明朝" panose="02020609040205080304" pitchFamily="17" charset="-128"/>
                <a:cs typeface="Times New Roman" panose="02020603050405020304" pitchFamily="18" charset="0"/>
              </a:rPr>
              <a:t>指名</a:t>
            </a:r>
            <a:endParaRPr lang="ja-JP" altLang="en-US" sz="1050" kern="100" dirty="0">
              <a:solidFill>
                <a:srgbClr val="000000"/>
              </a:solidFill>
              <a:latin typeface="Arial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6740244" y="4136251"/>
            <a:ext cx="612000" cy="28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defRPr/>
            </a:pPr>
            <a:r>
              <a:rPr lang="ja-JP" altLang="en-US" sz="1200" kern="100">
                <a:solidFill>
                  <a:srgbClr val="000000"/>
                </a:solidFill>
                <a:latin typeface="Arial"/>
                <a:ea typeface="ＭＳ 明朝" panose="02020609040205080304" pitchFamily="17" charset="-128"/>
                <a:cs typeface="Times New Roman" panose="02020603050405020304" pitchFamily="18" charset="0"/>
              </a:rPr>
              <a:t>報告</a:t>
            </a:r>
            <a:endParaRPr lang="ja-JP" altLang="en-US" sz="1050" kern="100">
              <a:solidFill>
                <a:srgbClr val="000000"/>
              </a:solidFill>
              <a:latin typeface="Arial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6222600" y="5625898"/>
            <a:ext cx="612000" cy="28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defRPr/>
            </a:pPr>
            <a:r>
              <a:rPr lang="ja-JP" altLang="en-US" sz="1200" kern="100">
                <a:solidFill>
                  <a:srgbClr val="000000"/>
                </a:solidFill>
                <a:latin typeface="Arial"/>
                <a:ea typeface="ＭＳ 明朝" panose="02020609040205080304" pitchFamily="17" charset="-128"/>
                <a:cs typeface="Times New Roman" panose="02020603050405020304" pitchFamily="18" charset="0"/>
              </a:rPr>
              <a:t>補佐</a:t>
            </a:r>
            <a:endParaRPr lang="ja-JP" altLang="en-US" sz="1050" kern="100">
              <a:solidFill>
                <a:srgbClr val="000000"/>
              </a:solidFill>
              <a:latin typeface="Arial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4497822" y="220151"/>
            <a:ext cx="31683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2800" dirty="0">
                <a:solidFill>
                  <a:srgbClr val="000000"/>
                </a:solidFill>
                <a:latin typeface="Book Antiqua" pitchFamily="18" charset="0"/>
                <a:ea typeface="ＭＳ Ｐゴシック" charset="-128"/>
              </a:rPr>
              <a:t>医療安全管理体制</a:t>
            </a:r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3B6E7C32-46C9-44DE-8EF6-F97F0A049EAE}"/>
              </a:ext>
            </a:extLst>
          </p:cNvPr>
          <p:cNvSpPr/>
          <p:nvPr/>
        </p:nvSpPr>
        <p:spPr>
          <a:xfrm>
            <a:off x="197042" y="4711870"/>
            <a:ext cx="2384588" cy="686162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defRPr/>
            </a:pPr>
            <a:r>
              <a:rPr lang="ja-JP" altLang="en-US" sz="1400" kern="100" dirty="0">
                <a:solidFill>
                  <a:srgbClr val="000000"/>
                </a:solidFill>
                <a:latin typeface="Arial"/>
                <a:ea typeface="ＭＳ 明朝" panose="02020609040205080304" pitchFamily="17" charset="-128"/>
                <a:cs typeface="Times New Roman" panose="02020603050405020304" pitchFamily="18" charset="0"/>
              </a:rPr>
              <a:t>医療放射線安全管理責任者</a:t>
            </a:r>
            <a:endParaRPr lang="ja-JP" altLang="en-US" sz="1050" kern="100" dirty="0">
              <a:solidFill>
                <a:srgbClr val="000000"/>
              </a:solidFill>
              <a:latin typeface="Arial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ctr" fontAlgn="base">
              <a:spcBef>
                <a:spcPct val="0"/>
              </a:spcBef>
              <a:defRPr/>
            </a:pPr>
            <a:r>
              <a:rPr lang="ja-JP" altLang="en-US" sz="1400" kern="100" dirty="0">
                <a:solidFill>
                  <a:srgbClr val="000000"/>
                </a:solidFill>
                <a:latin typeface="Arial"/>
                <a:ea typeface="ＭＳ 明朝" panose="02020609040205080304" pitchFamily="17" charset="-128"/>
                <a:cs typeface="Times New Roman" panose="02020603050405020304" pitchFamily="18" charset="0"/>
              </a:rPr>
              <a:t>（放射線診断・</a:t>
            </a:r>
            <a:r>
              <a:rPr lang="en-US" altLang="ja-JP" sz="1400" kern="100" dirty="0">
                <a:solidFill>
                  <a:srgbClr val="000000"/>
                </a:solidFill>
                <a:latin typeface="Arial"/>
                <a:ea typeface="ＭＳ 明朝" panose="02020609040205080304" pitchFamily="17" charset="-128"/>
                <a:cs typeface="Times New Roman" panose="02020603050405020304" pitchFamily="18" charset="0"/>
              </a:rPr>
              <a:t>IVR</a:t>
            </a:r>
            <a:r>
              <a:rPr lang="ja-JP" altLang="en-US" sz="1400" kern="100" dirty="0">
                <a:solidFill>
                  <a:srgbClr val="000000"/>
                </a:solidFill>
                <a:latin typeface="Arial"/>
                <a:ea typeface="ＭＳ 明朝" panose="02020609040205080304" pitchFamily="17" charset="-128"/>
                <a:cs typeface="Times New Roman" panose="02020603050405020304" pitchFamily="18" charset="0"/>
              </a:rPr>
              <a:t>部長）</a:t>
            </a:r>
            <a:endParaRPr lang="ja-JP" altLang="en-US" sz="1050" kern="100" dirty="0">
              <a:solidFill>
                <a:srgbClr val="000000"/>
              </a:solidFill>
              <a:latin typeface="Arial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0479B436-08AA-4AE8-90C2-F23F18715AEC}"/>
              </a:ext>
            </a:extLst>
          </p:cNvPr>
          <p:cNvSpPr/>
          <p:nvPr/>
        </p:nvSpPr>
        <p:spPr>
          <a:xfrm>
            <a:off x="3548993" y="4071325"/>
            <a:ext cx="612000" cy="28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defRPr/>
            </a:pPr>
            <a:r>
              <a:rPr lang="ja-JP" altLang="en-US" sz="1200" kern="100" dirty="0">
                <a:solidFill>
                  <a:srgbClr val="000000"/>
                </a:solidFill>
                <a:latin typeface="Arial"/>
                <a:ea typeface="ＭＳ 明朝" panose="02020609040205080304" pitchFamily="17" charset="-128"/>
                <a:cs typeface="Times New Roman" panose="02020603050405020304" pitchFamily="18" charset="0"/>
              </a:rPr>
              <a:t>指名</a:t>
            </a:r>
            <a:endParaRPr lang="ja-JP" altLang="en-US" sz="1050" kern="100" dirty="0">
              <a:solidFill>
                <a:srgbClr val="000000"/>
              </a:solidFill>
              <a:latin typeface="Arial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85F867CB-287F-4F00-A100-8A1478746D2F}"/>
              </a:ext>
            </a:extLst>
          </p:cNvPr>
          <p:cNvCxnSpPr>
            <a:cxnSpLocks/>
          </p:cNvCxnSpPr>
          <p:nvPr/>
        </p:nvCxnSpPr>
        <p:spPr>
          <a:xfrm flipV="1">
            <a:off x="4488006" y="3855196"/>
            <a:ext cx="2653" cy="86711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矢印コネクタ 63">
            <a:extLst>
              <a:ext uri="{FF2B5EF4-FFF2-40B4-BE49-F238E27FC236}">
                <a16:creationId xmlns:a16="http://schemas.microsoft.com/office/drawing/2014/main" id="{2693AE0E-7AB0-4FD2-9209-DA47FC8C3D32}"/>
              </a:ext>
            </a:extLst>
          </p:cNvPr>
          <p:cNvCxnSpPr>
            <a:cxnSpLocks/>
          </p:cNvCxnSpPr>
          <p:nvPr/>
        </p:nvCxnSpPr>
        <p:spPr>
          <a:xfrm>
            <a:off x="4266065" y="3877752"/>
            <a:ext cx="11019" cy="82462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正方形/長方形 72">
            <a:extLst>
              <a:ext uri="{FF2B5EF4-FFF2-40B4-BE49-F238E27FC236}">
                <a16:creationId xmlns:a16="http://schemas.microsoft.com/office/drawing/2014/main" id="{BC586A37-57C6-470F-84B9-43C4BA4BFD88}"/>
              </a:ext>
            </a:extLst>
          </p:cNvPr>
          <p:cNvSpPr/>
          <p:nvPr/>
        </p:nvSpPr>
        <p:spPr>
          <a:xfrm>
            <a:off x="4656392" y="4126187"/>
            <a:ext cx="612000" cy="28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defRPr/>
            </a:pPr>
            <a:r>
              <a:rPr lang="ja-JP" altLang="en-US" sz="1200" kern="100" dirty="0">
                <a:solidFill>
                  <a:srgbClr val="000000"/>
                </a:solidFill>
                <a:latin typeface="Arial"/>
                <a:ea typeface="ＭＳ 明朝" panose="02020609040205080304" pitchFamily="17" charset="-128"/>
                <a:cs typeface="Times New Roman" panose="02020603050405020304" pitchFamily="18" charset="0"/>
              </a:rPr>
              <a:t>報告</a:t>
            </a:r>
            <a:endParaRPr lang="ja-JP" altLang="en-US" sz="1050" kern="100" dirty="0">
              <a:solidFill>
                <a:srgbClr val="000000"/>
              </a:solidFill>
              <a:latin typeface="Arial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FD63B0EC-1B19-45E6-B8D9-2A08AFA146EA}"/>
              </a:ext>
            </a:extLst>
          </p:cNvPr>
          <p:cNvSpPr/>
          <p:nvPr/>
        </p:nvSpPr>
        <p:spPr>
          <a:xfrm>
            <a:off x="4867944" y="2311748"/>
            <a:ext cx="612000" cy="28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defRPr/>
            </a:pPr>
            <a:r>
              <a:rPr lang="ja-JP" altLang="en-US" sz="1200" kern="100" dirty="0">
                <a:solidFill>
                  <a:srgbClr val="000000"/>
                </a:solidFill>
                <a:latin typeface="Arial"/>
                <a:ea typeface="ＭＳ 明朝" panose="02020609040205080304" pitchFamily="17" charset="-128"/>
                <a:cs typeface="Times New Roman" panose="02020603050405020304" pitchFamily="18" charset="0"/>
              </a:rPr>
              <a:t>指名</a:t>
            </a:r>
            <a:endParaRPr lang="ja-JP" altLang="en-US" sz="1050" kern="100" dirty="0">
              <a:solidFill>
                <a:srgbClr val="000000"/>
              </a:solidFill>
              <a:latin typeface="Arial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cxnSp>
        <p:nvCxnSpPr>
          <p:cNvPr id="57" name="直線矢印コネクタ 56">
            <a:extLst>
              <a:ext uri="{FF2B5EF4-FFF2-40B4-BE49-F238E27FC236}">
                <a16:creationId xmlns:a16="http://schemas.microsoft.com/office/drawing/2014/main" id="{C7750194-1DDC-4825-8164-F48EEABA0B7D}"/>
              </a:ext>
            </a:extLst>
          </p:cNvPr>
          <p:cNvCxnSpPr>
            <a:cxnSpLocks/>
          </p:cNvCxnSpPr>
          <p:nvPr/>
        </p:nvCxnSpPr>
        <p:spPr>
          <a:xfrm>
            <a:off x="4748682" y="1941151"/>
            <a:ext cx="8399" cy="124741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B57A372F-9451-67FC-8F59-0DAE3655E1F7}"/>
              </a:ext>
            </a:extLst>
          </p:cNvPr>
          <p:cNvSpPr/>
          <p:nvPr/>
        </p:nvSpPr>
        <p:spPr>
          <a:xfrm>
            <a:off x="9149440" y="654138"/>
            <a:ext cx="2908300" cy="845236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defRPr/>
            </a:pPr>
            <a:r>
              <a:rPr lang="ja-JP" altLang="en-US" sz="1400" kern="100" dirty="0">
                <a:solidFill>
                  <a:srgbClr val="000000"/>
                </a:solidFill>
                <a:latin typeface="Arial"/>
                <a:ea typeface="ＭＳ 明朝" panose="02020609040205080304" pitchFamily="17" charset="-128"/>
                <a:cs typeface="Times New Roman" panose="02020603050405020304" pitchFamily="18" charset="0"/>
              </a:rPr>
              <a:t>未承認新規医療機器担当部門の長</a:t>
            </a:r>
            <a:endParaRPr lang="en-US" altLang="ja-JP" sz="1400" kern="100" dirty="0">
              <a:solidFill>
                <a:srgbClr val="000000"/>
              </a:solidFill>
              <a:latin typeface="Arial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ctr" fontAlgn="base">
              <a:spcBef>
                <a:spcPct val="0"/>
              </a:spcBef>
              <a:defRPr/>
            </a:pPr>
            <a:r>
              <a:rPr lang="ja-JP" altLang="en-US" sz="1400" kern="100" dirty="0">
                <a:solidFill>
                  <a:srgbClr val="000000"/>
                </a:solidFill>
                <a:latin typeface="Arial"/>
                <a:ea typeface="ＭＳ 明朝" panose="02020609040205080304" pitchFamily="17" charset="-128"/>
                <a:cs typeface="Times New Roman" panose="02020603050405020304" pitchFamily="18" charset="0"/>
              </a:rPr>
              <a:t>医療機器適応外使用担当部門の長</a:t>
            </a:r>
            <a:endParaRPr lang="ja-JP" altLang="en-US" sz="1050" kern="100" dirty="0">
              <a:solidFill>
                <a:srgbClr val="000000"/>
              </a:solidFill>
              <a:latin typeface="Arial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ctr" fontAlgn="base">
              <a:spcBef>
                <a:spcPct val="0"/>
              </a:spcBef>
              <a:defRPr/>
            </a:pPr>
            <a:r>
              <a:rPr lang="ja-JP" altLang="en-US" sz="1400" kern="100" dirty="0">
                <a:solidFill>
                  <a:srgbClr val="000000"/>
                </a:solidFill>
                <a:latin typeface="Arial"/>
                <a:ea typeface="ＭＳ 明朝" panose="02020609040205080304" pitchFamily="17" charset="-128"/>
                <a:cs typeface="Times New Roman" panose="02020603050405020304" pitchFamily="18" charset="0"/>
              </a:rPr>
              <a:t>（医療機器管理室長）</a:t>
            </a:r>
            <a:endParaRPr lang="ja-JP" altLang="en-US" sz="1050" kern="100" dirty="0">
              <a:solidFill>
                <a:srgbClr val="000000"/>
              </a:solidFill>
              <a:latin typeface="Arial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80401D6B-A1A6-AAC7-8C9F-99E2863B363E}"/>
              </a:ext>
            </a:extLst>
          </p:cNvPr>
          <p:cNvSpPr/>
          <p:nvPr/>
        </p:nvSpPr>
        <p:spPr>
          <a:xfrm>
            <a:off x="9320218" y="2095935"/>
            <a:ext cx="2731105" cy="733425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defRPr/>
            </a:pPr>
            <a:r>
              <a:rPr lang="ja-JP" altLang="en-US" sz="1400" kern="100" dirty="0">
                <a:solidFill>
                  <a:srgbClr val="000000"/>
                </a:solidFill>
                <a:latin typeface="Arial"/>
                <a:ea typeface="ＭＳ 明朝" panose="02020609040205080304" pitchFamily="17" charset="-128"/>
                <a:cs typeface="Times New Roman" panose="02020603050405020304" pitchFamily="18" charset="0"/>
              </a:rPr>
              <a:t>未承認新規医療機器評価委員会</a:t>
            </a:r>
            <a:endParaRPr lang="en-US" altLang="ja-JP" sz="1400" kern="100" dirty="0">
              <a:solidFill>
                <a:srgbClr val="000000"/>
              </a:solidFill>
              <a:latin typeface="Arial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ctr" fontAlgn="base">
              <a:spcBef>
                <a:spcPct val="0"/>
              </a:spcBef>
              <a:defRPr/>
            </a:pPr>
            <a:r>
              <a:rPr lang="ja-JP" altLang="en-US" sz="1400" kern="100" dirty="0">
                <a:solidFill>
                  <a:srgbClr val="000000"/>
                </a:solidFill>
                <a:latin typeface="Arial"/>
                <a:ea typeface="ＭＳ 明朝" panose="02020609040205080304" pitchFamily="17" charset="-128"/>
                <a:cs typeface="Times New Roman" panose="02020603050405020304" pitchFamily="18" charset="0"/>
              </a:rPr>
              <a:t>医療機器適応外使用審査委員会</a:t>
            </a:r>
            <a:endParaRPr lang="ja-JP" altLang="en-US" sz="1050" kern="100" dirty="0">
              <a:solidFill>
                <a:srgbClr val="000000"/>
              </a:solidFill>
              <a:latin typeface="Arial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cxnSp>
        <p:nvCxnSpPr>
          <p:cNvPr id="72" name="直線矢印コネクタ 71">
            <a:extLst>
              <a:ext uri="{FF2B5EF4-FFF2-40B4-BE49-F238E27FC236}">
                <a16:creationId xmlns:a16="http://schemas.microsoft.com/office/drawing/2014/main" id="{3B682DE1-A0ED-8C7F-CB23-0A304591C77D}"/>
              </a:ext>
            </a:extLst>
          </p:cNvPr>
          <p:cNvCxnSpPr>
            <a:cxnSpLocks/>
          </p:cNvCxnSpPr>
          <p:nvPr/>
        </p:nvCxnSpPr>
        <p:spPr>
          <a:xfrm flipH="1">
            <a:off x="5394401" y="1281629"/>
            <a:ext cx="3755038" cy="3998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線矢印コネクタ 79">
            <a:extLst>
              <a:ext uri="{FF2B5EF4-FFF2-40B4-BE49-F238E27FC236}">
                <a16:creationId xmlns:a16="http://schemas.microsoft.com/office/drawing/2014/main" id="{B1C93D9F-0E5B-9DD3-0FE1-8DFA8E4DC00B}"/>
              </a:ext>
            </a:extLst>
          </p:cNvPr>
          <p:cNvCxnSpPr>
            <a:cxnSpLocks/>
          </p:cNvCxnSpPr>
          <p:nvPr/>
        </p:nvCxnSpPr>
        <p:spPr>
          <a:xfrm flipV="1">
            <a:off x="10351617" y="1499374"/>
            <a:ext cx="0" cy="59656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矢印コネクタ 81">
            <a:extLst>
              <a:ext uri="{FF2B5EF4-FFF2-40B4-BE49-F238E27FC236}">
                <a16:creationId xmlns:a16="http://schemas.microsoft.com/office/drawing/2014/main" id="{E587703E-F77D-11AD-36F1-0A7BD93294CA}"/>
              </a:ext>
            </a:extLst>
          </p:cNvPr>
          <p:cNvCxnSpPr>
            <a:cxnSpLocks/>
          </p:cNvCxnSpPr>
          <p:nvPr/>
        </p:nvCxnSpPr>
        <p:spPr>
          <a:xfrm>
            <a:off x="10580820" y="1499374"/>
            <a:ext cx="0" cy="59656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正方形/長方形 83">
            <a:extLst>
              <a:ext uri="{FF2B5EF4-FFF2-40B4-BE49-F238E27FC236}">
                <a16:creationId xmlns:a16="http://schemas.microsoft.com/office/drawing/2014/main" id="{257B3086-5E3A-6D1E-1CB2-EDBF63FD3152}"/>
              </a:ext>
            </a:extLst>
          </p:cNvPr>
          <p:cNvSpPr/>
          <p:nvPr/>
        </p:nvSpPr>
        <p:spPr>
          <a:xfrm>
            <a:off x="9594315" y="1677245"/>
            <a:ext cx="612000" cy="28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defRPr/>
            </a:pPr>
            <a:r>
              <a:rPr lang="ja-JP" altLang="en-US" sz="1200" kern="100" dirty="0">
                <a:solidFill>
                  <a:srgbClr val="000000"/>
                </a:solidFill>
                <a:latin typeface="Arial"/>
                <a:ea typeface="ＭＳ 明朝" panose="02020609040205080304" pitchFamily="17" charset="-128"/>
                <a:cs typeface="Times New Roman" panose="02020603050405020304" pitchFamily="18" charset="0"/>
              </a:rPr>
              <a:t>意見</a:t>
            </a:r>
            <a:endParaRPr lang="ja-JP" altLang="en-US" sz="1050" kern="100" dirty="0">
              <a:solidFill>
                <a:srgbClr val="000000"/>
              </a:solidFill>
              <a:latin typeface="Arial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85" name="正方形/長方形 84">
            <a:extLst>
              <a:ext uri="{FF2B5EF4-FFF2-40B4-BE49-F238E27FC236}">
                <a16:creationId xmlns:a16="http://schemas.microsoft.com/office/drawing/2014/main" id="{A2B23666-1F1D-2517-81C4-458319ABB146}"/>
              </a:ext>
            </a:extLst>
          </p:cNvPr>
          <p:cNvSpPr/>
          <p:nvPr/>
        </p:nvSpPr>
        <p:spPr>
          <a:xfrm>
            <a:off x="10685770" y="1669776"/>
            <a:ext cx="792000" cy="28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defRPr/>
            </a:pPr>
            <a:r>
              <a:rPr lang="ja-JP" altLang="en-US" sz="1050" kern="100" dirty="0">
                <a:solidFill>
                  <a:srgbClr val="000000"/>
                </a:solidFill>
                <a:latin typeface="Arial"/>
                <a:ea typeface="ＭＳ 明朝" panose="02020609040205080304" pitchFamily="17" charset="-128"/>
                <a:cs typeface="Times New Roman" panose="02020603050405020304" pitchFamily="18" charset="0"/>
              </a:rPr>
              <a:t>審査依頼</a:t>
            </a:r>
          </a:p>
        </p:txBody>
      </p:sp>
    </p:spTree>
    <p:extLst>
      <p:ext uri="{BB962C8B-B14F-4D97-AF65-F5344CB8AC3E}">
        <p14:creationId xmlns:p14="http://schemas.microsoft.com/office/powerpoint/2010/main" val="1215723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AF9ADD9868E12B4D90A5C87586E41CB3" ma:contentTypeVersion="11" ma:contentTypeDescription="新しいドキュメントを作成します。" ma:contentTypeScope="" ma:versionID="45f965cc0a6d18f9c2181b4671980983">
  <xsd:schema xmlns:xsd="http://www.w3.org/2001/XMLSchema" xmlns:xs="http://www.w3.org/2001/XMLSchema" xmlns:p="http://schemas.microsoft.com/office/2006/metadata/properties" xmlns:ns2="31626cd6-2207-497c-8595-b0c5d15e26c0" xmlns:ns3="098d8f38-ab83-43d5-8d49-fffa512c3862" targetNamespace="http://schemas.microsoft.com/office/2006/metadata/properties" ma:root="true" ma:fieldsID="f998ee33187ef72f6341230f43394a46" ns2:_="" ns3:_="">
    <xsd:import namespace="31626cd6-2207-497c-8595-b0c5d15e26c0"/>
    <xsd:import namespace="098d8f38-ab83-43d5-8d49-fffa512c386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626cd6-2207-497c-8595-b0c5d15e26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b38dcfea-43d1-4778-98cb-0c5a7e16e22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8d8f38-ab83-43d5-8d49-fffa512c3862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b9b19fd-649b-4879-a5e3-4280689c6a7b}" ma:internalName="TaxCatchAll" ma:showField="CatchAllData" ma:web="098d8f38-ab83-43d5-8d49-fffa512c386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54A765F-8616-4F2D-ACD3-5A02CFFFE690}"/>
</file>

<file path=customXml/itemProps2.xml><?xml version="1.0" encoding="utf-8"?>
<ds:datastoreItem xmlns:ds="http://schemas.openxmlformats.org/officeDocument/2006/customXml" ds:itemID="{EAEB89EA-B7A5-42BF-BF7F-0F19F1848E80}"/>
</file>

<file path=docProps/app.xml><?xml version="1.0" encoding="utf-8"?>
<Properties xmlns="http://schemas.openxmlformats.org/officeDocument/2006/extended-properties" xmlns:vt="http://schemas.openxmlformats.org/officeDocument/2006/docPropsVTypes">
  <TotalTime>446</TotalTime>
  <Words>234</Words>
  <Application>Microsoft Office PowerPoint</Application>
  <PresentationFormat>ワイド画面</PresentationFormat>
  <Paragraphs>69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游ゴシック</vt:lpstr>
      <vt:lpstr>游ゴシック Light</vt:lpstr>
      <vt:lpstr>Arial</vt:lpstr>
      <vt:lpstr>Book Antiqua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加納 由子</dc:creator>
  <cp:lastModifiedBy>戸崎 加奈江</cp:lastModifiedBy>
  <cp:revision>24</cp:revision>
  <cp:lastPrinted>2024-10-04T09:57:49Z</cp:lastPrinted>
  <dcterms:created xsi:type="dcterms:W3CDTF">2020-01-15T02:20:09Z</dcterms:created>
  <dcterms:modified xsi:type="dcterms:W3CDTF">2024-10-07T01:13:35Z</dcterms:modified>
</cp:coreProperties>
</file>