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62" r:id="rId4"/>
    <p:sldId id="265" r:id="rId5"/>
    <p:sldId id="258" r:id="rId6"/>
    <p:sldId id="259" r:id="rId7"/>
    <p:sldId id="260" r:id="rId8"/>
    <p:sldId id="261" r:id="rId9"/>
    <p:sldId id="263" r:id="rId10"/>
    <p:sldId id="264" r:id="rId11"/>
  </p:sldIdLst>
  <p:sldSz cx="6858000" cy="9144000" type="screen4x3"/>
  <p:notesSz cx="6807200" cy="9939338"/>
  <p:defaultTextStyle>
    <a:defPPr>
      <a:defRPr lang="ja-JP"/>
    </a:defPPr>
    <a:lvl1pPr algn="l" rtl="0" fontAlgn="base">
      <a:spcBef>
        <a:spcPct val="0"/>
      </a:spcBef>
      <a:spcAft>
        <a:spcPct val="0"/>
      </a:spcAft>
      <a:defRPr kumimoji="1" sz="2400" kern="1200">
        <a:solidFill>
          <a:schemeClr val="tx1"/>
        </a:solidFill>
        <a:latin typeface="Times New Roman" charset="0"/>
        <a:ea typeface="HG丸ｺﾞｼｯｸM-PRO" charset="-128"/>
        <a:cs typeface="+mn-cs"/>
      </a:defRPr>
    </a:lvl1pPr>
    <a:lvl2pPr marL="457200" algn="l" rtl="0" fontAlgn="base">
      <a:spcBef>
        <a:spcPct val="0"/>
      </a:spcBef>
      <a:spcAft>
        <a:spcPct val="0"/>
      </a:spcAft>
      <a:defRPr kumimoji="1" sz="2400" kern="1200">
        <a:solidFill>
          <a:schemeClr val="tx1"/>
        </a:solidFill>
        <a:latin typeface="Times New Roman" charset="0"/>
        <a:ea typeface="HG丸ｺﾞｼｯｸM-PRO" charset="-128"/>
        <a:cs typeface="+mn-cs"/>
      </a:defRPr>
    </a:lvl2pPr>
    <a:lvl3pPr marL="914400" algn="l" rtl="0" fontAlgn="base">
      <a:spcBef>
        <a:spcPct val="0"/>
      </a:spcBef>
      <a:spcAft>
        <a:spcPct val="0"/>
      </a:spcAft>
      <a:defRPr kumimoji="1" sz="2400" kern="1200">
        <a:solidFill>
          <a:schemeClr val="tx1"/>
        </a:solidFill>
        <a:latin typeface="Times New Roman" charset="0"/>
        <a:ea typeface="HG丸ｺﾞｼｯｸM-PRO" charset="-128"/>
        <a:cs typeface="+mn-cs"/>
      </a:defRPr>
    </a:lvl3pPr>
    <a:lvl4pPr marL="1371600" algn="l" rtl="0" fontAlgn="base">
      <a:spcBef>
        <a:spcPct val="0"/>
      </a:spcBef>
      <a:spcAft>
        <a:spcPct val="0"/>
      </a:spcAft>
      <a:defRPr kumimoji="1" sz="2400" kern="1200">
        <a:solidFill>
          <a:schemeClr val="tx1"/>
        </a:solidFill>
        <a:latin typeface="Times New Roman" charset="0"/>
        <a:ea typeface="HG丸ｺﾞｼｯｸM-PRO" charset="-128"/>
        <a:cs typeface="+mn-cs"/>
      </a:defRPr>
    </a:lvl4pPr>
    <a:lvl5pPr marL="1828800" algn="l" rtl="0" fontAlgn="base">
      <a:spcBef>
        <a:spcPct val="0"/>
      </a:spcBef>
      <a:spcAft>
        <a:spcPct val="0"/>
      </a:spcAft>
      <a:defRPr kumimoji="1" sz="2400" kern="1200">
        <a:solidFill>
          <a:schemeClr val="tx1"/>
        </a:solidFill>
        <a:latin typeface="Times New Roman" charset="0"/>
        <a:ea typeface="HG丸ｺﾞｼｯｸM-PRO" charset="-128"/>
        <a:cs typeface="+mn-cs"/>
      </a:defRPr>
    </a:lvl5pPr>
    <a:lvl6pPr marL="2286000" algn="l" defTabSz="914400" rtl="0" eaLnBrk="1" latinLnBrk="0" hangingPunct="1">
      <a:defRPr kumimoji="1" sz="2400" kern="1200">
        <a:solidFill>
          <a:schemeClr val="tx1"/>
        </a:solidFill>
        <a:latin typeface="Times New Roman" charset="0"/>
        <a:ea typeface="HG丸ｺﾞｼｯｸM-PRO" charset="-128"/>
        <a:cs typeface="+mn-cs"/>
      </a:defRPr>
    </a:lvl6pPr>
    <a:lvl7pPr marL="2743200" algn="l" defTabSz="914400" rtl="0" eaLnBrk="1" latinLnBrk="0" hangingPunct="1">
      <a:defRPr kumimoji="1" sz="2400" kern="1200">
        <a:solidFill>
          <a:schemeClr val="tx1"/>
        </a:solidFill>
        <a:latin typeface="Times New Roman" charset="0"/>
        <a:ea typeface="HG丸ｺﾞｼｯｸM-PRO" charset="-128"/>
        <a:cs typeface="+mn-cs"/>
      </a:defRPr>
    </a:lvl7pPr>
    <a:lvl8pPr marL="3200400" algn="l" defTabSz="914400" rtl="0" eaLnBrk="1" latinLnBrk="0" hangingPunct="1">
      <a:defRPr kumimoji="1" sz="2400" kern="1200">
        <a:solidFill>
          <a:schemeClr val="tx1"/>
        </a:solidFill>
        <a:latin typeface="Times New Roman" charset="0"/>
        <a:ea typeface="HG丸ｺﾞｼｯｸM-PRO" charset="-128"/>
        <a:cs typeface="+mn-cs"/>
      </a:defRPr>
    </a:lvl8pPr>
    <a:lvl9pPr marL="3657600" algn="l" defTabSz="914400" rtl="0" eaLnBrk="1" latinLnBrk="0" hangingPunct="1">
      <a:defRPr kumimoji="1" sz="2400" kern="1200">
        <a:solidFill>
          <a:schemeClr val="tx1"/>
        </a:solidFill>
        <a:latin typeface="Times New Roman" charset="0"/>
        <a:ea typeface="HG丸ｺﾞｼｯｸM-PRO" charset="-128"/>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佐野 雄三" initials="雄佐" lastIdx="1" clrIdx="0">
    <p:extLst>
      <p:ext uri="{19B8F6BF-5375-455C-9EA6-DF929625EA0E}">
        <p15:presenceInfo xmlns:p15="http://schemas.microsoft.com/office/powerpoint/2012/main" userId="S::ysano@aichi-cc.jp::1b2cab83-c296-4c22-b0ae-1644c5648ff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EE098F-D9E3-434D-9146-CA342BD5538B}" v="4" dt="2026-04-20T15:44:32.919"/>
  </p1510:revLst>
</p1510:revInfo>
</file>

<file path=ppt/tableStyles.xml><?xml version="1.0" encoding="utf-8"?>
<a:tblStyleLst xmlns:a="http://schemas.openxmlformats.org/drawingml/2006/main" def="{5C22544A-7EE6-4342-B048-85BDC9FD1C3A}">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91" autoAdjust="0"/>
    <p:restoredTop sz="95064" autoAdjust="0"/>
  </p:normalViewPr>
  <p:slideViewPr>
    <p:cSldViewPr showGuides="1">
      <p:cViewPr varScale="1">
        <p:scale>
          <a:sx n="113" d="100"/>
          <a:sy n="113" d="100"/>
        </p:scale>
        <p:origin x="4404" y="80"/>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愛弓 片岡" userId="c52e09f3e387e224" providerId="LiveId" clId="{4FA830F5-EA33-44B6-B6E2-6ED5674938D1}"/>
    <pc:docChg chg="modSld">
      <pc:chgData name="愛弓 片岡" userId="c52e09f3e387e224" providerId="LiveId" clId="{4FA830F5-EA33-44B6-B6E2-6ED5674938D1}" dt="2026-04-20T15:45:04.132" v="99" actId="14100"/>
      <pc:docMkLst>
        <pc:docMk/>
      </pc:docMkLst>
      <pc:sldChg chg="modSp mod">
        <pc:chgData name="愛弓 片岡" userId="c52e09f3e387e224" providerId="LiveId" clId="{4FA830F5-EA33-44B6-B6E2-6ED5674938D1}" dt="2026-04-20T15:45:04.132" v="99" actId="14100"/>
        <pc:sldMkLst>
          <pc:docMk/>
          <pc:sldMk cId="0" sldId="260"/>
        </pc:sldMkLst>
        <pc:cxnChg chg="mod">
          <ac:chgData name="愛弓 片岡" userId="c52e09f3e387e224" providerId="LiveId" clId="{4FA830F5-EA33-44B6-B6E2-6ED5674938D1}" dt="2026-04-20T15:45:04.132" v="99" actId="14100"/>
          <ac:cxnSpMkLst>
            <pc:docMk/>
            <pc:sldMk cId="0" sldId="260"/>
            <ac:cxnSpMk id="5" creationId="{0CE2B576-D53B-869F-8403-70537164549F}"/>
          </ac:cxnSpMkLst>
        </pc:cxnChg>
      </pc:sldChg>
      <pc:sldChg chg="modSp mod">
        <pc:chgData name="愛弓 片岡" userId="c52e09f3e387e224" providerId="LiveId" clId="{4FA830F5-EA33-44B6-B6E2-6ED5674938D1}" dt="2026-04-20T15:44:32.919" v="97" actId="1036"/>
        <pc:sldMkLst>
          <pc:docMk/>
          <pc:sldMk cId="0" sldId="261"/>
        </pc:sldMkLst>
        <pc:spChg chg="mod">
          <ac:chgData name="愛弓 片岡" userId="c52e09f3e387e224" providerId="LiveId" clId="{4FA830F5-EA33-44B6-B6E2-6ED5674938D1}" dt="2026-04-20T15:44:32.919" v="97" actId="1036"/>
          <ac:spMkLst>
            <pc:docMk/>
            <pc:sldMk cId="0" sldId="261"/>
            <ac:spMk id="717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019F62FC-5A6C-433F-BE9C-D57FC459FCB6}" type="datetimeFigureOut">
              <a:rPr kumimoji="1" lang="ja-JP" altLang="en-US" smtClean="0"/>
              <a:t>2026/9/9</a:t>
            </a:fld>
            <a:endParaRPr kumimoji="1" lang="ja-JP" altLang="en-US"/>
          </a:p>
        </p:txBody>
      </p:sp>
      <p:sp>
        <p:nvSpPr>
          <p:cNvPr id="4" name="スライド イメージ プレースホルダー 3"/>
          <p:cNvSpPr>
            <a:spLocks noGrp="1" noRot="1" noChangeAspect="1"/>
          </p:cNvSpPr>
          <p:nvPr>
            <p:ph type="sldImg" idx="2"/>
          </p:nvPr>
        </p:nvSpPr>
        <p:spPr>
          <a:xfrm>
            <a:off x="2006600" y="746125"/>
            <a:ext cx="27940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99D90535-CCD9-465C-BFED-46C5D6ADB854}" type="slidenum">
              <a:rPr kumimoji="1" lang="ja-JP" altLang="en-US" smtClean="0"/>
              <a:t>‹#›</a:t>
            </a:fld>
            <a:endParaRPr kumimoji="1" lang="ja-JP" altLang="en-US"/>
          </a:p>
        </p:txBody>
      </p:sp>
    </p:spTree>
    <p:extLst>
      <p:ext uri="{BB962C8B-B14F-4D97-AF65-F5344CB8AC3E}">
        <p14:creationId xmlns:p14="http://schemas.microsoft.com/office/powerpoint/2010/main" val="401943220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99D90535-CCD9-465C-BFED-46C5D6ADB854}" type="slidenum">
              <a:rPr kumimoji="1" lang="ja-JP" altLang="en-US" smtClean="0"/>
              <a:t>1</a:t>
            </a:fld>
            <a:endParaRPr kumimoji="1" lang="ja-JP" altLang="en-US"/>
          </a:p>
        </p:txBody>
      </p:sp>
    </p:spTree>
    <p:extLst>
      <p:ext uri="{BB962C8B-B14F-4D97-AF65-F5344CB8AC3E}">
        <p14:creationId xmlns:p14="http://schemas.microsoft.com/office/powerpoint/2010/main" val="4223776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038"/>
            <a:ext cx="5829300" cy="1960562"/>
          </a:xfrm>
        </p:spPr>
        <p:txBody>
          <a:bodyPr/>
          <a:lstStyle/>
          <a:p>
            <a:r>
              <a:rPr lang="ja-JP" altLang="en-US"/>
              <a:t>マスター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27DBC464-BF33-6B49-B137-78403CCE80E7}" type="slidenum">
              <a:rPr lang="en-US" altLang="ja-JP"/>
              <a:pPr/>
              <a:t>‹#›</a:t>
            </a:fld>
            <a:endParaRPr lang="en-US" altLang="ja-JP"/>
          </a:p>
        </p:txBody>
      </p:sp>
    </p:spTree>
    <p:extLst>
      <p:ext uri="{BB962C8B-B14F-4D97-AF65-F5344CB8AC3E}">
        <p14:creationId xmlns:p14="http://schemas.microsoft.com/office/powerpoint/2010/main" val="1655701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053AEC5D-91D4-5144-ACC2-27FD573C95F5}" type="slidenum">
              <a:rPr lang="en-US" altLang="ja-JP"/>
              <a:pPr/>
              <a:t>‹#›</a:t>
            </a:fld>
            <a:endParaRPr lang="en-US" altLang="ja-JP"/>
          </a:p>
        </p:txBody>
      </p:sp>
    </p:spTree>
    <p:extLst>
      <p:ext uri="{BB962C8B-B14F-4D97-AF65-F5344CB8AC3E}">
        <p14:creationId xmlns:p14="http://schemas.microsoft.com/office/powerpoint/2010/main" val="288752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338" y="5875338"/>
            <a:ext cx="5829300" cy="1816100"/>
          </a:xfrm>
        </p:spPr>
        <p:txBody>
          <a:bodyPr anchor="t"/>
          <a:lstStyle>
            <a:lvl1pPr algn="l">
              <a:defRPr sz="4000" b="1" cap="all"/>
            </a:lvl1pPr>
          </a:lstStyle>
          <a:p>
            <a:r>
              <a:rPr lang="ja-JP" altLang="en-US"/>
              <a:t>マスター タイトルの書式設定</a:t>
            </a:r>
          </a:p>
        </p:txBody>
      </p:sp>
      <p:sp>
        <p:nvSpPr>
          <p:cNvPr id="3" name="テキスト プレースホルダ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E9F42FB9-E797-424E-B95A-2CDBBC699758}" type="slidenum">
              <a:rPr lang="en-US" altLang="ja-JP"/>
              <a:pPr/>
              <a:t>‹#›</a:t>
            </a:fld>
            <a:endParaRPr lang="en-US" altLang="ja-JP"/>
          </a:p>
        </p:txBody>
      </p:sp>
    </p:spTree>
    <p:extLst>
      <p:ext uri="{BB962C8B-B14F-4D97-AF65-F5344CB8AC3E}">
        <p14:creationId xmlns:p14="http://schemas.microsoft.com/office/powerpoint/2010/main" val="1894028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 2"/>
          <p:cNvSpPr>
            <a:spLocks noGrp="1"/>
          </p:cNvSpPr>
          <p:nvPr>
            <p:ph sz="half" idx="1"/>
          </p:nvPr>
        </p:nvSpPr>
        <p:spPr>
          <a:xfrm>
            <a:off x="51435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3505200" y="2641600"/>
            <a:ext cx="283845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fld id="{2345BBF6-9673-6F4D-9289-C8AC813AD4E0}" type="slidenum">
              <a:rPr lang="en-US" altLang="ja-JP"/>
              <a:pPr/>
              <a:t>‹#›</a:t>
            </a:fld>
            <a:endParaRPr lang="en-US" altLang="ja-JP"/>
          </a:p>
        </p:txBody>
      </p:sp>
    </p:spTree>
    <p:extLst>
      <p:ext uri="{BB962C8B-B14F-4D97-AF65-F5344CB8AC3E}">
        <p14:creationId xmlns:p14="http://schemas.microsoft.com/office/powerpoint/2010/main" val="7817570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713"/>
            <a:ext cx="6172200" cy="1524000"/>
          </a:xfrm>
        </p:spPr>
        <p:txBody>
          <a:bodyPr/>
          <a:lstStyle>
            <a:lvl1pPr>
              <a:defRPr/>
            </a:lvl1pPr>
          </a:lstStyle>
          <a:p>
            <a:r>
              <a:rPr lang="ja-JP" altLang="en-US"/>
              <a:t>マスター タイトルの書式設定</a:t>
            </a:r>
          </a:p>
        </p:txBody>
      </p:sp>
      <p:sp>
        <p:nvSpPr>
          <p:cNvPr id="3" name="テキスト プレースホルダ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fld id="{FBE31D22-D5F4-B74F-9E0B-58EF21D25D9E}" type="slidenum">
              <a:rPr lang="en-US" altLang="ja-JP"/>
              <a:pPr/>
              <a:t>‹#›</a:t>
            </a:fld>
            <a:endParaRPr lang="en-US" altLang="ja-JP"/>
          </a:p>
        </p:txBody>
      </p:sp>
    </p:spTree>
    <p:extLst>
      <p:ext uri="{BB962C8B-B14F-4D97-AF65-F5344CB8AC3E}">
        <p14:creationId xmlns:p14="http://schemas.microsoft.com/office/powerpoint/2010/main" val="68624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fld id="{4676F37C-8E57-9444-92C0-76EDB95DF2AC}" type="slidenum">
              <a:rPr lang="en-US" altLang="ja-JP"/>
              <a:pPr/>
              <a:t>‹#›</a:t>
            </a:fld>
            <a:endParaRPr lang="en-US" altLang="ja-JP"/>
          </a:p>
        </p:txBody>
      </p:sp>
    </p:spTree>
    <p:extLst>
      <p:ext uri="{BB962C8B-B14F-4D97-AF65-F5344CB8AC3E}">
        <p14:creationId xmlns:p14="http://schemas.microsoft.com/office/powerpoint/2010/main" val="1661823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fld id="{D8093069-6DB0-7044-B50B-495952AC4CB2}" type="slidenum">
              <a:rPr lang="en-US" altLang="ja-JP"/>
              <a:pPr/>
              <a:t>‹#›</a:t>
            </a:fld>
            <a:endParaRPr lang="en-US" altLang="ja-JP"/>
          </a:p>
        </p:txBody>
      </p:sp>
    </p:spTree>
    <p:extLst>
      <p:ext uri="{BB962C8B-B14F-4D97-AF65-F5344CB8AC3E}">
        <p14:creationId xmlns:p14="http://schemas.microsoft.com/office/powerpoint/2010/main" val="962768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3538"/>
            <a:ext cx="2255838" cy="1549400"/>
          </a:xfrm>
        </p:spPr>
        <p:txBody>
          <a:bodyPr anchor="b"/>
          <a:lstStyle>
            <a:lvl1pPr algn="l">
              <a:defRPr sz="2000" b="1"/>
            </a:lvl1pPr>
          </a:lstStyle>
          <a:p>
            <a:r>
              <a:rPr lang="ja-JP" altLang="en-US"/>
              <a:t>マスター タイトルの書式設定</a:t>
            </a:r>
          </a:p>
        </p:txBody>
      </p:sp>
      <p:sp>
        <p:nvSpPr>
          <p:cNvPr id="3" name="コンテンツ プレースホルダ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fld id="{FB09182D-F1E8-BD42-BC13-AD8BA5CCA6E7}" type="slidenum">
              <a:rPr lang="en-US" altLang="ja-JP"/>
              <a:pPr/>
              <a:t>‹#›</a:t>
            </a:fld>
            <a:endParaRPr lang="en-US" altLang="ja-JP"/>
          </a:p>
        </p:txBody>
      </p:sp>
    </p:spTree>
    <p:extLst>
      <p:ext uri="{BB962C8B-B14F-4D97-AF65-F5344CB8AC3E}">
        <p14:creationId xmlns:p14="http://schemas.microsoft.com/office/powerpoint/2010/main" val="1069747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613" y="6400800"/>
            <a:ext cx="4114800" cy="755650"/>
          </a:xfrm>
        </p:spPr>
        <p:txBody>
          <a:bodyPr anchor="b"/>
          <a:lstStyle>
            <a:lvl1pPr algn="l">
              <a:defRPr sz="2000" b="1"/>
            </a:lvl1pPr>
          </a:lstStyle>
          <a:p>
            <a:r>
              <a:rPr lang="ja-JP" altLang="en-US"/>
              <a:t>マスター タイトルの書式設定</a:t>
            </a:r>
          </a:p>
        </p:txBody>
      </p:sp>
      <p:sp>
        <p:nvSpPr>
          <p:cNvPr id="3" name="図プレースホルダ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ja-JP" altLang="en-US" noProof="0"/>
              <a:t>プレースホルダーまでドラッグするかアイコンをクリックして図を追加</a:t>
            </a:r>
          </a:p>
        </p:txBody>
      </p:sp>
      <p:sp>
        <p:nvSpPr>
          <p:cNvPr id="4" name="テキスト プレースホルダ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fld id="{07FCB3A9-0253-3B46-BD0A-1BE5D8F7347D}" type="slidenum">
              <a:rPr lang="en-US" altLang="ja-JP"/>
              <a:pPr/>
              <a:t>‹#›</a:t>
            </a:fld>
            <a:endParaRPr lang="en-US" altLang="ja-JP"/>
          </a:p>
        </p:txBody>
      </p:sp>
    </p:spTree>
    <p:extLst>
      <p:ext uri="{BB962C8B-B14F-4D97-AF65-F5344CB8AC3E}">
        <p14:creationId xmlns:p14="http://schemas.microsoft.com/office/powerpoint/2010/main" val="516904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8759EFF0-A9A5-374B-9ABB-EC5AD46A8C6F}" type="slidenum">
              <a:rPr lang="en-US" altLang="ja-JP"/>
              <a:pPr/>
              <a:t>‹#›</a:t>
            </a:fld>
            <a:endParaRPr lang="en-US" altLang="ja-JP"/>
          </a:p>
        </p:txBody>
      </p:sp>
    </p:spTree>
    <p:extLst>
      <p:ext uri="{BB962C8B-B14F-4D97-AF65-F5344CB8AC3E}">
        <p14:creationId xmlns:p14="http://schemas.microsoft.com/office/powerpoint/2010/main" val="1043991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886325" y="812800"/>
            <a:ext cx="1457325" cy="7315200"/>
          </a:xfrm>
        </p:spPr>
        <p:txBody>
          <a:bodyPr vert="eaVert"/>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514350" y="812800"/>
            <a:ext cx="4219575" cy="73152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fld id="{C3A3E585-30B4-0948-9D5E-69451B518467}" type="slidenum">
              <a:rPr lang="en-US" altLang="ja-JP"/>
              <a:pPr/>
              <a:t>‹#›</a:t>
            </a:fld>
            <a:endParaRPr lang="en-US" altLang="ja-JP"/>
          </a:p>
        </p:txBody>
      </p:sp>
    </p:spTree>
    <p:extLst>
      <p:ext uri="{BB962C8B-B14F-4D97-AF65-F5344CB8AC3E}">
        <p14:creationId xmlns:p14="http://schemas.microsoft.com/office/powerpoint/2010/main" val="1418248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14350" y="812800"/>
            <a:ext cx="58293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514350" y="2641600"/>
            <a:ext cx="58293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p:cNvSpPr>
            <a:spLocks noGrp="1" noChangeArrowheads="1"/>
          </p:cNvSpPr>
          <p:nvPr>
            <p:ph type="dt" sz="half" idx="2"/>
          </p:nvPr>
        </p:nvSpPr>
        <p:spPr bwMode="auto">
          <a:xfrm>
            <a:off x="51435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ea typeface="+mn-ea"/>
              </a:defRPr>
            </a:lvl1pPr>
          </a:lstStyle>
          <a:p>
            <a:pPr>
              <a:defRPr/>
            </a:pPr>
            <a:endParaRPr lang="en-US" altLang="ja-JP"/>
          </a:p>
        </p:txBody>
      </p:sp>
      <p:sp>
        <p:nvSpPr>
          <p:cNvPr id="1029" name="Rectangle 5"/>
          <p:cNvSpPr>
            <a:spLocks noGrp="1" noChangeArrowheads="1"/>
          </p:cNvSpPr>
          <p:nvPr>
            <p:ph type="ftr" sz="quarter" idx="3"/>
          </p:nvPr>
        </p:nvSpPr>
        <p:spPr bwMode="auto">
          <a:xfrm>
            <a:off x="2343150" y="8331200"/>
            <a:ext cx="21717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ea typeface="+mn-ea"/>
              </a:defRPr>
            </a:lvl1pPr>
          </a:lstStyle>
          <a:p>
            <a:pPr>
              <a:defRPr/>
            </a:pPr>
            <a:endParaRPr lang="en-US" altLang="ja-JP"/>
          </a:p>
        </p:txBody>
      </p:sp>
      <p:sp>
        <p:nvSpPr>
          <p:cNvPr id="1030" name="Rectangle 6"/>
          <p:cNvSpPr>
            <a:spLocks noGrp="1" noChangeArrowheads="1"/>
          </p:cNvSpPr>
          <p:nvPr>
            <p:ph type="sldNum" sz="quarter" idx="4"/>
          </p:nvPr>
        </p:nvSpPr>
        <p:spPr bwMode="auto">
          <a:xfrm>
            <a:off x="4914900" y="8331200"/>
            <a:ext cx="142875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ＭＳ Ｐゴシック" charset="-128"/>
              </a:defRPr>
            </a:lvl1pPr>
          </a:lstStyle>
          <a:p>
            <a:fld id="{A545ED24-D3AE-E34B-B306-344F83FB26EB}" type="slidenum">
              <a:rPr lang="en-US" altLang="ja-JP"/>
              <a:pPr/>
              <a:t>‹#›</a:t>
            </a:fld>
            <a:endParaRPr lang="en-US" altLang="ja-JP"/>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kumimoji="1" sz="4400">
          <a:solidFill>
            <a:schemeClr val="tx2"/>
          </a:solidFill>
          <a:latin typeface="+mj-lt"/>
          <a:ea typeface="+mj-ea"/>
          <a:cs typeface="+mj-cs"/>
        </a:defRPr>
      </a:lvl1pPr>
      <a:lvl2pPr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2pPr>
      <a:lvl3pPr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3pPr>
      <a:lvl4pPr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4pPr>
      <a:lvl5pPr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5pPr>
      <a:lvl6pPr marL="457200"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6pPr>
      <a:lvl7pPr marL="914400"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7pPr>
      <a:lvl8pPr marL="1371600"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8pPr>
      <a:lvl9pPr marL="1828800" algn="ctr" rtl="0" eaLnBrk="1" fontAlgn="base" hangingPunct="1">
        <a:spcBef>
          <a:spcPct val="0"/>
        </a:spcBef>
        <a:spcAft>
          <a:spcPct val="0"/>
        </a:spcAft>
        <a:defRPr kumimoji="1" sz="4400">
          <a:solidFill>
            <a:schemeClr val="tx2"/>
          </a:solidFill>
          <a:latin typeface="Times New Roman" charset="0"/>
          <a:ea typeface="ＭＳ Ｐゴシック" pitchFamily="50"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12763" y="984250"/>
            <a:ext cx="5829300" cy="2078038"/>
          </a:xfrm>
        </p:spPr>
        <p:txBody>
          <a:bodyPr/>
          <a:lstStyle/>
          <a:p>
            <a:pPr eaLnBrk="1" hangingPunct="1"/>
            <a:r>
              <a:rPr lang="ja-JP" altLang="en-US" sz="3600" dirty="0">
                <a:solidFill>
                  <a:schemeClr val="tx1"/>
                </a:solidFill>
                <a:latin typeface="Arial" charset="0"/>
              </a:rPr>
              <a:t>乳癌術後地域連携</a:t>
            </a:r>
            <a:br>
              <a:rPr lang="en-US" altLang="ja-JP" sz="3600" dirty="0">
                <a:solidFill>
                  <a:schemeClr val="tx1"/>
                </a:solidFill>
                <a:latin typeface="Arial" charset="0"/>
              </a:rPr>
            </a:br>
            <a:r>
              <a:rPr lang="ja-JP" altLang="en-US" sz="3600" dirty="0">
                <a:solidFill>
                  <a:schemeClr val="tx1"/>
                </a:solidFill>
                <a:latin typeface="Arial" charset="0"/>
              </a:rPr>
              <a:t>フェスゴパス</a:t>
            </a:r>
            <a:br>
              <a:rPr lang="ja-JP" altLang="en-US" sz="3600" dirty="0">
                <a:solidFill>
                  <a:schemeClr val="tx1"/>
                </a:solidFill>
                <a:latin typeface="Arial" charset="0"/>
              </a:rPr>
            </a:br>
            <a:r>
              <a:rPr lang="ja-JP" altLang="en-US" sz="3600" dirty="0">
                <a:solidFill>
                  <a:schemeClr val="tx1"/>
                </a:solidFill>
                <a:latin typeface="Arial" charset="0"/>
              </a:rPr>
              <a:t>（解説と注意点）</a:t>
            </a:r>
            <a:br>
              <a:rPr lang="en-US" altLang="ja-JP" sz="3600" dirty="0">
                <a:solidFill>
                  <a:schemeClr val="tx1"/>
                </a:solidFill>
                <a:latin typeface="Arial" charset="0"/>
              </a:rPr>
            </a:br>
            <a:r>
              <a:rPr lang="ja-JP" altLang="en-US" sz="3600" dirty="0">
                <a:solidFill>
                  <a:srgbClr val="FF0000"/>
                </a:solidFill>
                <a:latin typeface="Arial" charset="0"/>
              </a:rPr>
              <a:t>第</a:t>
            </a:r>
            <a:r>
              <a:rPr lang="en-US" altLang="ja-JP" sz="3600" dirty="0">
                <a:solidFill>
                  <a:srgbClr val="FF0000"/>
                </a:solidFill>
                <a:latin typeface="Arial" charset="0"/>
              </a:rPr>
              <a:t>1.0</a:t>
            </a:r>
            <a:r>
              <a:rPr lang="ja-JP" altLang="en-US" sz="3600" dirty="0">
                <a:solidFill>
                  <a:srgbClr val="FF0000"/>
                </a:solidFill>
                <a:latin typeface="Arial" charset="0"/>
              </a:rPr>
              <a:t>版</a:t>
            </a:r>
          </a:p>
        </p:txBody>
      </p:sp>
      <p:sp>
        <p:nvSpPr>
          <p:cNvPr id="2051" name="Text Box 48"/>
          <p:cNvSpPr txBox="1">
            <a:spLocks noChangeArrowheads="1"/>
          </p:cNvSpPr>
          <p:nvPr/>
        </p:nvSpPr>
        <p:spPr bwMode="auto">
          <a:xfrm>
            <a:off x="2599531" y="3707904"/>
            <a:ext cx="165576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spcBef>
                <a:spcPct val="50000"/>
              </a:spcBef>
            </a:pPr>
            <a:r>
              <a:rPr lang="ja-JP" altLang="en-US" sz="2800" dirty="0">
                <a:latin typeface="Arial" charset="0"/>
                <a:ea typeface="ＭＳ Ｐゴシック" charset="-128"/>
              </a:rPr>
              <a:t>連携医用</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3400" y="457200"/>
            <a:ext cx="5791200" cy="533400"/>
          </a:xfrm>
        </p:spPr>
        <p:txBody>
          <a:bodyPr/>
          <a:lstStyle/>
          <a:p>
            <a:pPr eaLnBrk="1" hangingPunct="1"/>
            <a:r>
              <a:rPr lang="ja-JP" altLang="en-US" sz="1800" b="1" dirty="0">
                <a:solidFill>
                  <a:schemeClr val="tx1"/>
                </a:solidFill>
                <a:latin typeface="HG丸ｺﾞｼｯｸM-PRO" charset="-128"/>
                <a:ea typeface="HG丸ｺﾞｼｯｸM-PRO" charset="-128"/>
              </a:rPr>
              <a:t>地域連携パスの概念</a:t>
            </a:r>
          </a:p>
        </p:txBody>
      </p:sp>
      <p:sp>
        <p:nvSpPr>
          <p:cNvPr id="3075" name="Rectangle 66"/>
          <p:cNvSpPr>
            <a:spLocks noChangeArrowheads="1"/>
          </p:cNvSpPr>
          <p:nvPr/>
        </p:nvSpPr>
        <p:spPr bwMode="auto">
          <a:xfrm>
            <a:off x="404813" y="1331913"/>
            <a:ext cx="5913437"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spcBef>
                <a:spcPct val="20000"/>
              </a:spcBef>
            </a:pPr>
            <a:r>
              <a:rPr lang="ja-JP" altLang="en-US" sz="1400" dirty="0">
                <a:latin typeface="HG丸ｺﾞｼｯｸM-PRO" charset="-128"/>
              </a:rPr>
              <a:t>　愛知県内のがん診療拠点病院などで手術治療をされた患者に対して、連携医とがん診療拠点病院の両方で連絡を取り合い、術後の定期的検診を行っていくために作られた一連の書式（パス）です。</a:t>
            </a:r>
          </a:p>
          <a:p>
            <a:pPr eaLnBrk="1" hangingPunct="1">
              <a:spcBef>
                <a:spcPct val="20000"/>
              </a:spcBef>
            </a:pPr>
            <a:endParaRPr lang="ja-JP" altLang="en-US" sz="1400" dirty="0">
              <a:latin typeface="HG丸ｺﾞｼｯｸM-PRO" charset="-128"/>
            </a:endParaRPr>
          </a:p>
          <a:p>
            <a:pPr eaLnBrk="1" hangingPunct="1">
              <a:spcBef>
                <a:spcPct val="20000"/>
              </a:spcBef>
            </a:pPr>
            <a:r>
              <a:rPr lang="ja-JP" altLang="en-US" sz="1400" dirty="0">
                <a:latin typeface="HG丸ｺﾞｼｯｸM-PRO" charset="-128"/>
              </a:rPr>
              <a:t>　これにより、患者はがん診療拠点病院への頻繁な通院が不要となり、通院の不便さや外来での長い待ち時間からも開放されます。連携医への通院も継続できます。また、複数の主治医によるサポートを受けられる長所が生まれます。</a:t>
            </a:r>
          </a:p>
        </p:txBody>
      </p:sp>
      <p:sp>
        <p:nvSpPr>
          <p:cNvPr id="3076" name="Rectangle 67"/>
          <p:cNvSpPr>
            <a:spLocks noChangeArrowheads="1"/>
          </p:cNvSpPr>
          <p:nvPr/>
        </p:nvSpPr>
        <p:spPr bwMode="auto">
          <a:xfrm>
            <a:off x="404813" y="3779912"/>
            <a:ext cx="6072187" cy="490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spcBef>
                <a:spcPct val="20000"/>
              </a:spcBef>
            </a:pPr>
            <a:r>
              <a:rPr lang="ja-JP" altLang="en-US" sz="1400">
                <a:latin typeface="HG丸ｺﾞｼｯｸM-PRO" charset="-128"/>
              </a:rPr>
              <a:t>　　</a:t>
            </a:r>
            <a:r>
              <a:rPr lang="ja-JP" altLang="en-US" sz="1400">
                <a:solidFill>
                  <a:srgbClr val="FF0000"/>
                </a:solidFill>
                <a:latin typeface="HG丸ｺﾞｼｯｸM-PRO" charset="-128"/>
              </a:rPr>
              <a:t>フェスゴ地域連携パスの連携施設は乳腺クリニックに限ります。</a:t>
            </a:r>
            <a:r>
              <a:rPr lang="ja-JP" altLang="en-US" sz="1400">
                <a:latin typeface="HG丸ｺﾞｼｯｸM-PRO" charset="-128"/>
              </a:rPr>
              <a:t>フェスゴ</a:t>
            </a:r>
            <a:r>
              <a:rPr lang="ja-JP" altLang="en-US" sz="1400" dirty="0">
                <a:latin typeface="HG丸ｺﾞｼｯｸM-PRO" charset="-128"/>
              </a:rPr>
              <a:t>は</a:t>
            </a:r>
            <a:r>
              <a:rPr lang="ja-JP" altLang="en-US" sz="1400">
                <a:latin typeface="HG丸ｺﾞｼｯｸM-PRO" charset="-128"/>
              </a:rPr>
              <a:t>導入後、忍容性が</a:t>
            </a:r>
            <a:r>
              <a:rPr lang="ja-JP" altLang="en-US" sz="1400" dirty="0">
                <a:latin typeface="HG丸ｺﾞｼｯｸM-PRO" charset="-128"/>
              </a:rPr>
              <a:t>問題なく経過できる状態になった後に連携を行います（</a:t>
            </a:r>
            <a:r>
              <a:rPr lang="ja-JP" altLang="en-US" sz="1400" dirty="0">
                <a:solidFill>
                  <a:srgbClr val="FF0000"/>
                </a:solidFill>
                <a:latin typeface="HG丸ｺﾞｼｯｸM-PRO" charset="-128"/>
              </a:rPr>
              <a:t>原則導入後、</a:t>
            </a:r>
            <a:r>
              <a:rPr lang="en-US" altLang="ja-JP" sz="1400" dirty="0">
                <a:solidFill>
                  <a:srgbClr val="FF0000"/>
                </a:solidFill>
                <a:latin typeface="HG丸ｺﾞｼｯｸM-PRO" charset="-128"/>
              </a:rPr>
              <a:t>6</a:t>
            </a:r>
            <a:r>
              <a:rPr lang="ja-JP" altLang="en-US" sz="1400" dirty="0">
                <a:solidFill>
                  <a:srgbClr val="FF0000"/>
                </a:solidFill>
                <a:latin typeface="HG丸ｺﾞｼｯｸM-PRO" charset="-128"/>
              </a:rPr>
              <a:t>コース以降</a:t>
            </a:r>
            <a:r>
              <a:rPr lang="ja-JP" altLang="en-US" sz="1400">
                <a:latin typeface="HG丸ｺﾞｼｯｸM-PRO" charset="-128"/>
              </a:rPr>
              <a:t>）。治療</a:t>
            </a:r>
            <a:r>
              <a:rPr lang="ja-JP" altLang="en-US" sz="1400" dirty="0">
                <a:latin typeface="HG丸ｺﾞｼｯｸM-PRO" charset="-128"/>
              </a:rPr>
              <a:t>期間は、フェスゴ初回投与日から</a:t>
            </a:r>
            <a:r>
              <a:rPr lang="en-US" altLang="ja-JP" sz="1400" dirty="0">
                <a:latin typeface="HG丸ｺﾞｼｯｸM-PRO" charset="-128"/>
              </a:rPr>
              <a:t>12</a:t>
            </a:r>
            <a:r>
              <a:rPr lang="ja-JP" altLang="en-US" sz="1400" dirty="0">
                <a:latin typeface="HG丸ｺﾞｼｯｸM-PRO" charset="-128"/>
              </a:rPr>
              <a:t>か月です。術後半年とフェスゴ最終投与後、</a:t>
            </a:r>
            <a:r>
              <a:rPr lang="ja-JP" altLang="en-US" sz="1400" dirty="0"/>
              <a:t>がん診療拠点病院を受診し、定期検査を行います。</a:t>
            </a:r>
            <a:endParaRPr lang="en-US" altLang="ja-JP" sz="1400" dirty="0"/>
          </a:p>
          <a:p>
            <a:pPr eaLnBrk="1" hangingPunct="1">
              <a:lnSpc>
                <a:spcPct val="90000"/>
              </a:lnSpc>
              <a:spcBef>
                <a:spcPct val="20000"/>
              </a:spcBef>
            </a:pPr>
            <a:r>
              <a:rPr lang="ja-JP" altLang="en-US" sz="1400" dirty="0"/>
              <a:t>　重篤な症状（心機能障害等）の発現率は比較的低い</a:t>
            </a:r>
            <a:r>
              <a:rPr lang="ja-JP" altLang="en-US" sz="1400" dirty="0">
                <a:latin typeface="HG丸ｺﾞｼｯｸM-PRO" charset="-128"/>
              </a:rPr>
              <a:t>ですが（副作用の詳細および対処法はそれぞれの薬剤の説明文書をご参照ください） 、もし発生した場合は、適宜投薬を中断、中止し、</a:t>
            </a:r>
            <a:r>
              <a:rPr lang="ja-JP" altLang="en-US" sz="1400" dirty="0"/>
              <a:t>がん診療拠点病院主治医を受診させてください</a:t>
            </a:r>
            <a:r>
              <a:rPr lang="ja-JP" altLang="en-US" sz="1400" dirty="0">
                <a:latin typeface="HG丸ｺﾞｼｯｸM-PRO" charset="-128"/>
              </a:rPr>
              <a:t>。</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医療者用パス（一覧表）を基に、連携医、</a:t>
            </a:r>
            <a:r>
              <a:rPr lang="ja-JP" altLang="en-US" sz="1400" dirty="0"/>
              <a:t>がん診療拠点病院</a:t>
            </a:r>
            <a:r>
              <a:rPr lang="ja-JP" altLang="en-US" sz="1400" dirty="0">
                <a:latin typeface="HG丸ｺﾞｼｯｸM-PRO" charset="-128"/>
              </a:rPr>
              <a:t>主治医ともに処方や検査を行います。</a:t>
            </a:r>
          </a:p>
          <a:p>
            <a:pPr eaLnBrk="1" hangingPunct="1">
              <a:lnSpc>
                <a:spcPct val="90000"/>
              </a:lnSpc>
              <a:spcBef>
                <a:spcPct val="20000"/>
              </a:spcBef>
            </a:pPr>
            <a:r>
              <a:rPr lang="ja-JP" altLang="en-US" sz="1400" dirty="0">
                <a:latin typeface="HG丸ｺﾞｼｯｸM-PRO" charset="-128"/>
              </a:rPr>
              <a:t>　各主治医は診察や検査結果を、個々のカルテとは別に、患者用データ記入用紙に転記することにより情報を</a:t>
            </a:r>
            <a:r>
              <a:rPr lang="ja-JP" altLang="en-US" sz="1400">
                <a:latin typeface="HG丸ｺﾞｼｯｸM-PRO" charset="-128"/>
              </a:rPr>
              <a:t>共有します。</a:t>
            </a:r>
          </a:p>
          <a:p>
            <a:pPr eaLnBrk="1" hangingPunct="1">
              <a:lnSpc>
                <a:spcPct val="90000"/>
              </a:lnSpc>
              <a:spcBef>
                <a:spcPct val="20000"/>
              </a:spcBef>
            </a:pPr>
            <a:r>
              <a:rPr lang="ja-JP" altLang="en-US" sz="1400">
                <a:latin typeface="HG丸ｺﾞｼｯｸM-PRO" charset="-128"/>
              </a:rPr>
              <a:t>　転記内容は煩雑さを避けるため、必要最小限の項目にしてあります。これ以外に重要と思われる項目があれば、備考欄にご記入ください。</a:t>
            </a:r>
          </a:p>
          <a:p>
            <a:pPr eaLnBrk="1" hangingPunct="1">
              <a:lnSpc>
                <a:spcPct val="90000"/>
              </a:lnSpc>
              <a:spcBef>
                <a:spcPct val="20000"/>
              </a:spcBef>
            </a:pPr>
            <a:r>
              <a:rPr lang="ja-JP" altLang="en-US" sz="1400">
                <a:latin typeface="HG丸ｺﾞｼｯｸM-PRO" charset="-128"/>
              </a:rPr>
              <a:t>　</a:t>
            </a:r>
            <a:r>
              <a:rPr lang="ja-JP" altLang="en-US" sz="1400" dirty="0">
                <a:latin typeface="HG丸ｺﾞｼｯｸM-PRO" charset="-128"/>
              </a:rPr>
              <a:t>病気の再発を疑う場合</a:t>
            </a:r>
            <a:r>
              <a:rPr lang="en-US" altLang="ja-JP" sz="1400" dirty="0">
                <a:latin typeface="HG丸ｺﾞｼｯｸM-PRO" charset="-128"/>
              </a:rPr>
              <a:t>(</a:t>
            </a:r>
            <a:r>
              <a:rPr lang="ja-JP" altLang="en-US" sz="1400" dirty="0">
                <a:latin typeface="HG丸ｺﾞｼｯｸM-PRO" charset="-128"/>
              </a:rPr>
              <a:t>しこりや持続する痛みなどの自覚症状および理学的所見や、２回連続で腫瘍マーカーが有意に上昇した場合など）や、</a:t>
            </a:r>
            <a:r>
              <a:rPr lang="ja-JP" altLang="en-US" sz="1400" dirty="0"/>
              <a:t>がん診療拠点病院での対応が必要な</a:t>
            </a:r>
            <a:r>
              <a:rPr lang="ja-JP" altLang="en-US" sz="1400" dirty="0">
                <a:latin typeface="HG丸ｺﾞｼｯｸM-PRO" charset="-128"/>
              </a:rPr>
              <a:t>新たな疾患が発見された場合は、このシステムを中断して</a:t>
            </a:r>
            <a:r>
              <a:rPr lang="ja-JP" altLang="en-US" sz="1400" dirty="0"/>
              <a:t>がん診療拠点病院</a:t>
            </a:r>
            <a:r>
              <a:rPr lang="ja-JP" altLang="en-US" sz="1400" dirty="0">
                <a:latin typeface="HG丸ｺﾞｼｯｸM-PRO" charset="-128"/>
              </a:rPr>
              <a:t>へ通院していただきます。すぐにご連絡ください。</a:t>
            </a:r>
          </a:p>
          <a:p>
            <a:pPr eaLnBrk="1" hangingPunct="1">
              <a:lnSpc>
                <a:spcPct val="90000"/>
              </a:lnSpc>
              <a:spcBef>
                <a:spcPct val="20000"/>
              </a:spcBef>
            </a:pPr>
            <a:r>
              <a:rPr lang="ja-JP" altLang="en-US" sz="1400" dirty="0">
                <a:latin typeface="HG丸ｺﾞｼｯｸM-PRO" charset="-128"/>
              </a:rPr>
              <a:t>　</a:t>
            </a:r>
            <a:endParaRPr lang="en-US" altLang="ja-JP" sz="1400" dirty="0">
              <a:latin typeface="HG丸ｺﾞｼｯｸM-PRO" charset="-128"/>
            </a:endParaRPr>
          </a:p>
        </p:txBody>
      </p:sp>
      <p:sp>
        <p:nvSpPr>
          <p:cNvPr id="3077" name="Text Box 69"/>
          <p:cNvSpPr txBox="1">
            <a:spLocks noChangeArrowheads="1"/>
          </p:cNvSpPr>
          <p:nvPr/>
        </p:nvSpPr>
        <p:spPr bwMode="auto">
          <a:xfrm>
            <a:off x="1748519" y="3339068"/>
            <a:ext cx="338477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spcBef>
                <a:spcPct val="50000"/>
              </a:spcBef>
            </a:pPr>
            <a:r>
              <a:rPr lang="ja-JP" altLang="en-US" sz="1800" b="1" dirty="0">
                <a:latin typeface="HG丸ｺﾞｼｯｸM-PRO" charset="-128"/>
              </a:rPr>
              <a:t>フェスゴ地域連携パスの実際</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14350" y="565733"/>
            <a:ext cx="5829300" cy="446832"/>
          </a:xfrm>
        </p:spPr>
        <p:txBody>
          <a:bodyPr/>
          <a:lstStyle/>
          <a:p>
            <a:r>
              <a:rPr kumimoji="1" lang="ja-JP" altLang="en-US" sz="1800" b="1" dirty="0">
                <a:latin typeface="HG丸ｺﾞｼｯｸM-PRO" panose="020F0600000000000000" pitchFamily="50" charset="-128"/>
                <a:ea typeface="HG丸ｺﾞｼｯｸM-PRO" panose="020F0600000000000000" pitchFamily="50" charset="-128"/>
              </a:rPr>
              <a:t>地域連携パスの運用フローと診療報酬算定</a:t>
            </a:r>
          </a:p>
        </p:txBody>
      </p:sp>
      <p:pic>
        <p:nvPicPr>
          <p:cNvPr id="4" name="コンテンツ プレースホルダー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08720" y="2361097"/>
            <a:ext cx="883597" cy="695003"/>
          </a:xfrm>
        </p:spPr>
      </p:pic>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7192" y="2408400"/>
            <a:ext cx="981075" cy="647700"/>
          </a:xfrm>
          <a:prstGeom prst="rect">
            <a:avLst/>
          </a:prstGeom>
        </p:spPr>
      </p:pic>
      <p:sp>
        <p:nvSpPr>
          <p:cNvPr id="7" name="角丸四角形 6"/>
          <p:cNvSpPr/>
          <p:nvPr/>
        </p:nvSpPr>
        <p:spPr>
          <a:xfrm>
            <a:off x="260648" y="1376451"/>
            <a:ext cx="2338586" cy="792088"/>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r>
              <a:rPr kumimoji="1" lang="ja-JP" altLang="en-US" sz="1400" dirty="0">
                <a:latin typeface="HG丸ｺﾞｼｯｸM-PRO" panose="020F0600000000000000" pitchFamily="50" charset="-128"/>
                <a:ea typeface="HG丸ｺﾞｼｯｸM-PRO" panose="020F0600000000000000" pitchFamily="50" charset="-128"/>
              </a:rPr>
              <a:t>退院前～外来</a:t>
            </a:r>
            <a:endParaRPr kumimoji="1" lang="en-US" altLang="ja-JP" sz="14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・連携パスの同意</a:t>
            </a:r>
            <a:endParaRPr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・連携先医療機関のコーディネート</a:t>
            </a:r>
            <a:endParaRPr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・必要</a:t>
            </a:r>
            <a:r>
              <a:rPr lang="ja-JP" altLang="en-US" sz="1000" dirty="0">
                <a:latin typeface="HG丸ｺﾞｼｯｸM-PRO" panose="020F0600000000000000" pitchFamily="50" charset="-128"/>
                <a:ea typeface="HG丸ｺﾞｼｯｸM-PRO" panose="020F0600000000000000" pitchFamily="50" charset="-128"/>
              </a:rPr>
              <a:t>書類の送付</a:t>
            </a:r>
            <a:endParaRPr kumimoji="1" lang="en-US" altLang="ja-JP" sz="1000" dirty="0">
              <a:latin typeface="HG丸ｺﾞｼｯｸM-PRO" panose="020F0600000000000000" pitchFamily="50" charset="-128"/>
              <a:ea typeface="HG丸ｺﾞｼｯｸM-PRO" panose="020F0600000000000000" pitchFamily="50" charset="-128"/>
            </a:endParaRPr>
          </a:p>
        </p:txBody>
      </p:sp>
      <p:sp>
        <p:nvSpPr>
          <p:cNvPr id="8" name="右矢印 7"/>
          <p:cNvSpPr/>
          <p:nvPr/>
        </p:nvSpPr>
        <p:spPr>
          <a:xfrm>
            <a:off x="1998590" y="2217081"/>
            <a:ext cx="2952328" cy="474662"/>
          </a:xfrm>
          <a:prstGeom prst="right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kumimoji="1" lang="ja-JP" altLang="en-US" sz="1600" dirty="0">
                <a:latin typeface="HG丸ｺﾞｼｯｸM-PRO" panose="020F0600000000000000" pitchFamily="50" charset="-128"/>
                <a:ea typeface="HG丸ｺﾞｼｯｸM-PRO" panose="020F0600000000000000" pitchFamily="50" charset="-128"/>
              </a:rPr>
              <a:t>紹介</a:t>
            </a:r>
          </a:p>
        </p:txBody>
      </p:sp>
      <p:sp>
        <p:nvSpPr>
          <p:cNvPr id="10" name="左矢印 9"/>
          <p:cNvSpPr/>
          <p:nvPr/>
        </p:nvSpPr>
        <p:spPr>
          <a:xfrm>
            <a:off x="1998409" y="2744602"/>
            <a:ext cx="2952509" cy="529133"/>
          </a:xfrm>
          <a:prstGeom prst="lef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kumimoji="1" lang="ja-JP" altLang="en-US" sz="1200" dirty="0">
                <a:latin typeface="HG丸ｺﾞｼｯｸM-PRO" panose="020F0600000000000000" pitchFamily="50" charset="-128"/>
                <a:ea typeface="HG丸ｺﾞｼｯｸM-PRO" panose="020F0600000000000000" pitchFamily="50" charset="-128"/>
              </a:rPr>
              <a:t>情報提供（がん治療連携指導書送付）</a:t>
            </a:r>
          </a:p>
        </p:txBody>
      </p:sp>
      <p:sp>
        <p:nvSpPr>
          <p:cNvPr id="11" name="角丸四角形吹き出し 10"/>
          <p:cNvSpPr/>
          <p:nvPr/>
        </p:nvSpPr>
        <p:spPr>
          <a:xfrm>
            <a:off x="3068960" y="1424993"/>
            <a:ext cx="3168352" cy="360040"/>
          </a:xfrm>
          <a:prstGeom prst="wedgeRoundRectCallout">
            <a:avLst>
              <a:gd name="adj1" fmla="val -68780"/>
              <a:gd name="adj2" fmla="val 32424"/>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400" dirty="0">
                <a:latin typeface="HG丸ｺﾞｼｯｸM-PRO" panose="020F0600000000000000" pitchFamily="50" charset="-128"/>
                <a:ea typeface="HG丸ｺﾞｼｯｸM-PRO" panose="020F0600000000000000" pitchFamily="50" charset="-128"/>
              </a:rPr>
              <a:t>がん治療連携計画策定料（</a:t>
            </a:r>
            <a:r>
              <a:rPr kumimoji="1" lang="en-US" altLang="ja-JP" sz="1400" dirty="0">
                <a:latin typeface="HG丸ｺﾞｼｯｸM-PRO" panose="020F0600000000000000" pitchFamily="50" charset="-128"/>
                <a:ea typeface="HG丸ｺﾞｼｯｸM-PRO" panose="020F0600000000000000" pitchFamily="50" charset="-128"/>
              </a:rPr>
              <a:t>750</a:t>
            </a:r>
            <a:r>
              <a:rPr kumimoji="1" lang="ja-JP" altLang="en-US" sz="1400" dirty="0">
                <a:latin typeface="HG丸ｺﾞｼｯｸM-PRO" panose="020F0600000000000000" pitchFamily="50" charset="-128"/>
                <a:ea typeface="HG丸ｺﾞｼｯｸM-PRO" panose="020F0600000000000000" pitchFamily="50" charset="-128"/>
              </a:rPr>
              <a:t>点）</a:t>
            </a:r>
          </a:p>
        </p:txBody>
      </p:sp>
      <p:sp>
        <p:nvSpPr>
          <p:cNvPr id="12" name="角丸四角形吹き出し 11"/>
          <p:cNvSpPr/>
          <p:nvPr/>
        </p:nvSpPr>
        <p:spPr>
          <a:xfrm>
            <a:off x="2070597" y="3402212"/>
            <a:ext cx="2880321" cy="582066"/>
          </a:xfrm>
          <a:prstGeom prst="wedgeRoundRectCallout">
            <a:avLst>
              <a:gd name="adj1" fmla="val 41640"/>
              <a:gd name="adj2" fmla="val -101374"/>
              <a:gd name="adj3" fmla="val 16667"/>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kumimoji="1" lang="ja-JP" altLang="en-US" sz="1400" dirty="0">
                <a:latin typeface="HG丸ｺﾞｼｯｸM-PRO" panose="020F0600000000000000" pitchFamily="50" charset="-128"/>
                <a:ea typeface="HG丸ｺﾞｼｯｸM-PRO" panose="020F0600000000000000" pitchFamily="50" charset="-128"/>
              </a:rPr>
              <a:t>がん治療連携指導料（</a:t>
            </a:r>
            <a:r>
              <a:rPr lang="en-US" altLang="ja-JP" sz="1400" dirty="0">
                <a:latin typeface="HG丸ｺﾞｼｯｸM-PRO" panose="020F0600000000000000" pitchFamily="50" charset="-128"/>
                <a:ea typeface="HG丸ｺﾞｼｯｸM-PRO" panose="020F0600000000000000" pitchFamily="50" charset="-128"/>
              </a:rPr>
              <a:t>300</a:t>
            </a:r>
            <a:r>
              <a:rPr kumimoji="1" lang="ja-JP" altLang="en-US" sz="1400" dirty="0">
                <a:latin typeface="HG丸ｺﾞｼｯｸM-PRO" panose="020F0600000000000000" pitchFamily="50" charset="-128"/>
                <a:ea typeface="HG丸ｺﾞｼｯｸM-PRO" panose="020F0600000000000000" pitchFamily="50" charset="-128"/>
              </a:rPr>
              <a:t>点）</a:t>
            </a:r>
            <a:endParaRPr kumimoji="1" lang="en-US" altLang="ja-JP" sz="1400" dirty="0">
              <a:latin typeface="HG丸ｺﾞｼｯｸM-PRO" panose="020F0600000000000000" pitchFamily="50" charset="-128"/>
              <a:ea typeface="HG丸ｺﾞｼｯｸM-PRO" panose="020F0600000000000000" pitchFamily="50" charset="-128"/>
            </a:endParaRPr>
          </a:p>
          <a:p>
            <a:pPr algn="ctr"/>
            <a:r>
              <a:rPr lang="ja-JP" altLang="en-US" sz="1400" dirty="0">
                <a:latin typeface="HG丸ｺﾞｼｯｸM-PRO" panose="020F0600000000000000" pitchFamily="50" charset="-128"/>
                <a:ea typeface="HG丸ｺﾞｼｯｸM-PRO" panose="020F0600000000000000" pitchFamily="50" charset="-128"/>
              </a:rPr>
              <a:t>（情報提供時に算定（</a:t>
            </a:r>
            <a:r>
              <a:rPr lang="en-US" altLang="ja-JP" sz="1400" dirty="0">
                <a:latin typeface="HG丸ｺﾞｼｯｸM-PRO" panose="020F0600000000000000" pitchFamily="50" charset="-128"/>
                <a:ea typeface="HG丸ｺﾞｼｯｸM-PRO" panose="020F0600000000000000" pitchFamily="50" charset="-128"/>
              </a:rPr>
              <a:t>1</a:t>
            </a:r>
            <a:r>
              <a:rPr lang="ja-JP" altLang="en-US" sz="1400" dirty="0">
                <a:latin typeface="HG丸ｺﾞｼｯｸM-PRO" panose="020F0600000000000000" pitchFamily="50" charset="-128"/>
                <a:ea typeface="HG丸ｺﾞｼｯｸM-PRO" panose="020F0600000000000000" pitchFamily="50" charset="-128"/>
              </a:rPr>
              <a:t>回</a:t>
            </a:r>
            <a:r>
              <a:rPr lang="en-US" altLang="ja-JP" sz="1400" dirty="0">
                <a:latin typeface="HG丸ｺﾞｼｯｸM-PRO" panose="020F0600000000000000" pitchFamily="50" charset="-128"/>
                <a:ea typeface="HG丸ｺﾞｼｯｸM-PRO" panose="020F0600000000000000" pitchFamily="50" charset="-128"/>
              </a:rPr>
              <a:t>/</a:t>
            </a:r>
            <a:r>
              <a:rPr lang="ja-JP" altLang="en-US" sz="1400" dirty="0">
                <a:latin typeface="HG丸ｺﾞｼｯｸM-PRO" panose="020F0600000000000000" pitchFamily="50" charset="-128"/>
                <a:ea typeface="HG丸ｺﾞｼｯｸM-PRO" panose="020F0600000000000000" pitchFamily="50" charset="-128"/>
              </a:rPr>
              <a:t>月）</a:t>
            </a:r>
            <a:endParaRPr kumimoji="1" lang="ja-JP" altLang="en-US" sz="1400" dirty="0">
              <a:latin typeface="HG丸ｺﾞｼｯｸM-PRO" panose="020F0600000000000000" pitchFamily="50" charset="-128"/>
              <a:ea typeface="HG丸ｺﾞｼｯｸM-PRO" panose="020F0600000000000000" pitchFamily="50" charset="-128"/>
            </a:endParaRPr>
          </a:p>
        </p:txBody>
      </p:sp>
      <p:sp>
        <p:nvSpPr>
          <p:cNvPr id="13" name="角丸四角形 12"/>
          <p:cNvSpPr/>
          <p:nvPr/>
        </p:nvSpPr>
        <p:spPr>
          <a:xfrm>
            <a:off x="188640" y="3153185"/>
            <a:ext cx="1809769" cy="1080120"/>
          </a:xfrm>
          <a:prstGeom prst="roundRect">
            <a:avLst/>
          </a:prstGeom>
        </p:spPr>
        <p:style>
          <a:lnRef idx="2">
            <a:schemeClr val="accent2"/>
          </a:lnRef>
          <a:fillRef idx="1">
            <a:schemeClr val="lt1"/>
          </a:fillRef>
          <a:effectRef idx="0">
            <a:schemeClr val="accent2"/>
          </a:effectRef>
          <a:fontRef idx="minor">
            <a:schemeClr val="dk1"/>
          </a:fontRef>
        </p:style>
        <p:txBody>
          <a:bodyPr rtlCol="0" anchor="t"/>
          <a:lstStyle/>
          <a:p>
            <a:r>
              <a:rPr kumimoji="1" lang="en-US" altLang="ja-JP" sz="1400" dirty="0">
                <a:latin typeface="HG丸ｺﾞｼｯｸM-PRO" panose="020F0600000000000000" pitchFamily="50" charset="-128"/>
                <a:ea typeface="HG丸ｺﾞｼｯｸM-PRO" panose="020F0600000000000000" pitchFamily="50" charset="-128"/>
              </a:rPr>
              <a:t>【</a:t>
            </a:r>
            <a:r>
              <a:rPr kumimoji="1" lang="ja-JP" altLang="en-US" sz="1400" dirty="0">
                <a:latin typeface="HG丸ｺﾞｼｯｸM-PRO" panose="020F0600000000000000" pitchFamily="50" charset="-128"/>
                <a:ea typeface="HG丸ｺﾞｼｯｸM-PRO" panose="020F0600000000000000" pitchFamily="50" charset="-128"/>
              </a:rPr>
              <a:t>拠点病院</a:t>
            </a:r>
            <a:r>
              <a:rPr kumimoji="1" lang="en-US" altLang="ja-JP" sz="1400" dirty="0">
                <a:latin typeface="HG丸ｺﾞｼｯｸM-PRO" panose="020F0600000000000000" pitchFamily="50" charset="-128"/>
                <a:ea typeface="HG丸ｺﾞｼｯｸM-PRO" panose="020F0600000000000000" pitchFamily="50" charset="-128"/>
              </a:rPr>
              <a:t>】</a:t>
            </a:r>
          </a:p>
          <a:p>
            <a:r>
              <a:rPr lang="ja-JP" altLang="en-US" sz="1000" dirty="0">
                <a:latin typeface="HG丸ｺﾞｼｯｸM-PRO" panose="020F0600000000000000" pitchFamily="50" charset="-128"/>
                <a:ea typeface="HG丸ｺﾞｼｯｸM-PRO" panose="020F0600000000000000" pitchFamily="50" charset="-128"/>
              </a:rPr>
              <a:t>・</a:t>
            </a:r>
            <a:r>
              <a:rPr lang="en-US" altLang="ja-JP" sz="1000" dirty="0">
                <a:latin typeface="HG丸ｺﾞｼｯｸM-PRO" panose="020F0600000000000000" pitchFamily="50" charset="-128"/>
                <a:ea typeface="HG丸ｺﾞｼｯｸM-PRO" panose="020F0600000000000000" pitchFamily="50" charset="-128"/>
              </a:rPr>
              <a:t>1</a:t>
            </a:r>
            <a:r>
              <a:rPr lang="ja-JP" altLang="en-US" sz="1000" dirty="0">
                <a:latin typeface="HG丸ｺﾞｼｯｸM-PRO" panose="020F0600000000000000" pitchFamily="50" charset="-128"/>
                <a:ea typeface="HG丸ｺﾞｼｯｸM-PRO" panose="020F0600000000000000" pitchFamily="50" charset="-128"/>
              </a:rPr>
              <a:t>年毎の定期診察</a:t>
            </a:r>
            <a:endParaRPr lang="en-US" altLang="ja-JP" sz="1000" dirty="0">
              <a:latin typeface="HG丸ｺﾞｼｯｸM-PRO" panose="020F0600000000000000" pitchFamily="50" charset="-128"/>
              <a:ea typeface="HG丸ｺﾞｼｯｸM-PRO" panose="020F0600000000000000" pitchFamily="50" charset="-128"/>
            </a:endParaRPr>
          </a:p>
          <a:p>
            <a:r>
              <a:rPr kumimoji="1" lang="ja-JP" altLang="en-US" sz="1000" dirty="0">
                <a:latin typeface="HG丸ｺﾞｼｯｸM-PRO" panose="020F0600000000000000" pitchFamily="50" charset="-128"/>
                <a:ea typeface="HG丸ｺﾞｼｯｸM-PRO" panose="020F0600000000000000" pitchFamily="50" charset="-128"/>
              </a:rPr>
              <a:t>・血液検査</a:t>
            </a:r>
            <a:endParaRPr kumimoji="1"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・マンモグラフィー等</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14" name="角丸四角形 13"/>
          <p:cNvSpPr/>
          <p:nvPr/>
        </p:nvSpPr>
        <p:spPr>
          <a:xfrm>
            <a:off x="5023106" y="3153185"/>
            <a:ext cx="1646255" cy="1080120"/>
          </a:xfrm>
          <a:prstGeom prst="roundRect">
            <a:avLst/>
          </a:prstGeom>
        </p:spPr>
        <p:style>
          <a:lnRef idx="2">
            <a:schemeClr val="accent2"/>
          </a:lnRef>
          <a:fillRef idx="1">
            <a:schemeClr val="lt1"/>
          </a:fillRef>
          <a:effectRef idx="0">
            <a:schemeClr val="accent2"/>
          </a:effectRef>
          <a:fontRef idx="minor">
            <a:schemeClr val="dk1"/>
          </a:fontRef>
        </p:style>
        <p:txBody>
          <a:bodyPr rtlCol="0" anchor="t"/>
          <a:lstStyle/>
          <a:p>
            <a:r>
              <a:rPr kumimoji="1" lang="en-US" altLang="ja-JP" sz="1200" dirty="0">
                <a:latin typeface="HG丸ｺﾞｼｯｸM-PRO" panose="020F0600000000000000" pitchFamily="50" charset="-128"/>
                <a:ea typeface="HG丸ｺﾞｼｯｸM-PRO" panose="020F0600000000000000" pitchFamily="50" charset="-128"/>
              </a:rPr>
              <a:t>【</a:t>
            </a:r>
            <a:r>
              <a:rPr lang="ja-JP" altLang="en-US" sz="1200" dirty="0">
                <a:latin typeface="HG丸ｺﾞｼｯｸM-PRO" panose="020F0600000000000000" pitchFamily="50" charset="-128"/>
                <a:ea typeface="HG丸ｺﾞｼｯｸM-PRO" panose="020F0600000000000000" pitchFamily="50" charset="-128"/>
              </a:rPr>
              <a:t>連携医療機関</a:t>
            </a:r>
            <a:r>
              <a:rPr kumimoji="1" lang="en-US" altLang="ja-JP" sz="1200" dirty="0">
                <a:latin typeface="HG丸ｺﾞｼｯｸM-PRO" panose="020F0600000000000000" pitchFamily="50" charset="-128"/>
                <a:ea typeface="HG丸ｺﾞｼｯｸM-PRO" panose="020F0600000000000000" pitchFamily="50" charset="-128"/>
              </a:rPr>
              <a:t>】</a:t>
            </a:r>
          </a:p>
          <a:p>
            <a:r>
              <a:rPr lang="ja-JP" altLang="en-US" sz="1000" dirty="0">
                <a:latin typeface="HG丸ｺﾞｼｯｸM-PRO" panose="020F0600000000000000" pitchFamily="50" charset="-128"/>
                <a:ea typeface="HG丸ｺﾞｼｯｸM-PRO" panose="020F0600000000000000" pitchFamily="50" charset="-128"/>
              </a:rPr>
              <a:t>・１～３か月毎の診察</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・副作用、一般状態のチェック、必要時検査</a:t>
            </a:r>
            <a:endParaRPr lang="en-US" altLang="ja-JP" sz="1000" dirty="0">
              <a:latin typeface="HG丸ｺﾞｼｯｸM-PRO" panose="020F0600000000000000" pitchFamily="50" charset="-128"/>
              <a:ea typeface="HG丸ｺﾞｼｯｸM-PRO" panose="020F0600000000000000" pitchFamily="50" charset="-128"/>
            </a:endParaRPr>
          </a:p>
          <a:p>
            <a:r>
              <a:rPr lang="ja-JP" altLang="en-US" sz="1000" dirty="0">
                <a:latin typeface="HG丸ｺﾞｼｯｸM-PRO" panose="020F0600000000000000" pitchFamily="50" charset="-128"/>
                <a:ea typeface="HG丸ｺﾞｼｯｸM-PRO" panose="020F0600000000000000" pitchFamily="50" charset="-128"/>
              </a:rPr>
              <a:t>・薬剤の処方</a:t>
            </a:r>
            <a:endParaRPr lang="en-US" altLang="ja-JP" sz="1000" dirty="0">
              <a:latin typeface="HG丸ｺﾞｼｯｸM-PRO" panose="020F0600000000000000" pitchFamily="50" charset="-128"/>
              <a:ea typeface="HG丸ｺﾞｼｯｸM-PRO" panose="020F0600000000000000" pitchFamily="50" charset="-128"/>
            </a:endParaRPr>
          </a:p>
        </p:txBody>
      </p:sp>
      <p:sp>
        <p:nvSpPr>
          <p:cNvPr id="15" name="Rectangle 66"/>
          <p:cNvSpPr>
            <a:spLocks noChangeArrowheads="1"/>
          </p:cNvSpPr>
          <p:nvPr/>
        </p:nvSpPr>
        <p:spPr bwMode="auto">
          <a:xfrm>
            <a:off x="472281" y="4586475"/>
            <a:ext cx="5913437" cy="4233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spcBef>
                <a:spcPct val="20000"/>
              </a:spcBef>
            </a:pPr>
            <a:r>
              <a:rPr lang="ja-JP" altLang="en-US" sz="1400" dirty="0">
                <a:latin typeface="HG丸ｺﾞｼｯｸM-PRO" charset="-128"/>
              </a:rPr>
              <a:t>　</a:t>
            </a:r>
          </a:p>
        </p:txBody>
      </p:sp>
      <p:sp>
        <p:nvSpPr>
          <p:cNvPr id="16" name="正方形/長方形 15"/>
          <p:cNvSpPr/>
          <p:nvPr/>
        </p:nvSpPr>
        <p:spPr>
          <a:xfrm>
            <a:off x="260648" y="4459081"/>
            <a:ext cx="6264696" cy="3970318"/>
          </a:xfrm>
          <a:prstGeom prst="rect">
            <a:avLst/>
          </a:prstGeom>
        </p:spPr>
        <p:txBody>
          <a:bodyPr wrap="square">
            <a:spAutoFit/>
          </a:bodyPr>
          <a:lstStyle/>
          <a:p>
            <a:r>
              <a:rPr lang="en-US" altLang="ja-JP" sz="1400" u="sng" dirty="0"/>
              <a:t>B005-6-2 </a:t>
            </a:r>
            <a:r>
              <a:rPr lang="ja-JP" altLang="en-US" sz="1400" u="sng" dirty="0"/>
              <a:t>がん治療連携指導料 ３００点 </a:t>
            </a:r>
            <a:endParaRPr lang="en-US" altLang="ja-JP" sz="1400" dirty="0"/>
          </a:p>
          <a:p>
            <a:r>
              <a:rPr lang="en-US" altLang="ja-JP" sz="1400" dirty="0"/>
              <a:t>【</a:t>
            </a:r>
            <a:r>
              <a:rPr lang="ja-JP" altLang="en-US" sz="1400" dirty="0"/>
              <a:t>注１ </a:t>
            </a:r>
            <a:r>
              <a:rPr lang="en-US" altLang="ja-JP" sz="1400" dirty="0"/>
              <a:t>】</a:t>
            </a:r>
            <a:r>
              <a:rPr lang="ja-JP" altLang="en-US" sz="1400" dirty="0"/>
              <a:t>区分番号</a:t>
            </a:r>
            <a:r>
              <a:rPr lang="en-US" altLang="ja-JP" sz="1400" dirty="0"/>
              <a:t>B005-6</a:t>
            </a:r>
            <a:r>
              <a:rPr lang="ja-JP" altLang="en-US" sz="1400" dirty="0"/>
              <a:t>に掲げるがん治療連携計画策定料を算定した患者であって入院中の患者以外のものに対して、地域連携診療計画に基づいた 治療を行うとともに、患者の同意を得た上で、</a:t>
            </a:r>
            <a:r>
              <a:rPr lang="ja-JP" altLang="en-US" sz="1400" dirty="0">
                <a:solidFill>
                  <a:srgbClr val="FF0000"/>
                </a:solidFill>
              </a:rPr>
              <a:t>計画策定病院に当該患者に係る診療情報を文書により提供した場合に、月１回に限り算定する。</a:t>
            </a:r>
            <a:endParaRPr lang="en-US" altLang="ja-JP" sz="1400" dirty="0">
              <a:solidFill>
                <a:srgbClr val="FF0000"/>
              </a:solidFill>
            </a:endParaRPr>
          </a:p>
          <a:p>
            <a:r>
              <a:rPr lang="en-US" altLang="ja-JP" sz="1400" dirty="0"/>
              <a:t>【</a:t>
            </a:r>
            <a:r>
              <a:rPr lang="ja-JP" altLang="en-US" sz="1400" dirty="0"/>
              <a:t>注２</a:t>
            </a:r>
            <a:r>
              <a:rPr lang="en-US" altLang="ja-JP" sz="1400" dirty="0"/>
              <a:t>】</a:t>
            </a:r>
            <a:r>
              <a:rPr lang="ja-JP" altLang="en-US" sz="1400" dirty="0"/>
              <a:t> 注１の規定に基づく計画策定病院への文書の提供に係る区分番号</a:t>
            </a:r>
            <a:r>
              <a:rPr lang="en-US" altLang="ja-JP" sz="1400" dirty="0"/>
              <a:t>B009</a:t>
            </a:r>
            <a:r>
              <a:rPr lang="ja-JP" altLang="en-US" sz="1400" dirty="0"/>
              <a:t>に掲げる診療情報提供料（</a:t>
            </a:r>
            <a:r>
              <a:rPr lang="en-US" altLang="ja-JP" sz="1400" dirty="0"/>
              <a:t>Ⅰ</a:t>
            </a:r>
            <a:r>
              <a:rPr lang="ja-JP" altLang="en-US" sz="1400" dirty="0"/>
              <a:t>）の費用は、所定の点数に含まれるものとする</a:t>
            </a:r>
            <a:r>
              <a:rPr lang="ja-JP" altLang="en-US" sz="1400" dirty="0">
                <a:solidFill>
                  <a:srgbClr val="FF0000"/>
                </a:solidFill>
              </a:rPr>
              <a:t>（ただし、がん関係の疾患や病状以外の病態についての診療情報提供であれば、同月であっても算定可能です。）</a:t>
            </a:r>
            <a:r>
              <a:rPr lang="ja-JP" altLang="en-US" sz="1400" dirty="0"/>
              <a:t>。</a:t>
            </a:r>
            <a:endParaRPr lang="en-US" altLang="ja-JP" sz="1400" dirty="0"/>
          </a:p>
          <a:p>
            <a:endParaRPr lang="en-US" altLang="ja-JP" sz="1400" dirty="0"/>
          </a:p>
          <a:p>
            <a:r>
              <a:rPr lang="en-US" altLang="ja-JP" sz="1400" dirty="0"/>
              <a:t>※</a:t>
            </a:r>
            <a:r>
              <a:rPr lang="ja-JP" altLang="en-US" sz="1400" dirty="0"/>
              <a:t>腫瘍マーカー検査を行った場合は、検査料ではなく、悪性腫瘍特異物質治療管理料（</a:t>
            </a:r>
            <a:r>
              <a:rPr lang="en-US" altLang="ja-JP" sz="1400" dirty="0"/>
              <a:t>CEA</a:t>
            </a:r>
            <a:r>
              <a:rPr lang="ja-JP" altLang="en-US" sz="1400" dirty="0" err="1"/>
              <a:t>、</a:t>
            </a:r>
            <a:r>
              <a:rPr lang="en-US" altLang="ja-JP" sz="1400" dirty="0"/>
              <a:t>CA15-3</a:t>
            </a:r>
            <a:r>
              <a:rPr lang="ja-JP" altLang="en-US" sz="1400" dirty="0"/>
              <a:t>など</a:t>
            </a:r>
            <a:r>
              <a:rPr lang="en-US" altLang="ja-JP" sz="1400" dirty="0"/>
              <a:t>2</a:t>
            </a:r>
            <a:r>
              <a:rPr lang="ja-JP" altLang="en-US" sz="1400" dirty="0"/>
              <a:t>項目以上の場合は</a:t>
            </a:r>
            <a:r>
              <a:rPr lang="en-US" altLang="ja-JP" sz="1400" dirty="0"/>
              <a:t>400</a:t>
            </a:r>
            <a:r>
              <a:rPr lang="ja-JP" altLang="en-US" sz="1400" dirty="0"/>
              <a:t>点）が、月</a:t>
            </a:r>
            <a:r>
              <a:rPr lang="en-US" altLang="ja-JP" sz="1400" dirty="0"/>
              <a:t>1</a:t>
            </a:r>
            <a:r>
              <a:rPr lang="ja-JP" altLang="en-US" sz="1400" dirty="0"/>
              <a:t>回に限り算定出来ます。</a:t>
            </a:r>
            <a:endParaRPr lang="en-US" altLang="ja-JP" sz="1400" dirty="0"/>
          </a:p>
          <a:p>
            <a:endParaRPr lang="en-US" altLang="ja-JP" sz="1400" dirty="0"/>
          </a:p>
          <a:p>
            <a:r>
              <a:rPr lang="en-US" altLang="ja-JP" sz="1400" dirty="0"/>
              <a:t>※</a:t>
            </a:r>
            <a:r>
              <a:rPr lang="ja-JP" altLang="en-US" sz="1400" dirty="0"/>
              <a:t>悪性腫瘍特異物質治療管理料と特定疾患療養管理料（診療所</a:t>
            </a:r>
            <a:r>
              <a:rPr lang="en-US" altLang="ja-JP" sz="1400" dirty="0"/>
              <a:t>225</a:t>
            </a:r>
            <a:r>
              <a:rPr lang="ja-JP" altLang="en-US" sz="1400" dirty="0"/>
              <a:t>点、</a:t>
            </a:r>
            <a:r>
              <a:rPr lang="en-US" altLang="ja-JP" sz="1400" dirty="0"/>
              <a:t>100</a:t>
            </a:r>
            <a:r>
              <a:rPr lang="ja-JP" altLang="en-US" sz="1400" dirty="0"/>
              <a:t>床未満病院</a:t>
            </a:r>
            <a:r>
              <a:rPr lang="en-US" altLang="ja-JP" sz="1400" dirty="0"/>
              <a:t>147</a:t>
            </a:r>
            <a:r>
              <a:rPr lang="ja-JP" altLang="en-US" sz="1400" dirty="0"/>
              <a:t>点、</a:t>
            </a:r>
            <a:r>
              <a:rPr lang="en-US" altLang="ja-JP" sz="1400" dirty="0"/>
              <a:t>200</a:t>
            </a:r>
            <a:r>
              <a:rPr lang="ja-JP" altLang="en-US" sz="1400" dirty="0"/>
              <a:t>床未満病院</a:t>
            </a:r>
            <a:r>
              <a:rPr lang="en-US" altLang="ja-JP" sz="1400" dirty="0"/>
              <a:t>87</a:t>
            </a:r>
            <a:r>
              <a:rPr lang="ja-JP" altLang="en-US" sz="1400" dirty="0"/>
              <a:t>点、月</a:t>
            </a:r>
            <a:r>
              <a:rPr lang="en-US" altLang="ja-JP" sz="1400" dirty="0"/>
              <a:t>2</a:t>
            </a:r>
            <a:r>
              <a:rPr lang="ja-JP" altLang="en-US" sz="1400" dirty="0"/>
              <a:t>回）の併算定が可能です。</a:t>
            </a:r>
            <a:endParaRPr lang="en-US" altLang="ja-JP" sz="1400" dirty="0"/>
          </a:p>
          <a:p>
            <a:endParaRPr lang="en-US" altLang="ja-JP" sz="1400" i="1" dirty="0"/>
          </a:p>
          <a:p>
            <a:r>
              <a:rPr lang="en-US" altLang="ja-JP" sz="1400" dirty="0"/>
              <a:t>※</a:t>
            </a:r>
            <a:r>
              <a:rPr lang="ja-JP" altLang="en-US" sz="1400" dirty="0"/>
              <a:t>生活習慣病管理料との併算定はできません。</a:t>
            </a:r>
            <a:endParaRPr lang="en-US" altLang="ja-JP" sz="1400" dirty="0"/>
          </a:p>
        </p:txBody>
      </p:sp>
      <p:sp>
        <p:nvSpPr>
          <p:cNvPr id="17" name="ストライプ矢印 16"/>
          <p:cNvSpPr/>
          <p:nvPr/>
        </p:nvSpPr>
        <p:spPr>
          <a:xfrm rot="5400000">
            <a:off x="3313482" y="3534724"/>
            <a:ext cx="322362" cy="1373912"/>
          </a:xfrm>
          <a:prstGeom prst="striped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735539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27E9FF3-8CAF-B9B6-8711-F2CD2A626CF8}"/>
              </a:ext>
            </a:extLst>
          </p:cNvPr>
          <p:cNvSpPr>
            <a:spLocks noGrp="1"/>
          </p:cNvSpPr>
          <p:nvPr>
            <p:ph type="title"/>
          </p:nvPr>
        </p:nvSpPr>
        <p:spPr>
          <a:xfrm>
            <a:off x="514350" y="251520"/>
            <a:ext cx="5829300" cy="1524000"/>
          </a:xfrm>
        </p:spPr>
        <p:txBody>
          <a:bodyPr/>
          <a:lstStyle/>
          <a:p>
            <a:r>
              <a:rPr lang="ja-JP" altLang="en-US" dirty="0"/>
              <a:t>算定のタイミング</a:t>
            </a:r>
            <a:br>
              <a:rPr kumimoji="1" lang="en-US" altLang="ja-JP" dirty="0"/>
            </a:br>
            <a:r>
              <a:rPr kumimoji="1" lang="ja-JP" altLang="en-US" sz="3200" dirty="0"/>
              <a:t>（よろしければご参照ください）</a:t>
            </a:r>
            <a:endParaRPr kumimoji="1" lang="ja-JP" altLang="en-US" dirty="0"/>
          </a:p>
        </p:txBody>
      </p:sp>
      <p:pic>
        <p:nvPicPr>
          <p:cNvPr id="5" name="図 4">
            <a:extLst>
              <a:ext uri="{FF2B5EF4-FFF2-40B4-BE49-F238E27FC236}">
                <a16:creationId xmlns:a16="http://schemas.microsoft.com/office/drawing/2014/main" id="{8F7492B0-EFB6-E9E2-AFFE-48E7DD93318E}"/>
              </a:ext>
            </a:extLst>
          </p:cNvPr>
          <p:cNvPicPr>
            <a:picLocks noChangeAspect="1"/>
          </p:cNvPicPr>
          <p:nvPr/>
        </p:nvPicPr>
        <p:blipFill rotWithShape="1">
          <a:blip r:embed="rId2"/>
          <a:srcRect l="6330" t="20533" r="27521" b="16001"/>
          <a:stretch/>
        </p:blipFill>
        <p:spPr>
          <a:xfrm>
            <a:off x="360188" y="4355976"/>
            <a:ext cx="6137624" cy="3312368"/>
          </a:xfrm>
          <a:prstGeom prst="rect">
            <a:avLst/>
          </a:prstGeom>
          <a:ln>
            <a:solidFill>
              <a:schemeClr val="tx1">
                <a:lumMod val="50000"/>
                <a:lumOff val="50000"/>
              </a:schemeClr>
            </a:solidFill>
          </a:ln>
        </p:spPr>
      </p:pic>
      <p:sp>
        <p:nvSpPr>
          <p:cNvPr id="7" name="テキスト ボックス 6">
            <a:extLst>
              <a:ext uri="{FF2B5EF4-FFF2-40B4-BE49-F238E27FC236}">
                <a16:creationId xmlns:a16="http://schemas.microsoft.com/office/drawing/2014/main" id="{BC857012-2B55-1705-8122-A172B4C62265}"/>
              </a:ext>
            </a:extLst>
          </p:cNvPr>
          <p:cNvSpPr txBox="1"/>
          <p:nvPr/>
        </p:nvSpPr>
        <p:spPr>
          <a:xfrm>
            <a:off x="362799" y="1979712"/>
            <a:ext cx="6135013" cy="1815882"/>
          </a:xfrm>
          <a:prstGeom prst="rect">
            <a:avLst/>
          </a:prstGeom>
          <a:noFill/>
        </p:spPr>
        <p:txBody>
          <a:bodyPr wrap="square" rtlCol="0">
            <a:spAutoFit/>
          </a:bodyPr>
          <a:lstStyle/>
          <a:p>
            <a:r>
              <a:rPr lang="ja-JP" altLang="en-US" sz="1400" u="sng" dirty="0"/>
              <a:t>フェスゴは、３週間ごとに受診が必要となりますの</a:t>
            </a:r>
            <a:r>
              <a:rPr kumimoji="1" lang="ja-JP" altLang="en-US" sz="1400" u="sng" dirty="0"/>
              <a:t>で、</a:t>
            </a:r>
            <a:endParaRPr kumimoji="1" lang="en-US" altLang="ja-JP" sz="1400" u="sng" dirty="0"/>
          </a:p>
          <a:p>
            <a:r>
              <a:rPr kumimoji="1" lang="ja-JP" altLang="en-US" sz="1400" u="sng" dirty="0"/>
              <a:t>算定のタイミングをご考慮ください。</a:t>
            </a:r>
            <a:endParaRPr kumimoji="1" lang="en-US" altLang="ja-JP" sz="1400" u="sng" dirty="0"/>
          </a:p>
          <a:p>
            <a:endParaRPr lang="en-US" altLang="ja-JP" sz="1400" dirty="0"/>
          </a:p>
          <a:p>
            <a:r>
              <a:rPr lang="ja-JP" altLang="en-US" sz="1400" dirty="0"/>
              <a:t>・がん治療連携指導書（</a:t>
            </a:r>
            <a:r>
              <a:rPr lang="en-US" altLang="ja-JP" sz="1400" dirty="0"/>
              <a:t>300</a:t>
            </a:r>
            <a:r>
              <a:rPr lang="ja-JP" altLang="en-US" sz="1400" dirty="0"/>
              <a:t>点）　　　　・・・</a:t>
            </a:r>
            <a:r>
              <a:rPr lang="ja-JP" altLang="en-US" sz="1400" dirty="0">
                <a:solidFill>
                  <a:srgbClr val="FF0000"/>
                </a:solidFill>
              </a:rPr>
              <a:t>月１回に限る</a:t>
            </a:r>
            <a:endParaRPr lang="en-US" altLang="ja-JP" sz="1400" dirty="0">
              <a:solidFill>
                <a:srgbClr val="FF0000"/>
              </a:solidFill>
            </a:endParaRPr>
          </a:p>
          <a:p>
            <a:r>
              <a:rPr kumimoji="1" lang="ja-JP" altLang="en-US" sz="1400" dirty="0"/>
              <a:t>・悪性腫瘍特異物質治療管理料</a:t>
            </a:r>
            <a:r>
              <a:rPr kumimoji="1" lang="ja-JP" altLang="en-US" sz="1200" dirty="0"/>
              <a:t>（</a:t>
            </a:r>
            <a:r>
              <a:rPr kumimoji="1" lang="en-US" altLang="ja-JP" sz="1200" dirty="0"/>
              <a:t>CEA</a:t>
            </a:r>
            <a:r>
              <a:rPr kumimoji="1" lang="ja-JP" altLang="en-US" sz="1200" dirty="0"/>
              <a:t>、</a:t>
            </a:r>
            <a:r>
              <a:rPr kumimoji="1" lang="en-US" altLang="ja-JP" sz="1200" dirty="0"/>
              <a:t>CA15-3</a:t>
            </a:r>
            <a:r>
              <a:rPr kumimoji="1" lang="ja-JP" altLang="en-US" sz="1200" dirty="0"/>
              <a:t>など</a:t>
            </a:r>
            <a:r>
              <a:rPr kumimoji="1" lang="en-US" altLang="ja-JP" sz="1200" dirty="0"/>
              <a:t>2</a:t>
            </a:r>
            <a:r>
              <a:rPr kumimoji="1" lang="ja-JP" altLang="en-US" sz="1200" dirty="0"/>
              <a:t>項目以上の場合は</a:t>
            </a:r>
            <a:r>
              <a:rPr kumimoji="1" lang="en-US" altLang="ja-JP" sz="1200" dirty="0"/>
              <a:t>400</a:t>
            </a:r>
            <a:r>
              <a:rPr kumimoji="1" lang="ja-JP" altLang="en-US" sz="1200" dirty="0"/>
              <a:t>点）</a:t>
            </a:r>
            <a:endParaRPr kumimoji="1" lang="en-US" altLang="ja-JP" sz="1200" dirty="0"/>
          </a:p>
          <a:p>
            <a:r>
              <a:rPr lang="ja-JP" altLang="en-US" sz="1400" dirty="0"/>
              <a:t>　　　　　　　　　　　　　　 　　　　 ・・・</a:t>
            </a:r>
            <a:r>
              <a:rPr lang="ja-JP" altLang="en-US" sz="1400" dirty="0">
                <a:solidFill>
                  <a:srgbClr val="FF0000"/>
                </a:solidFill>
              </a:rPr>
              <a:t>月１回に限る</a:t>
            </a:r>
            <a:endParaRPr lang="en-US" altLang="ja-JP" sz="1400" dirty="0">
              <a:solidFill>
                <a:srgbClr val="FF0000"/>
              </a:solidFill>
            </a:endParaRPr>
          </a:p>
          <a:p>
            <a:r>
              <a:rPr kumimoji="1" lang="ja-JP" altLang="en-US" sz="1400" dirty="0"/>
              <a:t>・</a:t>
            </a:r>
            <a:r>
              <a:rPr kumimoji="1" lang="zh-TW" altLang="en-US" sz="1400" dirty="0"/>
              <a:t>特定疾患療養管理料</a:t>
            </a:r>
            <a:r>
              <a:rPr kumimoji="1" lang="zh-TW" altLang="en-US" sz="1200" dirty="0"/>
              <a:t>（診療所</a:t>
            </a:r>
            <a:r>
              <a:rPr kumimoji="1" lang="en-US" altLang="zh-TW" sz="1200" dirty="0"/>
              <a:t>225</a:t>
            </a:r>
            <a:r>
              <a:rPr kumimoji="1" lang="zh-TW" altLang="en-US" sz="1200" dirty="0"/>
              <a:t>点、</a:t>
            </a:r>
            <a:r>
              <a:rPr kumimoji="1" lang="en-US" altLang="zh-TW" sz="1200" dirty="0"/>
              <a:t>100</a:t>
            </a:r>
            <a:r>
              <a:rPr kumimoji="1" lang="zh-TW" altLang="en-US" sz="1200" dirty="0"/>
              <a:t>床未満病院</a:t>
            </a:r>
            <a:r>
              <a:rPr kumimoji="1" lang="en-US" altLang="zh-TW" sz="1200" dirty="0"/>
              <a:t>147</a:t>
            </a:r>
            <a:r>
              <a:rPr kumimoji="1" lang="zh-TW" altLang="en-US" sz="1200" dirty="0"/>
              <a:t>点、</a:t>
            </a:r>
            <a:r>
              <a:rPr kumimoji="1" lang="en-US" altLang="zh-TW" sz="1200" dirty="0"/>
              <a:t>200</a:t>
            </a:r>
            <a:r>
              <a:rPr kumimoji="1" lang="zh-TW" altLang="en-US" sz="1200" dirty="0"/>
              <a:t>床未満病院</a:t>
            </a:r>
            <a:r>
              <a:rPr kumimoji="1" lang="en-US" altLang="zh-TW" sz="1200" dirty="0"/>
              <a:t>87</a:t>
            </a:r>
            <a:r>
              <a:rPr kumimoji="1" lang="zh-TW" altLang="en-US" sz="1200" dirty="0"/>
              <a:t>点</a:t>
            </a:r>
            <a:r>
              <a:rPr kumimoji="1" lang="ja-JP" altLang="en-US" sz="1200" dirty="0"/>
              <a:t>）</a:t>
            </a:r>
            <a:endParaRPr kumimoji="1" lang="en-US" altLang="ja-JP" sz="1200" dirty="0"/>
          </a:p>
          <a:p>
            <a:r>
              <a:rPr kumimoji="1" lang="ja-JP" altLang="en-US" sz="1200" dirty="0"/>
              <a:t>　　　　</a:t>
            </a:r>
            <a:r>
              <a:rPr kumimoji="1" lang="ja-JP" altLang="en-US" sz="1400" dirty="0"/>
              <a:t>　　　　　　　　　　　　　　　・・・</a:t>
            </a:r>
            <a:r>
              <a:rPr kumimoji="1" lang="ja-JP" altLang="en-US" sz="1400" dirty="0">
                <a:solidFill>
                  <a:srgbClr val="FF0000"/>
                </a:solidFill>
              </a:rPr>
              <a:t>月２回まで</a:t>
            </a:r>
          </a:p>
        </p:txBody>
      </p:sp>
    </p:spTree>
    <p:extLst>
      <p:ext uri="{BB962C8B-B14F-4D97-AF65-F5344CB8AC3E}">
        <p14:creationId xmlns:p14="http://schemas.microsoft.com/office/powerpoint/2010/main" val="225466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533400" y="304800"/>
            <a:ext cx="5791200" cy="609600"/>
          </a:xfrm>
        </p:spPr>
        <p:txBody>
          <a:bodyPr/>
          <a:lstStyle/>
          <a:p>
            <a:pPr eaLnBrk="1" hangingPunct="1"/>
            <a:r>
              <a:rPr lang="ja-JP" altLang="en-US" sz="1800" b="1">
                <a:ea typeface="HG丸ｺﾞｼｯｸM-PRO" charset="-128"/>
              </a:rPr>
              <a:t>乳癌治療の原則１</a:t>
            </a:r>
          </a:p>
        </p:txBody>
      </p:sp>
      <p:sp>
        <p:nvSpPr>
          <p:cNvPr id="4099" name="Rectangle 5"/>
          <p:cNvSpPr>
            <a:spLocks noChangeArrowheads="1"/>
          </p:cNvSpPr>
          <p:nvPr/>
        </p:nvSpPr>
        <p:spPr bwMode="auto">
          <a:xfrm>
            <a:off x="495300" y="929348"/>
            <a:ext cx="5867400" cy="7819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spcBef>
                <a:spcPct val="20000"/>
              </a:spcBef>
            </a:pPr>
            <a:r>
              <a:rPr lang="ja-JP" altLang="ja-JP" sz="1400" b="1" dirty="0">
                <a:latin typeface="HG丸ｺﾞｼｯｸM-PRO" charset="-128"/>
              </a:rPr>
              <a:t>乳癌治療法の原則</a:t>
            </a:r>
            <a:endParaRPr lang="ja-JP" altLang="ja-JP" sz="1400" dirty="0">
              <a:latin typeface="HG丸ｺﾞｼｯｸM-PRO" charset="-128"/>
            </a:endParaRPr>
          </a:p>
          <a:p>
            <a:pPr eaLnBrk="1" hangingPunct="1">
              <a:spcBef>
                <a:spcPts val="0"/>
              </a:spcBef>
            </a:pPr>
            <a:r>
              <a:rPr lang="ja-JP" altLang="ja-JP" sz="1400" dirty="0">
                <a:latin typeface="HG丸ｺﾞｼｯｸM-PRO" charset="-128"/>
              </a:rPr>
              <a:t>　乳癌の治療は</a:t>
            </a:r>
            <a:r>
              <a:rPr lang="ja-JP" altLang="ja-JP" sz="1400" b="1" dirty="0">
                <a:latin typeface="HG丸ｺﾞｼｯｸM-PRO" charset="-128"/>
              </a:rPr>
              <a:t>①手術療法　②放射線</a:t>
            </a:r>
            <a:r>
              <a:rPr lang="ja-JP" altLang="en-US" sz="1400" b="1" dirty="0">
                <a:latin typeface="HG丸ｺﾞｼｯｸM-PRO" charset="-128"/>
              </a:rPr>
              <a:t>療法</a:t>
            </a:r>
            <a:r>
              <a:rPr lang="ja-JP" altLang="ja-JP" sz="1400" b="1" dirty="0">
                <a:latin typeface="HG丸ｺﾞｼｯｸM-PRO" charset="-128"/>
              </a:rPr>
              <a:t>　③薬物療法</a:t>
            </a:r>
            <a:r>
              <a:rPr lang="ja-JP" altLang="ja-JP" sz="1400" dirty="0">
                <a:latin typeface="HG丸ｺﾞｼｯｸM-PRO" charset="-128"/>
              </a:rPr>
              <a:t>（ホルモン</a:t>
            </a:r>
            <a:endParaRPr lang="en-US" altLang="ja-JP" sz="1400" dirty="0">
              <a:latin typeface="HG丸ｺﾞｼｯｸM-PRO" charset="-128"/>
            </a:endParaRPr>
          </a:p>
          <a:p>
            <a:pPr eaLnBrk="1" hangingPunct="1">
              <a:spcBef>
                <a:spcPts val="0"/>
              </a:spcBef>
            </a:pPr>
            <a:r>
              <a:rPr lang="ja-JP" altLang="ja-JP" sz="1400" dirty="0">
                <a:latin typeface="HG丸ｺﾞｼｯｸM-PRO" charset="-128"/>
              </a:rPr>
              <a:t>　剤・抗癌剤・分子標的薬）があります。この３つの治療法を組み合</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a:t>
            </a:r>
            <a:r>
              <a:rPr lang="ja-JP" altLang="ja-JP" sz="1400" dirty="0">
                <a:latin typeface="HG丸ｺﾞｼｯｸM-PRO" charset="-128"/>
              </a:rPr>
              <a:t>わせて最小限の副作用で最大限の効果を出すように工夫します。</a:t>
            </a:r>
            <a:endParaRPr lang="ja-JP" altLang="en-US" sz="1400" dirty="0">
              <a:latin typeface="HG丸ｺﾞｼｯｸM-PRO" charset="-128"/>
            </a:endParaRPr>
          </a:p>
          <a:p>
            <a:pPr eaLnBrk="1" hangingPunct="1">
              <a:spcBef>
                <a:spcPts val="0"/>
              </a:spcBef>
            </a:pPr>
            <a:r>
              <a:rPr lang="ja-JP" altLang="ja-JP" sz="1400" dirty="0">
                <a:latin typeface="HG丸ｺﾞｼｯｸM-PRO" charset="-128"/>
              </a:rPr>
              <a:t>　乳癌は再発してしまった場合、治癒は望めないと考えられていま　</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a:t>
            </a:r>
            <a:r>
              <a:rPr lang="ja-JP" altLang="ja-JP" sz="1400" dirty="0">
                <a:latin typeface="HG丸ｺﾞｼｯｸM-PRO" charset="-128"/>
              </a:rPr>
              <a:t>す。そのため補助療法が非常に重要であり、中でも薬物療法は乳癌　</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a:t>
            </a:r>
            <a:r>
              <a:rPr lang="ja-JP" altLang="ja-JP" sz="1400" dirty="0">
                <a:latin typeface="HG丸ｺﾞｼｯｸM-PRO" charset="-128"/>
              </a:rPr>
              <a:t>治療成功の鍵と考えられています。決められた薬剤を、決められた　</a:t>
            </a:r>
            <a:r>
              <a:rPr lang="ja-JP" altLang="en-US" sz="1400" dirty="0">
                <a:latin typeface="HG丸ｺﾞｼｯｸM-PRO" charset="-128"/>
              </a:rPr>
              <a:t>　</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a:t>
            </a:r>
            <a:r>
              <a:rPr lang="ja-JP" altLang="ja-JP" sz="1400" dirty="0">
                <a:latin typeface="HG丸ｺﾞｼｯｸM-PRO" charset="-128"/>
              </a:rPr>
              <a:t>量で、決められた期間投与しきることが最も重要です。</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＊詳細の科学的エビデンスは最新の乳癌診療ガイドライン（日本乳癌　</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学会　編）をご参照ください</a:t>
            </a:r>
          </a:p>
          <a:p>
            <a:pPr eaLnBrk="1" hangingPunct="1">
              <a:spcBef>
                <a:spcPct val="20000"/>
              </a:spcBef>
            </a:pPr>
            <a:endParaRPr lang="ja-JP" altLang="ja-JP" sz="1400" b="1" dirty="0">
              <a:latin typeface="HG丸ｺﾞｼｯｸM-PRO" charset="-128"/>
            </a:endParaRPr>
          </a:p>
          <a:p>
            <a:pPr eaLnBrk="1" hangingPunct="1">
              <a:spcBef>
                <a:spcPct val="20000"/>
              </a:spcBef>
            </a:pPr>
            <a:r>
              <a:rPr lang="ja-JP" altLang="ja-JP" sz="1400" b="1" dirty="0">
                <a:latin typeface="HG丸ｺﾞｼｯｸM-PRO" charset="-128"/>
              </a:rPr>
              <a:t>①手術療法</a:t>
            </a:r>
            <a:endParaRPr lang="ja-JP" altLang="en-US" sz="1400" dirty="0">
              <a:latin typeface="HG丸ｺﾞｼｯｸM-PRO" charset="-128"/>
            </a:endParaRPr>
          </a:p>
          <a:p>
            <a:pPr eaLnBrk="1" hangingPunct="1">
              <a:spcBef>
                <a:spcPts val="0"/>
              </a:spcBef>
            </a:pPr>
            <a:r>
              <a:rPr lang="en-US" altLang="ja-JP" sz="1400" dirty="0">
                <a:latin typeface="HG丸ｺﾞｼｯｸM-PRO" charset="-128"/>
              </a:rPr>
              <a:t>(a)</a:t>
            </a:r>
            <a:r>
              <a:rPr lang="ja-JP" altLang="en-US" sz="1400" dirty="0">
                <a:latin typeface="HG丸ｺﾞｼｯｸM-PRO" charset="-128"/>
              </a:rPr>
              <a:t>乳房に対する手術</a:t>
            </a:r>
          </a:p>
          <a:p>
            <a:pPr eaLnBrk="1" hangingPunct="1">
              <a:spcBef>
                <a:spcPts val="0"/>
              </a:spcBef>
            </a:pPr>
            <a:r>
              <a:rPr lang="ja-JP" altLang="en-US" sz="1400" dirty="0">
                <a:latin typeface="HG丸ｺﾞｼｯｸM-PRO" charset="-128"/>
              </a:rPr>
              <a:t>　乳房温存手術：乳房を部分的に切除します。原則として手術後に</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手術した乳房に対して放射線照射を行います。</a:t>
            </a:r>
          </a:p>
          <a:p>
            <a:pPr eaLnBrk="1" hangingPunct="1">
              <a:spcBef>
                <a:spcPts val="0"/>
              </a:spcBef>
            </a:pPr>
            <a:r>
              <a:rPr lang="ja-JP" altLang="en-US" sz="1400" dirty="0">
                <a:latin typeface="HG丸ｺﾞｼｯｸM-PRO" charset="-128"/>
              </a:rPr>
              <a:t>　乳房切除術　：乳房を乳頭部皮膚を含めて切除します。</a:t>
            </a:r>
          </a:p>
          <a:p>
            <a:pPr eaLnBrk="1" hangingPunct="1">
              <a:spcBef>
                <a:spcPct val="20000"/>
              </a:spcBef>
            </a:pPr>
            <a:endParaRPr lang="ja-JP" altLang="en-US" sz="1400" dirty="0">
              <a:latin typeface="HG丸ｺﾞｼｯｸM-PRO" charset="-128"/>
            </a:endParaRPr>
          </a:p>
          <a:p>
            <a:pPr eaLnBrk="1" hangingPunct="1">
              <a:spcBef>
                <a:spcPts val="0"/>
              </a:spcBef>
            </a:pPr>
            <a:r>
              <a:rPr lang="ja-JP" altLang="en-US" sz="1400" dirty="0">
                <a:latin typeface="HG丸ｺﾞｼｯｸM-PRO" charset="-128"/>
              </a:rPr>
              <a:t>　乳房温存手術は乳房切除術と比べて、乳房内再発率が高いですが、</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生存率は同等であることがわかっています。 </a:t>
            </a:r>
          </a:p>
          <a:p>
            <a:pPr eaLnBrk="1" hangingPunct="1">
              <a:spcBef>
                <a:spcPct val="20000"/>
              </a:spcBef>
            </a:pPr>
            <a:endParaRPr lang="en-US" altLang="ja-JP" sz="1400" dirty="0">
              <a:latin typeface="HG丸ｺﾞｼｯｸM-PRO" charset="-128"/>
            </a:endParaRPr>
          </a:p>
          <a:p>
            <a:pPr eaLnBrk="1" hangingPunct="1">
              <a:spcBef>
                <a:spcPct val="20000"/>
              </a:spcBef>
            </a:pPr>
            <a:r>
              <a:rPr lang="ja-JP" altLang="en-US" sz="1400" dirty="0">
                <a:latin typeface="HG丸ｺﾞｼｯｸM-PRO" charset="-128"/>
              </a:rPr>
              <a:t>　乳房再建術：手術時期について、切除手術と同時に行う場合と術　　　</a:t>
            </a:r>
            <a:endParaRPr lang="en-US" altLang="ja-JP" sz="1400" dirty="0">
              <a:latin typeface="HG丸ｺﾞｼｯｸM-PRO" charset="-128"/>
            </a:endParaRPr>
          </a:p>
          <a:p>
            <a:pPr eaLnBrk="1" hangingPunct="1">
              <a:spcBef>
                <a:spcPct val="20000"/>
              </a:spcBef>
            </a:pPr>
            <a:r>
              <a:rPr lang="ja-JP" altLang="en-US" sz="1400" dirty="0">
                <a:latin typeface="HG丸ｺﾞｼｯｸM-PRO" charset="-128"/>
              </a:rPr>
              <a:t>　後に落ち着いてから行う場合があり、再建方法について自家組織を</a:t>
            </a:r>
            <a:endParaRPr lang="en-US" altLang="ja-JP" sz="1400" dirty="0">
              <a:latin typeface="HG丸ｺﾞｼｯｸM-PRO" charset="-128"/>
            </a:endParaRPr>
          </a:p>
          <a:p>
            <a:pPr eaLnBrk="1" hangingPunct="1">
              <a:spcBef>
                <a:spcPct val="20000"/>
              </a:spcBef>
            </a:pPr>
            <a:r>
              <a:rPr lang="ja-JP" altLang="en-US" sz="1400" dirty="0">
                <a:latin typeface="HG丸ｺﾞｼｯｸM-PRO" charset="-128"/>
              </a:rPr>
              <a:t>　用いる場合と人工物を用いる場合があり、それぞれの適応等は拠点</a:t>
            </a:r>
            <a:endParaRPr lang="en-US" altLang="ja-JP" sz="1400" dirty="0">
              <a:latin typeface="HG丸ｺﾞｼｯｸM-PRO" charset="-128"/>
            </a:endParaRPr>
          </a:p>
          <a:p>
            <a:pPr eaLnBrk="1" hangingPunct="1">
              <a:spcBef>
                <a:spcPct val="20000"/>
              </a:spcBef>
            </a:pPr>
            <a:r>
              <a:rPr lang="ja-JP" altLang="en-US" sz="1400" dirty="0">
                <a:latin typeface="HG丸ｺﾞｼｯｸM-PRO" charset="-128"/>
              </a:rPr>
              <a:t>　病院主治医が説明します。</a:t>
            </a:r>
            <a:endParaRPr lang="en-US" altLang="ja-JP" sz="1400" dirty="0">
              <a:latin typeface="HG丸ｺﾞｼｯｸM-PRO" charset="-128"/>
            </a:endParaRPr>
          </a:p>
          <a:p>
            <a:pPr eaLnBrk="1" hangingPunct="1">
              <a:spcBef>
                <a:spcPct val="20000"/>
              </a:spcBef>
            </a:pPr>
            <a:endParaRPr lang="ja-JP" altLang="en-US" sz="1400" dirty="0">
              <a:solidFill>
                <a:srgbClr val="FF0000"/>
              </a:solidFill>
              <a:latin typeface="HG丸ｺﾞｼｯｸM-PRO" charset="-128"/>
            </a:endParaRPr>
          </a:p>
          <a:p>
            <a:pPr eaLnBrk="1" hangingPunct="1">
              <a:spcBef>
                <a:spcPct val="20000"/>
              </a:spcBef>
            </a:pPr>
            <a:r>
              <a:rPr lang="en-US" altLang="ja-JP" sz="1400" dirty="0">
                <a:latin typeface="HG丸ｺﾞｼｯｸM-PRO" charset="-128"/>
              </a:rPr>
              <a:t>(b)</a:t>
            </a:r>
            <a:r>
              <a:rPr lang="ja-JP" altLang="en-US" sz="1400" dirty="0">
                <a:latin typeface="HG丸ｺﾞｼｯｸM-PRO" charset="-128"/>
              </a:rPr>
              <a:t>リンパ節に対する手術　　</a:t>
            </a:r>
          </a:p>
          <a:p>
            <a:pPr eaLnBrk="1" hangingPunct="1">
              <a:spcBef>
                <a:spcPts val="0"/>
              </a:spcBef>
            </a:pPr>
            <a:r>
              <a:rPr lang="ja-JP" altLang="en-US" sz="1400" dirty="0">
                <a:latin typeface="HG丸ｺﾞｼｯｸM-PRO" charset="-128"/>
              </a:rPr>
              <a:t>　センチネルリンパ節生検：代表的なリンパ節を切除し（１</a:t>
            </a:r>
            <a:r>
              <a:rPr lang="en-US" altLang="ja-JP" sz="1400" dirty="0">
                <a:latin typeface="HG丸ｺﾞｼｯｸM-PRO" charset="-128"/>
              </a:rPr>
              <a:t>,</a:t>
            </a:r>
            <a:r>
              <a:rPr lang="ja-JP" altLang="en-US" sz="1400" dirty="0">
                <a:latin typeface="HG丸ｺﾞｼｯｸM-PRO" charset="-128"/>
              </a:rPr>
              <a:t>２個程　　　</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度）、そのリンパ節に転移がある場合は腋窩リンパ節郭清を行い、　　</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転移がない場合は郭清しない方法です。術後の合併症（腕のむくみ</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など）を減らすことが出来ます。</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腋窩リンパ節郭清術：腋窩のリンパ節を取り除きます。腕がむく</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んだり、上腕の感覚が鈍くなったり、腕の運動範囲がせまくなるな　　　</a:t>
            </a:r>
            <a:endParaRPr lang="en-US" altLang="ja-JP" sz="1400" dirty="0">
              <a:latin typeface="HG丸ｺﾞｼｯｸM-PRO" charset="-128"/>
            </a:endParaRPr>
          </a:p>
          <a:p>
            <a:pPr eaLnBrk="1" hangingPunct="1">
              <a:spcBef>
                <a:spcPts val="0"/>
              </a:spcBef>
            </a:pPr>
            <a:r>
              <a:rPr lang="ja-JP" altLang="en-US" sz="1400" dirty="0">
                <a:latin typeface="HG丸ｺﾞｼｯｸM-PRO" charset="-128"/>
              </a:rPr>
              <a:t>　どの合併症が起こることがあります。</a:t>
            </a:r>
          </a:p>
          <a:p>
            <a:pPr eaLnBrk="1" hangingPunct="1">
              <a:spcBef>
                <a:spcPct val="20000"/>
              </a:spcBef>
            </a:pPr>
            <a:endParaRPr lang="ja-JP" altLang="en-US" sz="1400" strike="sngStrike" dirty="0">
              <a:solidFill>
                <a:srgbClr val="FF0000"/>
              </a:solidFill>
              <a:latin typeface="HG丸ｺﾞｼｯｸM-PRO" charset="-128"/>
            </a:endParaRPr>
          </a:p>
          <a:p>
            <a:pPr eaLnBrk="1" hangingPunct="1">
              <a:spcBef>
                <a:spcPct val="20000"/>
              </a:spcBef>
            </a:pPr>
            <a:endParaRPr lang="en-US" altLang="ja-JP" sz="1400" b="1" strike="sngStrike" dirty="0">
              <a:solidFill>
                <a:srgbClr val="FF0000"/>
              </a:solidFill>
              <a:latin typeface="HG丸ｺﾞｼｯｸM-PRO"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95511" y="107504"/>
            <a:ext cx="5791200" cy="609600"/>
          </a:xfrm>
        </p:spPr>
        <p:txBody>
          <a:bodyPr/>
          <a:lstStyle/>
          <a:p>
            <a:pPr eaLnBrk="1" hangingPunct="1"/>
            <a:r>
              <a:rPr lang="ja-JP" altLang="en-US" sz="1800" b="1" dirty="0">
                <a:ea typeface="HG丸ｺﾞｼｯｸM-PRO" charset="-128"/>
              </a:rPr>
              <a:t>乳癌治療の原則２</a:t>
            </a:r>
          </a:p>
        </p:txBody>
      </p:sp>
      <p:sp>
        <p:nvSpPr>
          <p:cNvPr id="5123" name="Rectangle 5"/>
          <p:cNvSpPr>
            <a:spLocks noChangeArrowheads="1"/>
          </p:cNvSpPr>
          <p:nvPr/>
        </p:nvSpPr>
        <p:spPr bwMode="auto">
          <a:xfrm>
            <a:off x="495300" y="709910"/>
            <a:ext cx="5867400" cy="8326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spcBef>
                <a:spcPct val="20000"/>
              </a:spcBef>
            </a:pPr>
            <a:r>
              <a:rPr lang="en-US" altLang="ja-JP" sz="1400" b="1" dirty="0">
                <a:latin typeface="HG丸ｺﾞｼｯｸM-PRO" charset="-128"/>
              </a:rPr>
              <a:t>② </a:t>
            </a:r>
            <a:r>
              <a:rPr lang="ja-JP" altLang="en-US" sz="1400" b="1" dirty="0">
                <a:latin typeface="HG丸ｺﾞｼｯｸM-PRO" charset="-128"/>
              </a:rPr>
              <a:t>放射線療法</a:t>
            </a:r>
            <a:endParaRPr lang="ja-JP" altLang="en-US" sz="1400" dirty="0">
              <a:latin typeface="HG丸ｺﾞｼｯｸM-PRO" charset="-128"/>
            </a:endParaRPr>
          </a:p>
          <a:p>
            <a:pPr eaLnBrk="1" hangingPunct="1">
              <a:spcBef>
                <a:spcPts val="0"/>
              </a:spcBef>
            </a:pPr>
            <a:r>
              <a:rPr lang="ja-JP" altLang="en-US" sz="1400" dirty="0">
                <a:latin typeface="HG丸ｺﾞｼｯｸM-PRO" charset="-128"/>
              </a:rPr>
              <a:t>残存乳房照射：乳房温存術を行った際は原則的に行います。温存した乳房の再発率を</a:t>
            </a:r>
            <a:r>
              <a:rPr lang="en-US" altLang="ja-JP" sz="1400" dirty="0">
                <a:latin typeface="HG丸ｺﾞｼｯｸM-PRO" charset="-128"/>
              </a:rPr>
              <a:t>1/3</a:t>
            </a:r>
            <a:r>
              <a:rPr lang="ja-JP" altLang="en-US" sz="1400" dirty="0">
                <a:latin typeface="HG丸ｺﾞｼｯｸM-PRO" charset="-128"/>
              </a:rPr>
              <a:t>～</a:t>
            </a:r>
            <a:r>
              <a:rPr lang="en-US" altLang="ja-JP" sz="1400" dirty="0">
                <a:latin typeface="HG丸ｺﾞｼｯｸM-PRO" charset="-128"/>
              </a:rPr>
              <a:t>1/4</a:t>
            </a:r>
            <a:r>
              <a:rPr lang="ja-JP" altLang="en-US" sz="1400" dirty="0">
                <a:latin typeface="HG丸ｺﾞｼｯｸM-PRO" charset="-128"/>
              </a:rPr>
              <a:t>に減らせると言われています。</a:t>
            </a:r>
          </a:p>
          <a:p>
            <a:pPr eaLnBrk="1" hangingPunct="1">
              <a:spcBef>
                <a:spcPts val="0"/>
              </a:spcBef>
            </a:pPr>
            <a:r>
              <a:rPr lang="ja-JP" altLang="en-US" sz="1400" dirty="0">
                <a:latin typeface="HG丸ｺﾞｼｯｸM-PRO" charset="-128"/>
              </a:rPr>
              <a:t>胸壁・鎖骨上照射：リンパ節の転移が多い場合などに行うことがあります。胸壁と鎖骨の上のリンパ節に放射線をあてます。局所再発率　　を下げる効果があります。</a:t>
            </a:r>
          </a:p>
          <a:p>
            <a:pPr eaLnBrk="1" hangingPunct="1">
              <a:spcBef>
                <a:spcPct val="20000"/>
              </a:spcBef>
            </a:pPr>
            <a:endParaRPr lang="ja-JP" altLang="en-US" sz="1400" dirty="0">
              <a:latin typeface="HG丸ｺﾞｼｯｸM-PRO" charset="-128"/>
            </a:endParaRPr>
          </a:p>
          <a:p>
            <a:pPr eaLnBrk="1" hangingPunct="1">
              <a:spcBef>
                <a:spcPct val="20000"/>
              </a:spcBef>
            </a:pPr>
            <a:r>
              <a:rPr lang="ja-JP" altLang="en-US" sz="1400" b="1" dirty="0">
                <a:latin typeface="HG丸ｺﾞｼｯｸM-PRO" charset="-128"/>
              </a:rPr>
              <a:t>③ 薬物療法</a:t>
            </a:r>
            <a:endParaRPr lang="ja-JP" altLang="en-US" sz="1400" dirty="0">
              <a:latin typeface="HG丸ｺﾞｼｯｸM-PRO" charset="-128"/>
            </a:endParaRPr>
          </a:p>
          <a:p>
            <a:pPr eaLnBrk="1" hangingPunct="1">
              <a:spcBef>
                <a:spcPct val="20000"/>
              </a:spcBef>
            </a:pPr>
            <a:r>
              <a:rPr lang="ja-JP" altLang="en-US" sz="1400" dirty="0">
                <a:latin typeface="HG丸ｺﾞｼｯｸM-PRO" charset="-128"/>
              </a:rPr>
              <a:t>術前薬物療法あるいは術後薬物療法が必要な場合があります。それぞれの乳癌の性質に合わせてアンスラサイクリン系、タキサン系の化学療法や分子標的薬（抗</a:t>
            </a:r>
            <a:r>
              <a:rPr lang="en-US" altLang="ja-JP" sz="1400" dirty="0">
                <a:latin typeface="HG丸ｺﾞｼｯｸM-PRO" charset="-128"/>
              </a:rPr>
              <a:t>HER2</a:t>
            </a:r>
            <a:r>
              <a:rPr lang="ja-JP" altLang="en-US" sz="1400" dirty="0">
                <a:latin typeface="HG丸ｺﾞｼｯｸM-PRO" charset="-128"/>
              </a:rPr>
              <a:t>療法）や内分泌療法があります。</a:t>
            </a:r>
          </a:p>
          <a:p>
            <a:pPr eaLnBrk="1" hangingPunct="1"/>
            <a:endParaRPr lang="en-US" altLang="ja-JP" sz="1400" dirty="0">
              <a:latin typeface="HG丸ｺﾞｼｯｸM-PRO" charset="-128"/>
            </a:endParaRPr>
          </a:p>
          <a:p>
            <a:pPr eaLnBrk="1" hangingPunct="1"/>
            <a:r>
              <a:rPr lang="ja-JP" altLang="en-US" sz="1400" b="1" dirty="0">
                <a:latin typeface="HG丸ｺﾞｼｯｸM-PRO" charset="-128"/>
              </a:rPr>
              <a:t>化学療法：</a:t>
            </a:r>
            <a:endParaRPr lang="en-US" altLang="ja-JP" sz="1400" b="1" dirty="0">
              <a:latin typeface="HG丸ｺﾞｼｯｸM-PRO" charset="-128"/>
            </a:endParaRPr>
          </a:p>
          <a:p>
            <a:pPr eaLnBrk="1" hangingPunct="1"/>
            <a:r>
              <a:rPr lang="ja-JP" altLang="en-US" sz="1400" dirty="0">
                <a:latin typeface="HG丸ｺﾞｼｯｸM-PRO" charset="-128"/>
              </a:rPr>
              <a:t>術前補助療法と術後補助療法では、どちらの治療法も生存率には　　差がないことがわかっています。</a:t>
            </a:r>
          </a:p>
          <a:p>
            <a:pPr eaLnBrk="1" hangingPunct="1"/>
            <a:endParaRPr lang="ja-JP" altLang="en-US" sz="1400" dirty="0">
              <a:latin typeface="HG丸ｺﾞｼｯｸM-PRO" charset="-128"/>
            </a:endParaRPr>
          </a:p>
          <a:p>
            <a:pPr eaLnBrk="1" hangingPunct="1"/>
            <a:r>
              <a:rPr lang="ja-JP" altLang="en-US" sz="1400" b="1" dirty="0">
                <a:latin typeface="HG丸ｺﾞｼｯｸM-PRO" charset="-128"/>
              </a:rPr>
              <a:t>パスで使用する薬剤</a:t>
            </a:r>
            <a:endParaRPr lang="en-US" altLang="ja-JP" sz="1400" b="1" dirty="0">
              <a:latin typeface="HG丸ｺﾞｼｯｸM-PRO" charset="-128"/>
            </a:endParaRPr>
          </a:p>
          <a:p>
            <a:pPr eaLnBrk="1" hangingPunct="1"/>
            <a:r>
              <a:rPr lang="ja-JP" altLang="en-US" sz="1400" dirty="0">
                <a:latin typeface="HG丸ｺﾞｼｯｸM-PRO" charset="-128"/>
              </a:rPr>
              <a:t>フェスゴ：</a:t>
            </a:r>
            <a:r>
              <a:rPr lang="en-US" altLang="ja-JP" sz="1400" dirty="0"/>
              <a:t>HER2</a:t>
            </a:r>
            <a:r>
              <a:rPr lang="ja-JP" altLang="en-US" sz="1400" dirty="0"/>
              <a:t>陽性乳癌の術前術後薬物療法で使用する</a:t>
            </a:r>
            <a:r>
              <a:rPr lang="ja-JP" altLang="en-US" sz="1400" dirty="0">
                <a:latin typeface="HG丸ｺﾞｼｯｸM-PRO" charset="-128"/>
              </a:rPr>
              <a:t>薬剤で、治療期間は</a:t>
            </a:r>
            <a:r>
              <a:rPr lang="en-US" altLang="ja-JP" sz="1400" dirty="0">
                <a:latin typeface="HG丸ｺﾞｼｯｸM-PRO" charset="-128"/>
              </a:rPr>
              <a:t>12</a:t>
            </a:r>
            <a:r>
              <a:rPr lang="ja-JP" altLang="en-US" sz="1400" dirty="0">
                <a:latin typeface="HG丸ｺﾞｼｯｸM-PRO" charset="-128"/>
              </a:rPr>
              <a:t>か月間までです。</a:t>
            </a:r>
            <a:r>
              <a:rPr lang="ja-JP" altLang="en-US" sz="1400" dirty="0">
                <a:solidFill>
                  <a:srgbClr val="FF0000"/>
                </a:solidFill>
                <a:latin typeface="HG丸ｺﾞｼｯｸM-PRO" charset="-128"/>
              </a:rPr>
              <a:t>フェスゴ初回投与日から</a:t>
            </a:r>
            <a:r>
              <a:rPr lang="en-US" altLang="ja-JP" sz="1400" dirty="0">
                <a:solidFill>
                  <a:srgbClr val="FF0000"/>
                </a:solidFill>
                <a:latin typeface="HG丸ｺﾞｼｯｸM-PRO" charset="-128"/>
              </a:rPr>
              <a:t>12</a:t>
            </a:r>
            <a:r>
              <a:rPr lang="ja-JP" altLang="en-US" sz="1400" dirty="0">
                <a:solidFill>
                  <a:srgbClr val="FF0000"/>
                </a:solidFill>
                <a:latin typeface="HG丸ｺﾞｼｯｸM-PRO" charset="-128"/>
              </a:rPr>
              <a:t>か月を超えての投与は原則として認められません。（手術や副作用などの休薬により、実際に投与されなかった月は含まれません。）</a:t>
            </a:r>
            <a:endParaRPr lang="en-US" altLang="ja-JP" sz="1400" dirty="0">
              <a:solidFill>
                <a:srgbClr val="FF0000"/>
              </a:solidFill>
              <a:latin typeface="HG丸ｺﾞｼｯｸM-PRO" charset="-128"/>
            </a:endParaRPr>
          </a:p>
          <a:p>
            <a:pPr eaLnBrk="1" hangingPunct="1"/>
            <a:r>
              <a:rPr lang="ja-JP" altLang="en-US" sz="1400" dirty="0">
                <a:latin typeface="HG丸ｺﾞｼｯｸM-PRO" charset="-128"/>
              </a:rPr>
              <a:t>頻度の多い副作用として、下痢・注射部位反応等が見られますが、がん診療拠点病院にて忍容性が問題なく経過できる状態になった後に連携を行います。頻度の低い副作用として心機能障害が知られています。</a:t>
            </a:r>
            <a:r>
              <a:rPr lang="ja-JP" altLang="en-US" sz="1400" dirty="0"/>
              <a:t>心エコーは原則としてがん診療拠点病院で施行予定としておりますが、連携施設で実施いただける場合には、その旨ご一報ください。</a:t>
            </a:r>
            <a:endParaRPr lang="en-US" altLang="ja-JP"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33"/>
          <p:cNvSpPr>
            <a:spLocks/>
          </p:cNvSpPr>
          <p:nvPr/>
        </p:nvSpPr>
        <p:spPr bwMode="auto">
          <a:xfrm>
            <a:off x="914400" y="1524000"/>
            <a:ext cx="5715000" cy="4724400"/>
          </a:xfrm>
          <a:custGeom>
            <a:avLst/>
            <a:gdLst>
              <a:gd name="T0" fmla="*/ 3600 w 3600"/>
              <a:gd name="T1" fmla="*/ 0 h 2976"/>
              <a:gd name="T2" fmla="*/ 3600 w 3600"/>
              <a:gd name="T3" fmla="*/ 2976 h 2976"/>
              <a:gd name="T4" fmla="*/ 1296 w 3600"/>
              <a:gd name="T5" fmla="*/ 2976 h 2976"/>
              <a:gd name="T6" fmla="*/ 1296 w 3600"/>
              <a:gd name="T7" fmla="*/ 2352 h 2976"/>
              <a:gd name="T8" fmla="*/ 0 w 3600"/>
              <a:gd name="T9" fmla="*/ 2352 h 2976"/>
              <a:gd name="T10" fmla="*/ 0 w 3600"/>
              <a:gd name="T11" fmla="*/ 1296 h 2976"/>
              <a:gd name="T12" fmla="*/ 1296 w 3600"/>
              <a:gd name="T13" fmla="*/ 1296 h 2976"/>
              <a:gd name="T14" fmla="*/ 1296 w 3600"/>
              <a:gd name="T15" fmla="*/ 624 h 2976"/>
              <a:gd name="T16" fmla="*/ 0 w 3600"/>
              <a:gd name="T17" fmla="*/ 624 h 2976"/>
              <a:gd name="T18" fmla="*/ 0 w 3600"/>
              <a:gd name="T19" fmla="*/ 0 h 2976"/>
              <a:gd name="T20" fmla="*/ 3600 w 3600"/>
              <a:gd name="T21" fmla="*/ 0 h 29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600"/>
              <a:gd name="T34" fmla="*/ 0 h 2976"/>
              <a:gd name="T35" fmla="*/ 3600 w 3600"/>
              <a:gd name="T36" fmla="*/ 2976 h 29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600" h="2976">
                <a:moveTo>
                  <a:pt x="3600" y="0"/>
                </a:moveTo>
                <a:lnTo>
                  <a:pt x="3600" y="2976"/>
                </a:lnTo>
                <a:lnTo>
                  <a:pt x="1296" y="2976"/>
                </a:lnTo>
                <a:lnTo>
                  <a:pt x="1296" y="2352"/>
                </a:lnTo>
                <a:lnTo>
                  <a:pt x="0" y="2352"/>
                </a:lnTo>
                <a:lnTo>
                  <a:pt x="0" y="1296"/>
                </a:lnTo>
                <a:lnTo>
                  <a:pt x="1296" y="1296"/>
                </a:lnTo>
                <a:lnTo>
                  <a:pt x="1296" y="624"/>
                </a:lnTo>
                <a:lnTo>
                  <a:pt x="0" y="624"/>
                </a:lnTo>
                <a:lnTo>
                  <a:pt x="0" y="0"/>
                </a:lnTo>
                <a:lnTo>
                  <a:pt x="3600" y="0"/>
                </a:lnTo>
                <a:close/>
              </a:path>
            </a:pathLst>
          </a:custGeom>
          <a:solidFill>
            <a:srgbClr val="EAEAEA"/>
          </a:solidFill>
          <a:ln w="9525">
            <a:solidFill>
              <a:schemeClr val="tx1"/>
            </a:solidFill>
            <a:round/>
            <a:headEnd/>
            <a:tailEnd/>
          </a:ln>
        </p:spPr>
        <p:txBody>
          <a:bodyPr/>
          <a:lstStyle/>
          <a:p>
            <a:endParaRPr lang="ja-JP" altLang="en-US"/>
          </a:p>
        </p:txBody>
      </p:sp>
      <p:sp>
        <p:nvSpPr>
          <p:cNvPr id="6147" name="Rectangle 25"/>
          <p:cNvSpPr>
            <a:spLocks noChangeArrowheads="1"/>
          </p:cNvSpPr>
          <p:nvPr/>
        </p:nvSpPr>
        <p:spPr bwMode="auto">
          <a:xfrm>
            <a:off x="358799" y="5400675"/>
            <a:ext cx="2286000" cy="2362200"/>
          </a:xfrm>
          <a:prstGeom prst="rect">
            <a:avLst/>
          </a:prstGeom>
          <a:solidFill>
            <a:srgbClr val="DDDDDD"/>
          </a:solidFill>
          <a:ln w="9525">
            <a:solidFill>
              <a:schemeClr val="tx1"/>
            </a:solidFill>
            <a:miter lim="800000"/>
            <a:headEnd/>
            <a:tailEnd/>
          </a:ln>
        </p:spPr>
        <p:txBody>
          <a:bodyPr wrap="none" anchor="ct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endParaRPr lang="ja-JP" altLang="en-US"/>
          </a:p>
        </p:txBody>
      </p:sp>
      <p:sp>
        <p:nvSpPr>
          <p:cNvPr id="6148" name="Rectangle 2"/>
          <p:cNvSpPr>
            <a:spLocks noGrp="1" noChangeArrowheads="1"/>
          </p:cNvSpPr>
          <p:nvPr>
            <p:ph type="ctrTitle"/>
          </p:nvPr>
        </p:nvSpPr>
        <p:spPr>
          <a:xfrm>
            <a:off x="533400" y="152400"/>
            <a:ext cx="5791200" cy="609600"/>
          </a:xfrm>
        </p:spPr>
        <p:txBody>
          <a:bodyPr/>
          <a:lstStyle/>
          <a:p>
            <a:pPr eaLnBrk="1" hangingPunct="1"/>
            <a:r>
              <a:rPr lang="ja-JP" altLang="en-US" sz="2000" b="1">
                <a:ea typeface="HG丸ｺﾞｼｯｸM-PRO" charset="-128"/>
              </a:rPr>
              <a:t>乳癌治療の流れ</a:t>
            </a:r>
          </a:p>
        </p:txBody>
      </p:sp>
      <p:sp>
        <p:nvSpPr>
          <p:cNvPr id="6149" name="Text Box 4"/>
          <p:cNvSpPr txBox="1">
            <a:spLocks noChangeArrowheads="1"/>
          </p:cNvSpPr>
          <p:nvPr/>
        </p:nvSpPr>
        <p:spPr bwMode="auto">
          <a:xfrm>
            <a:off x="3200400" y="1676400"/>
            <a:ext cx="3276600" cy="794064"/>
          </a:xfrm>
          <a:prstGeom prst="rect">
            <a:avLst/>
          </a:prstGeom>
          <a:solidFill>
            <a:schemeClr val="bg1"/>
          </a:solidFill>
          <a:ln w="9525">
            <a:solidFill>
              <a:schemeClr val="tx1"/>
            </a:solidFill>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pPr>
            <a:r>
              <a:rPr lang="ja-JP" altLang="en-US" sz="1200" dirty="0">
                <a:latin typeface="HG丸ｺﾞｼｯｸM-PRO" charset="-128"/>
              </a:rPr>
              <a:t>温存手術希望例、局所進行例で</a:t>
            </a:r>
            <a:r>
              <a:rPr lang="ja-JP" altLang="en-US" sz="1200" dirty="0">
                <a:solidFill>
                  <a:srgbClr val="FF0000"/>
                </a:solidFill>
                <a:latin typeface="HG丸ｺﾞｼｯｸM-PRO" charset="-128"/>
              </a:rPr>
              <a:t>、</a:t>
            </a:r>
            <a:r>
              <a:rPr lang="ja-JP" altLang="en-US" sz="1200" dirty="0">
                <a:latin typeface="HG丸ｺﾞｼｯｸM-PRO" charset="-128"/>
              </a:rPr>
              <a:t>抗癌剤の感受性が期待される場合行う。</a:t>
            </a:r>
          </a:p>
          <a:p>
            <a:pPr eaLnBrk="1" hangingPunct="1"/>
            <a:r>
              <a:rPr lang="ja-JP" altLang="en-US" sz="1200" dirty="0">
                <a:latin typeface="HG丸ｺﾞｼｯｸM-PRO" charset="-128"/>
              </a:rPr>
              <a:t>抗癌剤や分子標的薬を使用し、３～６ヶ月間行う（ホルモン剤を使用することもある）。</a:t>
            </a:r>
            <a:endParaRPr lang="ja-JP" altLang="en-US" dirty="0">
              <a:ea typeface="ＭＳ Ｐゴシック" charset="-128"/>
            </a:endParaRPr>
          </a:p>
        </p:txBody>
      </p:sp>
      <p:sp>
        <p:nvSpPr>
          <p:cNvPr id="6150" name="Text Box 5"/>
          <p:cNvSpPr txBox="1">
            <a:spLocks noChangeArrowheads="1"/>
          </p:cNvSpPr>
          <p:nvPr/>
        </p:nvSpPr>
        <p:spPr bwMode="auto">
          <a:xfrm>
            <a:off x="746125" y="914400"/>
            <a:ext cx="1539875" cy="346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algn="ctr" eaLnBrk="1" hangingPunct="1"/>
            <a:r>
              <a:rPr lang="ja-JP" altLang="en-US" sz="1600"/>
              <a:t>乳癌の診断</a:t>
            </a:r>
          </a:p>
        </p:txBody>
      </p:sp>
      <p:sp>
        <p:nvSpPr>
          <p:cNvPr id="6151" name="Text Box 7"/>
          <p:cNvSpPr txBox="1">
            <a:spLocks noChangeArrowheads="1"/>
          </p:cNvSpPr>
          <p:nvPr/>
        </p:nvSpPr>
        <p:spPr bwMode="auto">
          <a:xfrm>
            <a:off x="1143000" y="1885950"/>
            <a:ext cx="1539875" cy="346075"/>
          </a:xfrm>
          <a:prstGeom prst="rect">
            <a:avLst/>
          </a:prstGeom>
          <a:solidFill>
            <a:schemeClr val="bg1"/>
          </a:solidFill>
          <a:ln w="9525">
            <a:solidFill>
              <a:schemeClr val="tx1"/>
            </a:solidFill>
            <a:prstDash val="sysDot"/>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algn="ctr" eaLnBrk="1" hangingPunct="1"/>
            <a:r>
              <a:rPr lang="ja-JP" altLang="en-US" sz="1600"/>
              <a:t>術前薬物療法</a:t>
            </a:r>
          </a:p>
        </p:txBody>
      </p:sp>
      <p:sp>
        <p:nvSpPr>
          <p:cNvPr id="6152" name="Text Box 8"/>
          <p:cNvSpPr txBox="1">
            <a:spLocks noChangeArrowheads="1"/>
          </p:cNvSpPr>
          <p:nvPr/>
        </p:nvSpPr>
        <p:spPr bwMode="auto">
          <a:xfrm>
            <a:off x="746125" y="2857500"/>
            <a:ext cx="1539875" cy="346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algn="ctr" eaLnBrk="1" hangingPunct="1"/>
            <a:r>
              <a:rPr lang="ja-JP" altLang="en-US" sz="1600"/>
              <a:t>手術</a:t>
            </a:r>
          </a:p>
        </p:txBody>
      </p:sp>
      <p:sp>
        <p:nvSpPr>
          <p:cNvPr id="6153" name="Text Box 9"/>
          <p:cNvSpPr txBox="1">
            <a:spLocks noChangeArrowheads="1"/>
          </p:cNvSpPr>
          <p:nvPr/>
        </p:nvSpPr>
        <p:spPr bwMode="auto">
          <a:xfrm>
            <a:off x="1143000" y="3829050"/>
            <a:ext cx="1539875" cy="346075"/>
          </a:xfrm>
          <a:prstGeom prst="rect">
            <a:avLst/>
          </a:prstGeom>
          <a:solidFill>
            <a:schemeClr val="bg1"/>
          </a:solidFill>
          <a:ln w="9525">
            <a:solidFill>
              <a:schemeClr val="tx1"/>
            </a:solidFill>
            <a:prstDash val="sysDot"/>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algn="ctr" eaLnBrk="1" hangingPunct="1"/>
            <a:r>
              <a:rPr lang="ja-JP" altLang="en-US" sz="1600"/>
              <a:t>術後薬物療法</a:t>
            </a:r>
          </a:p>
        </p:txBody>
      </p:sp>
      <p:sp>
        <p:nvSpPr>
          <p:cNvPr id="6154" name="Text Box 10"/>
          <p:cNvSpPr txBox="1">
            <a:spLocks noChangeArrowheads="1"/>
          </p:cNvSpPr>
          <p:nvPr/>
        </p:nvSpPr>
        <p:spPr bwMode="auto">
          <a:xfrm>
            <a:off x="1143000" y="4800600"/>
            <a:ext cx="1539875" cy="346075"/>
          </a:xfrm>
          <a:prstGeom prst="rect">
            <a:avLst/>
          </a:prstGeom>
          <a:solidFill>
            <a:schemeClr val="bg1"/>
          </a:solidFill>
          <a:ln w="9525">
            <a:solidFill>
              <a:schemeClr val="tx1"/>
            </a:solidFill>
            <a:prstDash val="sysDot"/>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algn="ctr" eaLnBrk="1" hangingPunct="1"/>
            <a:r>
              <a:rPr lang="ja-JP" altLang="en-US" sz="1600"/>
              <a:t>放射線照射</a:t>
            </a:r>
          </a:p>
        </p:txBody>
      </p:sp>
      <p:sp>
        <p:nvSpPr>
          <p:cNvPr id="6155" name="Line 12"/>
          <p:cNvSpPr>
            <a:spLocks noChangeShapeType="1"/>
          </p:cNvSpPr>
          <p:nvPr/>
        </p:nvSpPr>
        <p:spPr bwMode="auto">
          <a:xfrm>
            <a:off x="1463675" y="1257300"/>
            <a:ext cx="0" cy="638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56" name="Line 14"/>
          <p:cNvSpPr>
            <a:spLocks noChangeShapeType="1"/>
          </p:cNvSpPr>
          <p:nvPr/>
        </p:nvSpPr>
        <p:spPr bwMode="auto">
          <a:xfrm>
            <a:off x="1463675" y="2228850"/>
            <a:ext cx="0" cy="6381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6157" name="Text Box 15"/>
          <p:cNvSpPr txBox="1">
            <a:spLocks noChangeArrowheads="1"/>
          </p:cNvSpPr>
          <p:nvPr/>
        </p:nvSpPr>
        <p:spPr bwMode="auto">
          <a:xfrm>
            <a:off x="3200400" y="4851400"/>
            <a:ext cx="3276600" cy="923330"/>
          </a:xfrm>
          <a:prstGeom prst="rect">
            <a:avLst/>
          </a:prstGeom>
          <a:solidFill>
            <a:schemeClr val="bg1"/>
          </a:solidFill>
          <a:ln w="9525">
            <a:solidFill>
              <a:schemeClr val="tx1"/>
            </a:solidFill>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pPr>
            <a:r>
              <a:rPr lang="ja-JP" altLang="en-US" sz="1200" dirty="0">
                <a:latin typeface="HG丸ｺﾞｼｯｸM-PRO" charset="-128"/>
              </a:rPr>
              <a:t>温存術例、高度リンパ節転移例に行う。</a:t>
            </a:r>
          </a:p>
          <a:p>
            <a:pPr eaLnBrk="1" hangingPunct="1">
              <a:lnSpc>
                <a:spcPct val="90000"/>
              </a:lnSpc>
            </a:pPr>
            <a:r>
              <a:rPr lang="ja-JP" altLang="en-US" sz="1200" dirty="0">
                <a:latin typeface="HG丸ｺﾞｼｯｸM-PRO" charset="-128"/>
              </a:rPr>
              <a:t>多くの場合４～６週間行われる。</a:t>
            </a:r>
          </a:p>
          <a:p>
            <a:pPr eaLnBrk="1" hangingPunct="1">
              <a:lnSpc>
                <a:spcPct val="90000"/>
              </a:lnSpc>
            </a:pPr>
            <a:r>
              <a:rPr lang="ja-JP" altLang="en-US" sz="1200" dirty="0">
                <a:latin typeface="HG丸ｺﾞｼｯｸM-PRO" charset="-128"/>
              </a:rPr>
              <a:t>抗癌剤治療がある場合は抗癌剤終了後に行う。</a:t>
            </a:r>
          </a:p>
          <a:p>
            <a:pPr eaLnBrk="1" hangingPunct="1">
              <a:lnSpc>
                <a:spcPct val="90000"/>
              </a:lnSpc>
            </a:pPr>
            <a:r>
              <a:rPr lang="ja-JP" altLang="en-US" sz="1200" dirty="0">
                <a:latin typeface="HG丸ｺﾞｼｯｸM-PRO" charset="-128"/>
              </a:rPr>
              <a:t>分子標的薬・ホルモン剤とは並行して行うことが多い。</a:t>
            </a:r>
            <a:endParaRPr lang="ja-JP" altLang="en-US" dirty="0">
              <a:ea typeface="ＭＳ Ｐゴシック" charset="-128"/>
            </a:endParaRPr>
          </a:p>
        </p:txBody>
      </p:sp>
      <p:sp>
        <p:nvSpPr>
          <p:cNvPr id="6158" name="Line 16"/>
          <p:cNvSpPr>
            <a:spLocks noChangeShapeType="1"/>
          </p:cNvSpPr>
          <p:nvPr/>
        </p:nvSpPr>
        <p:spPr bwMode="auto">
          <a:xfrm>
            <a:off x="1466850" y="3200400"/>
            <a:ext cx="0" cy="638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59" name="Line 17"/>
          <p:cNvSpPr>
            <a:spLocks noChangeShapeType="1"/>
          </p:cNvSpPr>
          <p:nvPr/>
        </p:nvSpPr>
        <p:spPr bwMode="auto">
          <a:xfrm>
            <a:off x="1466850" y="4171950"/>
            <a:ext cx="0" cy="638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61" name="Text Box 19"/>
          <p:cNvSpPr txBox="1">
            <a:spLocks noChangeArrowheads="1"/>
          </p:cNvSpPr>
          <p:nvPr/>
        </p:nvSpPr>
        <p:spPr bwMode="auto">
          <a:xfrm>
            <a:off x="406401" y="5559782"/>
            <a:ext cx="2154262" cy="1261884"/>
          </a:xfrm>
          <a:prstGeom prst="rect">
            <a:avLst/>
          </a:prstGeom>
          <a:solidFill>
            <a:schemeClr val="bg1"/>
          </a:solidFill>
          <a:ln w="9525">
            <a:solidFill>
              <a:schemeClr val="tx1"/>
            </a:solidFill>
            <a:miter lim="800000"/>
            <a:headEnd/>
            <a:tailEnd/>
          </a:ln>
        </p:spPr>
        <p:txBody>
          <a:bodyPr wrap="square">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algn="ctr" eaLnBrk="1" hangingPunct="1"/>
            <a:r>
              <a:rPr lang="ja-JP" altLang="en-US" sz="1600" dirty="0">
                <a:solidFill>
                  <a:srgbClr val="FF0000"/>
                </a:solidFill>
              </a:rPr>
              <a:t>術後抗</a:t>
            </a:r>
            <a:r>
              <a:rPr lang="en-US" altLang="ja-JP" sz="1600" dirty="0">
                <a:solidFill>
                  <a:srgbClr val="FF0000"/>
                </a:solidFill>
              </a:rPr>
              <a:t>HER2</a:t>
            </a:r>
            <a:r>
              <a:rPr lang="ja-JP" altLang="en-US" sz="1600" dirty="0">
                <a:solidFill>
                  <a:srgbClr val="FF0000"/>
                </a:solidFill>
              </a:rPr>
              <a:t>療法</a:t>
            </a:r>
            <a:endParaRPr lang="en-US" altLang="ja-JP" sz="1600" dirty="0">
              <a:solidFill>
                <a:srgbClr val="FF0000"/>
              </a:solidFill>
            </a:endParaRPr>
          </a:p>
          <a:p>
            <a:pPr algn="ctr" eaLnBrk="1" hangingPunct="1"/>
            <a:r>
              <a:rPr lang="ja-JP" altLang="en-US" sz="1000" dirty="0">
                <a:solidFill>
                  <a:srgbClr val="FF0000"/>
                </a:solidFill>
                <a:latin typeface="HG丸ｺﾞｼｯｸM-PRO" charset="-128"/>
              </a:rPr>
              <a:t>フェスゴ初回投与日から</a:t>
            </a:r>
            <a:r>
              <a:rPr lang="en-US" altLang="ja-JP" sz="1000" dirty="0">
                <a:solidFill>
                  <a:srgbClr val="FF0000"/>
                </a:solidFill>
                <a:latin typeface="HG丸ｺﾞｼｯｸM-PRO" charset="-128"/>
              </a:rPr>
              <a:t>12</a:t>
            </a:r>
            <a:r>
              <a:rPr lang="ja-JP" altLang="en-US" sz="1000" dirty="0">
                <a:solidFill>
                  <a:srgbClr val="FF0000"/>
                </a:solidFill>
                <a:latin typeface="HG丸ｺﾞｼｯｸM-PRO" charset="-128"/>
              </a:rPr>
              <a:t>か月間。</a:t>
            </a:r>
            <a:r>
              <a:rPr lang="en-US" altLang="ja-JP" sz="1000" dirty="0">
                <a:solidFill>
                  <a:srgbClr val="FF0000"/>
                </a:solidFill>
                <a:latin typeface="HG丸ｺﾞｼｯｸM-PRO" charset="-128"/>
              </a:rPr>
              <a:t>12</a:t>
            </a:r>
            <a:r>
              <a:rPr lang="ja-JP" altLang="en-US" sz="1000" dirty="0">
                <a:solidFill>
                  <a:srgbClr val="FF0000"/>
                </a:solidFill>
                <a:latin typeface="HG丸ｺﾞｼｯｸM-PRO" charset="-128"/>
              </a:rPr>
              <a:t>か月を超えての投与は原則として認められません。（手術や副作用などの休薬により、実際に投与されなかった月は含まれません。）</a:t>
            </a:r>
            <a:endParaRPr lang="en-US" altLang="ja-JP" sz="1000" dirty="0">
              <a:solidFill>
                <a:srgbClr val="FF0000"/>
              </a:solidFill>
              <a:latin typeface="HG丸ｺﾞｼｯｸM-PRO" charset="-128"/>
            </a:endParaRPr>
          </a:p>
        </p:txBody>
      </p:sp>
      <p:sp>
        <p:nvSpPr>
          <p:cNvPr id="6162" name="Text Box 20"/>
          <p:cNvSpPr txBox="1">
            <a:spLocks noChangeArrowheads="1"/>
          </p:cNvSpPr>
          <p:nvPr/>
        </p:nvSpPr>
        <p:spPr bwMode="auto">
          <a:xfrm>
            <a:off x="754062" y="7308304"/>
            <a:ext cx="1539875" cy="346075"/>
          </a:xfrm>
          <a:prstGeom prst="rect">
            <a:avLst/>
          </a:prstGeom>
          <a:solidFill>
            <a:schemeClr val="bg1"/>
          </a:solidFill>
          <a:ln w="9525">
            <a:solidFill>
              <a:schemeClr val="tx1"/>
            </a:solidFill>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algn="ctr" eaLnBrk="1" hangingPunct="1"/>
            <a:r>
              <a:rPr lang="ja-JP" altLang="en-US" sz="1600" dirty="0"/>
              <a:t>経過観察</a:t>
            </a:r>
          </a:p>
        </p:txBody>
      </p:sp>
      <p:sp>
        <p:nvSpPr>
          <p:cNvPr id="6163" name="Line 21"/>
          <p:cNvSpPr>
            <a:spLocks noChangeShapeType="1"/>
          </p:cNvSpPr>
          <p:nvPr/>
        </p:nvSpPr>
        <p:spPr bwMode="auto">
          <a:xfrm flipH="1">
            <a:off x="1463675" y="6821666"/>
            <a:ext cx="0" cy="486639"/>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ja-JP" altLang="en-US"/>
          </a:p>
        </p:txBody>
      </p:sp>
      <p:sp>
        <p:nvSpPr>
          <p:cNvPr id="6164" name="Text Box 23"/>
          <p:cNvSpPr txBox="1">
            <a:spLocks noChangeArrowheads="1"/>
          </p:cNvSpPr>
          <p:nvPr/>
        </p:nvSpPr>
        <p:spPr bwMode="auto">
          <a:xfrm>
            <a:off x="3200400" y="7365454"/>
            <a:ext cx="3276600" cy="266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pPr>
            <a:r>
              <a:rPr lang="ja-JP" altLang="en-US" sz="1200">
                <a:latin typeface="HG丸ｺﾞｼｯｸM-PRO" charset="-128"/>
              </a:rPr>
              <a:t>原則１０年目まで行う。</a:t>
            </a:r>
            <a:endParaRPr lang="ja-JP" altLang="en-US">
              <a:ea typeface="ＭＳ Ｐゴシック" charset="-128"/>
            </a:endParaRPr>
          </a:p>
        </p:txBody>
      </p:sp>
      <p:sp>
        <p:nvSpPr>
          <p:cNvPr id="6165" name="Text Box 24"/>
          <p:cNvSpPr txBox="1">
            <a:spLocks noChangeArrowheads="1"/>
          </p:cNvSpPr>
          <p:nvPr/>
        </p:nvSpPr>
        <p:spPr bwMode="auto">
          <a:xfrm>
            <a:off x="3200400" y="3667125"/>
            <a:ext cx="3276600" cy="927100"/>
          </a:xfrm>
          <a:prstGeom prst="rect">
            <a:avLst/>
          </a:prstGeom>
          <a:solidFill>
            <a:schemeClr val="bg1"/>
          </a:solidFill>
          <a:ln w="9525">
            <a:solidFill>
              <a:schemeClr val="tx1"/>
            </a:solidFill>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pPr>
            <a:r>
              <a:rPr lang="ja-JP" altLang="en-US" sz="1200" dirty="0">
                <a:latin typeface="HG丸ｺﾞｼｯｸM-PRO" charset="-128"/>
              </a:rPr>
              <a:t>抗癌剤、分子標的薬、ホルモン剤の順に行う。抗癌剤と分子標的薬、分子標的薬とホルモン剤は同時に使用することもあるが抗癌剤とホルモン剤は併用しない。</a:t>
            </a:r>
          </a:p>
          <a:p>
            <a:pPr eaLnBrk="1" hangingPunct="1">
              <a:lnSpc>
                <a:spcPct val="90000"/>
              </a:lnSpc>
            </a:pPr>
            <a:r>
              <a:rPr lang="ja-JP" altLang="en-US" sz="1200" dirty="0">
                <a:latin typeface="HG丸ｺﾞｼｯｸM-PRO" charset="-128"/>
              </a:rPr>
              <a:t>術後薬物療法を行わない場合もある。</a:t>
            </a:r>
            <a:endParaRPr lang="ja-JP" altLang="en-US" dirty="0">
              <a:ea typeface="ＭＳ Ｐゴシック" charset="-128"/>
            </a:endParaRPr>
          </a:p>
        </p:txBody>
      </p:sp>
      <p:sp>
        <p:nvSpPr>
          <p:cNvPr id="6166" name="Line 26"/>
          <p:cNvSpPr>
            <a:spLocks noChangeShapeType="1"/>
          </p:cNvSpPr>
          <p:nvPr/>
        </p:nvSpPr>
        <p:spPr bwMode="auto">
          <a:xfrm>
            <a:off x="2676525" y="4000500"/>
            <a:ext cx="52387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67" name="Line 28"/>
          <p:cNvSpPr>
            <a:spLocks noChangeShapeType="1"/>
          </p:cNvSpPr>
          <p:nvPr/>
        </p:nvSpPr>
        <p:spPr bwMode="auto">
          <a:xfrm>
            <a:off x="2676525" y="4972050"/>
            <a:ext cx="52387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68" name="Line 29"/>
          <p:cNvSpPr>
            <a:spLocks noChangeShapeType="1"/>
          </p:cNvSpPr>
          <p:nvPr/>
        </p:nvSpPr>
        <p:spPr bwMode="auto">
          <a:xfrm>
            <a:off x="2676525" y="2057400"/>
            <a:ext cx="52387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69" name="Line 30"/>
          <p:cNvSpPr>
            <a:spLocks noChangeShapeType="1"/>
          </p:cNvSpPr>
          <p:nvPr/>
        </p:nvSpPr>
        <p:spPr bwMode="auto">
          <a:xfrm>
            <a:off x="2286000" y="7498804"/>
            <a:ext cx="904875" cy="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70" name="Text Box 31"/>
          <p:cNvSpPr txBox="1">
            <a:spLocks noChangeArrowheads="1"/>
          </p:cNvSpPr>
          <p:nvPr/>
        </p:nvSpPr>
        <p:spPr bwMode="auto">
          <a:xfrm>
            <a:off x="525463" y="8004175"/>
            <a:ext cx="5951537" cy="830997"/>
          </a:xfrm>
          <a:prstGeom prst="rect">
            <a:avLst/>
          </a:prstGeom>
          <a:solidFill>
            <a:srgbClr val="DDDDDD"/>
          </a:solidFill>
          <a:ln w="9525">
            <a:solidFill>
              <a:schemeClr val="tx1"/>
            </a:solidFill>
            <a:miter lim="800000"/>
            <a:headEnd/>
            <a:tailEnd/>
          </a:ln>
        </p:spPr>
        <p:txBody>
          <a:bodyPr>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r>
              <a:rPr lang="ja-JP" altLang="en-US" sz="1600" dirty="0">
                <a:solidFill>
                  <a:srgbClr val="FF0000"/>
                </a:solidFill>
              </a:rPr>
              <a:t>抗癌剤・放射線照射が</a:t>
            </a:r>
            <a:r>
              <a:rPr lang="ja-JP" altLang="en-US" sz="1600">
                <a:solidFill>
                  <a:srgbClr val="FF0000"/>
                </a:solidFill>
              </a:rPr>
              <a:t>終了しフェスゴ</a:t>
            </a:r>
            <a:r>
              <a:rPr lang="ja-JP" altLang="en-US" sz="1600" dirty="0">
                <a:solidFill>
                  <a:srgbClr val="FF0000"/>
                </a:solidFill>
              </a:rPr>
              <a:t>単剤療法・またはフェスゴ</a:t>
            </a:r>
            <a:r>
              <a:rPr lang="en-US" altLang="ja-JP" sz="1600" dirty="0">
                <a:solidFill>
                  <a:srgbClr val="FF0000"/>
                </a:solidFill>
              </a:rPr>
              <a:t>+</a:t>
            </a:r>
            <a:r>
              <a:rPr lang="ja-JP" altLang="en-US" sz="1600" dirty="0">
                <a:solidFill>
                  <a:srgbClr val="FF0000"/>
                </a:solidFill>
              </a:rPr>
              <a:t>ホルモン療法に移行した</a:t>
            </a:r>
            <a:r>
              <a:rPr lang="ja-JP" altLang="en-US" sz="1600">
                <a:solidFill>
                  <a:srgbClr val="FF0000"/>
                </a:solidFill>
              </a:rPr>
              <a:t>際、忍容性に</a:t>
            </a:r>
            <a:r>
              <a:rPr lang="ja-JP" altLang="en-US" sz="1600" dirty="0">
                <a:solidFill>
                  <a:srgbClr val="FF0000"/>
                </a:solidFill>
              </a:rPr>
              <a:t>問題なくなった後、連携医の先生方と連携して診察を進めます。</a:t>
            </a:r>
          </a:p>
        </p:txBody>
      </p:sp>
      <p:sp>
        <p:nvSpPr>
          <p:cNvPr id="6171" name="Line 32"/>
          <p:cNvSpPr>
            <a:spLocks noChangeShapeType="1"/>
          </p:cNvSpPr>
          <p:nvPr/>
        </p:nvSpPr>
        <p:spPr bwMode="auto">
          <a:xfrm>
            <a:off x="2568552" y="6197601"/>
            <a:ext cx="438174" cy="180657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sp>
        <p:nvSpPr>
          <p:cNvPr id="6172" name="Text Box 34"/>
          <p:cNvSpPr txBox="1">
            <a:spLocks noChangeArrowheads="1"/>
          </p:cNvSpPr>
          <p:nvPr/>
        </p:nvSpPr>
        <p:spPr bwMode="auto">
          <a:xfrm>
            <a:off x="2819400" y="990600"/>
            <a:ext cx="3241675" cy="346075"/>
          </a:xfrm>
          <a:prstGeom prst="rect">
            <a:avLst/>
          </a:prstGeom>
          <a:solidFill>
            <a:srgbClr val="EAEAEA"/>
          </a:solidFill>
          <a:ln w="9525">
            <a:solidFill>
              <a:schemeClr val="tx1"/>
            </a:solidFill>
            <a:miter lim="800000"/>
            <a:headEnd/>
            <a:tailEnd/>
          </a:ln>
        </p:spPr>
        <p:txBody>
          <a:bodyPr wrap="none">
            <a:spAutoFit/>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r>
              <a:rPr lang="ja-JP" altLang="en-US" sz="1600"/>
              <a:t>患者・癌の状況に応じて行う治療</a:t>
            </a:r>
          </a:p>
        </p:txBody>
      </p:sp>
      <p:sp>
        <p:nvSpPr>
          <p:cNvPr id="6173" name="Line 35"/>
          <p:cNvSpPr>
            <a:spLocks noChangeShapeType="1"/>
          </p:cNvSpPr>
          <p:nvPr/>
        </p:nvSpPr>
        <p:spPr bwMode="auto">
          <a:xfrm>
            <a:off x="4191000" y="1333500"/>
            <a:ext cx="0" cy="1905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ja-JP" altLang="en-US"/>
          </a:p>
        </p:txBody>
      </p:sp>
      <p:cxnSp>
        <p:nvCxnSpPr>
          <p:cNvPr id="5" name="直線矢印コネクタ 4">
            <a:extLst>
              <a:ext uri="{FF2B5EF4-FFF2-40B4-BE49-F238E27FC236}">
                <a16:creationId xmlns:a16="http://schemas.microsoft.com/office/drawing/2014/main" id="{0CE2B576-D53B-869F-8403-70537164549F}"/>
              </a:ext>
            </a:extLst>
          </p:cNvPr>
          <p:cNvCxnSpPr>
            <a:cxnSpLocks/>
          </p:cNvCxnSpPr>
          <p:nvPr/>
        </p:nvCxnSpPr>
        <p:spPr>
          <a:xfrm>
            <a:off x="1463675" y="5146675"/>
            <a:ext cx="0" cy="41310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3400" y="251520"/>
            <a:ext cx="5791200" cy="457200"/>
          </a:xfrm>
        </p:spPr>
        <p:txBody>
          <a:bodyPr/>
          <a:lstStyle/>
          <a:p>
            <a:pPr eaLnBrk="1" hangingPunct="1"/>
            <a:r>
              <a:rPr lang="ja-JP" altLang="en-US" sz="1800" b="1" dirty="0">
                <a:ea typeface="HG丸ｺﾞｼｯｸM-PRO" charset="-128"/>
              </a:rPr>
              <a:t>フェスゴパス運用中の注意点</a:t>
            </a:r>
          </a:p>
        </p:txBody>
      </p:sp>
      <p:sp>
        <p:nvSpPr>
          <p:cNvPr id="7171" name="Rectangle 5"/>
          <p:cNvSpPr>
            <a:spLocks noChangeArrowheads="1"/>
          </p:cNvSpPr>
          <p:nvPr/>
        </p:nvSpPr>
        <p:spPr bwMode="auto">
          <a:xfrm>
            <a:off x="607776" y="755576"/>
            <a:ext cx="5742012" cy="8136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spcBef>
                <a:spcPct val="20000"/>
              </a:spcBef>
            </a:pPr>
            <a:r>
              <a:rPr lang="ja-JP" altLang="en-US" sz="1300" dirty="0">
                <a:latin typeface="HG丸ｺﾞｼｯｸM-PRO" charset="-128"/>
              </a:rPr>
              <a:t>　フェスゴを使用している場合、薬剤に特有の副作用注意点があります。</a:t>
            </a:r>
            <a:endParaRPr lang="en-US" altLang="ja-JP" sz="1300" dirty="0">
              <a:latin typeface="HG丸ｺﾞｼｯｸM-PRO" charset="-128"/>
            </a:endParaRPr>
          </a:p>
          <a:p>
            <a:pPr eaLnBrk="1" hangingPunct="1">
              <a:lnSpc>
                <a:spcPct val="90000"/>
              </a:lnSpc>
              <a:spcBef>
                <a:spcPct val="20000"/>
              </a:spcBef>
            </a:pPr>
            <a:r>
              <a:rPr lang="ja-JP" altLang="en-US" sz="1300" dirty="0">
                <a:latin typeface="HG丸ｺﾞｼｯｸM-PRO" charset="-128"/>
              </a:rPr>
              <a:t>これに関しては後述のそれぞれの薬剤の説明を参照ください。</a:t>
            </a:r>
            <a:endParaRPr lang="en-US" altLang="ja-JP" sz="1300" dirty="0">
              <a:latin typeface="HG丸ｺﾞｼｯｸM-PRO" charset="-128"/>
            </a:endParaRPr>
          </a:p>
          <a:p>
            <a:pPr eaLnBrk="1" hangingPunct="1">
              <a:lnSpc>
                <a:spcPct val="90000"/>
              </a:lnSpc>
              <a:spcBef>
                <a:spcPct val="20000"/>
              </a:spcBef>
            </a:pPr>
            <a:r>
              <a:rPr lang="ja-JP" altLang="en-US" sz="1300" dirty="0">
                <a:latin typeface="HG丸ｺﾞｼｯｸM-PRO" charset="-128"/>
              </a:rPr>
              <a:t>ここでは全般的な注意点につき解説します。</a:t>
            </a:r>
          </a:p>
          <a:p>
            <a:pPr eaLnBrk="1" hangingPunct="1">
              <a:lnSpc>
                <a:spcPct val="90000"/>
              </a:lnSpc>
              <a:spcBef>
                <a:spcPct val="20000"/>
              </a:spcBef>
            </a:pPr>
            <a:endParaRPr lang="ja-JP" altLang="en-US" sz="1300" dirty="0">
              <a:latin typeface="HG丸ｺﾞｼｯｸM-PRO" charset="-128"/>
            </a:endParaRPr>
          </a:p>
          <a:p>
            <a:pPr eaLnBrk="1" hangingPunct="1">
              <a:lnSpc>
                <a:spcPct val="90000"/>
              </a:lnSpc>
              <a:spcBef>
                <a:spcPct val="20000"/>
              </a:spcBef>
            </a:pPr>
            <a:r>
              <a:rPr lang="ja-JP" altLang="en-US" sz="1300" b="1" dirty="0">
                <a:latin typeface="HG丸ｺﾞｼｯｸM-PRO" charset="-128"/>
              </a:rPr>
              <a:t>＊採血（腫瘍マーカーを含む）</a:t>
            </a:r>
          </a:p>
          <a:p>
            <a:pPr eaLnBrk="1" hangingPunct="1">
              <a:lnSpc>
                <a:spcPct val="90000"/>
              </a:lnSpc>
              <a:spcBef>
                <a:spcPts val="0"/>
              </a:spcBef>
            </a:pPr>
            <a:r>
              <a:rPr lang="ja-JP" altLang="en-US" sz="1300" dirty="0">
                <a:latin typeface="HG丸ｺﾞｼｯｸM-PRO" charset="-128"/>
              </a:rPr>
              <a:t>術後半年と術後</a:t>
            </a:r>
            <a:r>
              <a:rPr lang="en-US" altLang="ja-JP" sz="1300" dirty="0">
                <a:latin typeface="HG丸ｺﾞｼｯｸM-PRO" charset="-128"/>
              </a:rPr>
              <a:t>1</a:t>
            </a:r>
            <a:r>
              <a:rPr lang="ja-JP" altLang="en-US" sz="1300" dirty="0">
                <a:latin typeface="HG丸ｺﾞｼｯｸM-PRO" charset="-128"/>
              </a:rPr>
              <a:t>年のタイミングで、</a:t>
            </a:r>
            <a:r>
              <a:rPr lang="ja-JP" altLang="en-US" sz="1300" dirty="0"/>
              <a:t>がん診療拠点病院を受診し、定期検査を行います。連携施設で治療中、必要時採血検査をしていただくことは問題ありません。</a:t>
            </a:r>
            <a:endParaRPr lang="en-US" altLang="ja-JP" sz="1300" dirty="0">
              <a:solidFill>
                <a:srgbClr val="FF0000"/>
              </a:solidFill>
              <a:latin typeface="HG丸ｺﾞｼｯｸM-PRO" charset="-128"/>
            </a:endParaRPr>
          </a:p>
          <a:p>
            <a:pPr eaLnBrk="1" hangingPunct="1">
              <a:lnSpc>
                <a:spcPct val="90000"/>
              </a:lnSpc>
              <a:spcBef>
                <a:spcPts val="0"/>
              </a:spcBef>
            </a:pPr>
            <a:r>
              <a:rPr lang="ja-JP" altLang="en-US" sz="1300" dirty="0">
                <a:latin typeface="HG丸ｺﾞｼｯｸM-PRO" charset="-128"/>
              </a:rPr>
              <a:t>腫瘍マーカーは保険診療上、１回</a:t>
            </a:r>
            <a:r>
              <a:rPr lang="en-US" altLang="ja-JP" sz="1300" dirty="0">
                <a:latin typeface="HG丸ｺﾞｼｯｸM-PRO" charset="-128"/>
              </a:rPr>
              <a:t>/</a:t>
            </a:r>
            <a:r>
              <a:rPr lang="ja-JP" altLang="en-US" sz="1300" dirty="0">
                <a:latin typeface="HG丸ｺﾞｼｯｸM-PRO" charset="-128"/>
              </a:rPr>
              <a:t>月の測定は認められています。　</a:t>
            </a:r>
            <a:endParaRPr lang="en-US" altLang="ja-JP" sz="1300" dirty="0">
              <a:latin typeface="HG丸ｺﾞｼｯｸM-PRO" charset="-128"/>
            </a:endParaRPr>
          </a:p>
          <a:p>
            <a:pPr eaLnBrk="1" hangingPunct="1">
              <a:lnSpc>
                <a:spcPct val="90000"/>
              </a:lnSpc>
              <a:spcBef>
                <a:spcPts val="0"/>
              </a:spcBef>
            </a:pPr>
            <a:r>
              <a:rPr lang="ja-JP" altLang="en-US" sz="1300" dirty="0">
                <a:latin typeface="HG丸ｺﾞｼｯｸM-PRO" charset="-128"/>
              </a:rPr>
              <a:t>ただし、乳癌の経過観察において腫瘍マーカーが有用であるというエビデンスはありません。しかし実際には、定期採血の際に一緒に測定を行うことも多いです。一般的には、</a:t>
            </a:r>
            <a:r>
              <a:rPr lang="en-US" altLang="ja-JP" sz="1300" dirty="0">
                <a:latin typeface="HG丸ｺﾞｼｯｸM-PRO" charset="-128"/>
              </a:rPr>
              <a:t>CEA</a:t>
            </a:r>
            <a:r>
              <a:rPr lang="ja-JP" altLang="en-US" sz="1300" dirty="0">
                <a:latin typeface="HG丸ｺﾞｼｯｸM-PRO" charset="-128"/>
              </a:rPr>
              <a:t>と</a:t>
            </a:r>
            <a:r>
              <a:rPr lang="en-US" altLang="ja-JP" sz="1300" dirty="0">
                <a:latin typeface="HG丸ｺﾞｼｯｸM-PRO" charset="-128"/>
              </a:rPr>
              <a:t>CA15-3</a:t>
            </a:r>
            <a:r>
              <a:rPr lang="ja-JP" altLang="en-US" sz="1300" dirty="0">
                <a:latin typeface="HG丸ｺﾞｼｯｸM-PRO" charset="-128"/>
              </a:rPr>
              <a:t>の測定を行うことが多いです。腫瘍マーカーを測定する場合は、２回以上続けて有意にマーカーが上昇した場合、がん診療拠点病院を受診させて下さい。</a:t>
            </a:r>
            <a:endParaRPr lang="en-US" altLang="ja-JP" sz="1300" dirty="0">
              <a:latin typeface="HG丸ｺﾞｼｯｸM-PRO" charset="-128"/>
            </a:endParaRPr>
          </a:p>
          <a:p>
            <a:pPr eaLnBrk="1" hangingPunct="1">
              <a:lnSpc>
                <a:spcPct val="90000"/>
              </a:lnSpc>
              <a:spcBef>
                <a:spcPct val="20000"/>
              </a:spcBef>
            </a:pPr>
            <a:r>
              <a:rPr lang="ja-JP" altLang="en-US" sz="1300" b="1" dirty="0">
                <a:latin typeface="HG丸ｺﾞｼｯｸM-PRO" charset="-128"/>
              </a:rPr>
              <a:t>＊心機能モニタリング（心エコー・心電図）</a:t>
            </a:r>
          </a:p>
          <a:p>
            <a:pPr eaLnBrk="1" hangingPunct="1">
              <a:lnSpc>
                <a:spcPct val="90000"/>
              </a:lnSpc>
              <a:spcBef>
                <a:spcPts val="0"/>
              </a:spcBef>
            </a:pPr>
            <a:r>
              <a:rPr lang="ja-JP" altLang="en-US" sz="1300" dirty="0"/>
              <a:t>心機能モニタリングの間隔については適正使用ガイド上には規定はありません。フェスゴパスでは投与時毎回動悸・息切れといった心機能障害・うっ血性心不全に特徴的な前駆症状を確認するため、</a:t>
            </a:r>
            <a:r>
              <a:rPr lang="ja-JP" altLang="en-US" sz="1300" dirty="0">
                <a:latin typeface="HG丸ｺﾞｼｯｸM-PRO" charset="-128"/>
              </a:rPr>
              <a:t>術後半年と術後１年（フェスゴ投与終了後が望ましい）に心エコー・心電図チェックを行うこととします。</a:t>
            </a:r>
            <a:r>
              <a:rPr lang="ja-JP" altLang="en-US" sz="1400" dirty="0"/>
              <a:t>心機能低下傾向があれば頻回にチェックが必要と考えますので、そのような場合は、各患者ごとに検査を組んでください。</a:t>
            </a:r>
            <a:endParaRPr lang="en-US" altLang="ja-JP" sz="1400" dirty="0"/>
          </a:p>
          <a:p>
            <a:pPr eaLnBrk="1" hangingPunct="1">
              <a:lnSpc>
                <a:spcPct val="90000"/>
              </a:lnSpc>
              <a:spcBef>
                <a:spcPts val="0"/>
              </a:spcBef>
            </a:pPr>
            <a:r>
              <a:rPr lang="ja-JP" altLang="en-US" sz="1400" dirty="0"/>
              <a:t>心機能モニタリングは原則としてがん診療拠点病院で施行予定としておりますが、連携施設で実施いただける場合には、その旨ご一報ください。</a:t>
            </a:r>
            <a:endParaRPr lang="en-US" altLang="ja-JP" sz="1400" dirty="0"/>
          </a:p>
          <a:p>
            <a:pPr eaLnBrk="1" hangingPunct="1">
              <a:lnSpc>
                <a:spcPct val="90000"/>
              </a:lnSpc>
              <a:spcBef>
                <a:spcPts val="0"/>
              </a:spcBef>
            </a:pPr>
            <a:endParaRPr lang="en-US" altLang="ja-JP" sz="1300" dirty="0"/>
          </a:p>
          <a:p>
            <a:pPr eaLnBrk="1" hangingPunct="1">
              <a:lnSpc>
                <a:spcPct val="90000"/>
              </a:lnSpc>
              <a:spcBef>
                <a:spcPct val="20000"/>
              </a:spcBef>
            </a:pPr>
            <a:r>
              <a:rPr lang="ja-JP" altLang="en-US" sz="1300" b="1" dirty="0">
                <a:latin typeface="HG丸ｺﾞｼｯｸM-PRO" charset="-128"/>
              </a:rPr>
              <a:t>＊理学所見</a:t>
            </a:r>
          </a:p>
          <a:p>
            <a:pPr eaLnBrk="1" hangingPunct="1">
              <a:lnSpc>
                <a:spcPct val="90000"/>
              </a:lnSpc>
              <a:spcBef>
                <a:spcPts val="0"/>
              </a:spcBef>
            </a:pPr>
            <a:r>
              <a:rPr lang="ja-JP" altLang="en-US" sz="1300" dirty="0">
                <a:latin typeface="HG丸ｺﾞｼｯｸM-PRO" charset="-128"/>
              </a:rPr>
              <a:t>乳癌の術後経過観察では、３ヶ月から６ヶ月に１回の問診・視触診が重要とされています。問診では、新しく出現した症状や持続する症状、増強する症状に注意します。一過性の症状は問題にならないことが多いです。</a:t>
            </a:r>
          </a:p>
          <a:p>
            <a:pPr eaLnBrk="1" hangingPunct="1">
              <a:lnSpc>
                <a:spcPct val="90000"/>
              </a:lnSpc>
              <a:spcBef>
                <a:spcPts val="0"/>
              </a:spcBef>
            </a:pPr>
            <a:r>
              <a:rPr lang="ja-JP" altLang="en-US" sz="1300" dirty="0">
                <a:latin typeface="HG丸ｺﾞｼｯｸM-PRO" charset="-128"/>
              </a:rPr>
              <a:t>視触診では、乳房の腫瘤、皮膚の発赤・腫瘤、腋窩・鎖上のリンパ節の腫脹などに注意します。また手術をした方の上腕のリンパ浮腫などにも注意してください。リンパ浮腫は早期の対応が大切とされ、完成されてからでは治療が難しいとされています。これらの所見がある場合は、がん診療拠点病院を受診させて下さい。</a:t>
            </a:r>
          </a:p>
          <a:p>
            <a:pPr eaLnBrk="1" hangingPunct="1">
              <a:lnSpc>
                <a:spcPct val="90000"/>
              </a:lnSpc>
              <a:spcBef>
                <a:spcPct val="20000"/>
              </a:spcBef>
            </a:pPr>
            <a:endParaRPr lang="ja-JP" altLang="en-US" sz="1300" dirty="0">
              <a:latin typeface="HG丸ｺﾞｼｯｸM-PRO" charset="-128"/>
            </a:endParaRPr>
          </a:p>
          <a:p>
            <a:pPr eaLnBrk="1" hangingPunct="1">
              <a:lnSpc>
                <a:spcPct val="90000"/>
              </a:lnSpc>
              <a:spcBef>
                <a:spcPct val="20000"/>
              </a:spcBef>
            </a:pPr>
            <a:r>
              <a:rPr lang="ja-JP" altLang="en-US" sz="1300" b="1" dirty="0">
                <a:latin typeface="HG丸ｺﾞｼｯｸM-PRO" charset="-128"/>
              </a:rPr>
              <a:t>＊画像検査</a:t>
            </a:r>
          </a:p>
          <a:p>
            <a:pPr eaLnBrk="1" hangingPunct="1">
              <a:lnSpc>
                <a:spcPct val="90000"/>
              </a:lnSpc>
              <a:spcBef>
                <a:spcPts val="0"/>
              </a:spcBef>
            </a:pPr>
            <a:r>
              <a:rPr lang="ja-JP" altLang="en-US" sz="1300" dirty="0">
                <a:latin typeface="HG丸ｺﾞｼｯｸM-PRO" charset="-128"/>
              </a:rPr>
              <a:t>乳癌の術後経過観察で有用であるとされている画像検査は、１年に１回のマンモグラフィーのみです。それ以外は何か症状がある時に、その症状に合わせた検査を行うのが原則です。しかし実際には、施設・主治医によって方針が違っているのが現状です。また、患者の再発リスクに応じて定期的な検査を行う場合もあります。画像検査は定期的ながん診療拠点病院受診時に必要に応じて行いますが、再発を疑う症状がある場合は不定期に行いますので、がん診療拠点病院を受診させて下さい。</a:t>
            </a:r>
            <a:endParaRPr lang="en-US" altLang="ja-JP" sz="1300" dirty="0">
              <a:latin typeface="HG丸ｺﾞｼｯｸM-PRO" charset="-128"/>
            </a:endParaRPr>
          </a:p>
          <a:p>
            <a:pPr eaLnBrk="1" hangingPunct="1">
              <a:lnSpc>
                <a:spcPct val="90000"/>
              </a:lnSpc>
              <a:spcBef>
                <a:spcPts val="0"/>
              </a:spcBef>
            </a:pPr>
            <a:r>
              <a:rPr lang="ja-JP" altLang="en-US" sz="1300" dirty="0">
                <a:latin typeface="HG丸ｺﾞｼｯｸM-PRO" charset="-128"/>
              </a:rPr>
              <a:t>　　</a:t>
            </a:r>
          </a:p>
          <a:p>
            <a:pPr eaLnBrk="1" hangingPunct="1">
              <a:lnSpc>
                <a:spcPct val="90000"/>
              </a:lnSpc>
              <a:spcBef>
                <a:spcPts val="0"/>
              </a:spcBef>
            </a:pPr>
            <a:endParaRPr lang="ja-JP" altLang="en-US" sz="1300" dirty="0">
              <a:latin typeface="HG丸ｺﾞｼｯｸM-PRO" charset="-128"/>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ctrTitle"/>
          </p:nvPr>
        </p:nvSpPr>
        <p:spPr>
          <a:xfrm>
            <a:off x="533400" y="-36512"/>
            <a:ext cx="5791200" cy="762000"/>
          </a:xfrm>
        </p:spPr>
        <p:txBody>
          <a:bodyPr/>
          <a:lstStyle/>
          <a:p>
            <a:pPr eaLnBrk="1" hangingPunct="1"/>
            <a:r>
              <a:rPr lang="ja-JP" altLang="en-US" sz="1800" b="1" dirty="0">
                <a:ea typeface="HG丸ｺﾞｼｯｸM-PRO" charset="-128"/>
              </a:rPr>
              <a:t>共同計画書における基本ルールとバリアンス</a:t>
            </a:r>
          </a:p>
        </p:txBody>
      </p:sp>
      <p:sp>
        <p:nvSpPr>
          <p:cNvPr id="7171" name="Rectangle 5"/>
          <p:cNvSpPr>
            <a:spLocks noChangeArrowheads="1"/>
          </p:cNvSpPr>
          <p:nvPr/>
        </p:nvSpPr>
        <p:spPr bwMode="auto">
          <a:xfrm>
            <a:off x="332656" y="683568"/>
            <a:ext cx="5867400"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spcBef>
                <a:spcPct val="20000"/>
              </a:spcBef>
            </a:pPr>
            <a:r>
              <a:rPr lang="ja-JP" altLang="en-US" sz="1400" dirty="0">
                <a:latin typeface="HG丸ｺﾞｼｯｸM-PRO" charset="-128"/>
              </a:rPr>
              <a:t>　</a:t>
            </a:r>
          </a:p>
        </p:txBody>
      </p:sp>
      <p:sp>
        <p:nvSpPr>
          <p:cNvPr id="4" name="Rectangle 5"/>
          <p:cNvSpPr>
            <a:spLocks noChangeArrowheads="1"/>
          </p:cNvSpPr>
          <p:nvPr/>
        </p:nvSpPr>
        <p:spPr bwMode="auto">
          <a:xfrm>
            <a:off x="260648" y="611560"/>
            <a:ext cx="6408712" cy="8424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spcBef>
                <a:spcPct val="20000"/>
              </a:spcBef>
            </a:pPr>
            <a:r>
              <a:rPr lang="ja-JP" altLang="en-US" sz="1400" dirty="0">
                <a:latin typeface="HG丸ｺﾞｼｯｸM-PRO" charset="-128"/>
              </a:rPr>
              <a:t>１．乳がん地域連携パス兼がん治療連携指導書の使用にあたって</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・受診毎に「乳がん地域連携パス兼がん治療連携指導書」に記載をおこない、連携先拠点病院にＦＡＸまたは郵送を行います。</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・ＦＡＸまたは郵送後の保管は義務付けられていませんが、連携パスを使用して観察した内容や連携したことは診療録として記載を行う必要があります。</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患者さんは、「結日記」を診療ごとに持参します。結日記内への記載は、患者自身に記載を行っていただいても構いません。患者教育としてもお使いいたても構いません。経過観察のみの患者さんにもお使いいただけます。</a:t>
            </a:r>
            <a:endParaRPr lang="en-US" altLang="ja-JP" sz="14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２．アウトカム・バリアンスについて</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・アウトカム： 「達成目標」を示し、望ましい成果、あるべき状態を</a:t>
            </a:r>
            <a:r>
              <a:rPr lang="ja-JP" altLang="en-US" sz="1400" dirty="0" err="1">
                <a:latin typeface="HG丸ｺﾞｼｯｸM-PRO" charset="-128"/>
              </a:rPr>
              <a:t>示しま</a:t>
            </a:r>
            <a:r>
              <a:rPr lang="ja-JP" altLang="en-US" sz="1400" dirty="0">
                <a:latin typeface="HG丸ｺﾞｼｯｸM-PRO" charset="-128"/>
              </a:rPr>
              <a:t>　　</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す。</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・バリアンス：アウトカムが達成できないこと。</a:t>
            </a:r>
            <a:endParaRPr lang="en-US" altLang="ja-JP" sz="14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r>
              <a:rPr lang="en-US" altLang="ja-JP" sz="1400" dirty="0">
                <a:latin typeface="HG丸ｺﾞｼｯｸM-PRO" charset="-128"/>
              </a:rPr>
              <a:t> </a:t>
            </a:r>
            <a:r>
              <a:rPr lang="ja-JP" altLang="en-US" sz="1400" dirty="0">
                <a:latin typeface="HG丸ｺﾞｼｯｸM-PRO" charset="-128"/>
              </a:rPr>
              <a:t>乳がん地域連携パスにおいては、下記をアウトカムとして共同診療を行って   </a:t>
            </a:r>
            <a:endParaRPr lang="en-US" altLang="ja-JP" sz="1400" dirty="0">
              <a:latin typeface="HG丸ｺﾞｼｯｸM-PRO" charset="-128"/>
            </a:endParaRPr>
          </a:p>
          <a:p>
            <a:pPr eaLnBrk="1" hangingPunct="1">
              <a:lnSpc>
                <a:spcPct val="90000"/>
              </a:lnSpc>
              <a:spcBef>
                <a:spcPct val="20000"/>
              </a:spcBef>
            </a:pPr>
            <a:r>
              <a:rPr lang="en-US" altLang="ja-JP" sz="1400" dirty="0">
                <a:latin typeface="HG丸ｺﾞｼｯｸM-PRO" charset="-128"/>
              </a:rPr>
              <a:t> </a:t>
            </a:r>
            <a:r>
              <a:rPr lang="ja-JP" altLang="en-US" sz="1400" dirty="0">
                <a:latin typeface="HG丸ｺﾞｼｯｸM-PRO" charset="-128"/>
              </a:rPr>
              <a:t>いきます。　　　</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a:t>
            </a:r>
            <a:r>
              <a:rPr lang="en-US" altLang="ja-JP" sz="1400" dirty="0">
                <a:latin typeface="HG丸ｺﾞｼｯｸM-PRO" charset="-128"/>
              </a:rPr>
              <a:t>【</a:t>
            </a:r>
            <a:r>
              <a:rPr lang="ja-JP" altLang="en-US" sz="1400" dirty="0">
                <a:latin typeface="HG丸ｺﾞｼｯｸM-PRO" charset="-128"/>
              </a:rPr>
              <a:t>医療者アウトカム</a:t>
            </a:r>
            <a:r>
              <a:rPr lang="en-US" altLang="ja-JP" sz="1400" dirty="0">
                <a:latin typeface="HG丸ｺﾞｼｯｸM-PRO" charset="-128"/>
              </a:rPr>
              <a:t>】</a:t>
            </a:r>
            <a:r>
              <a:rPr lang="ja-JP" altLang="en-US" sz="1400" dirty="0">
                <a:latin typeface="HG丸ｺﾞｼｯｸM-PRO" charset="-128"/>
              </a:rPr>
              <a:t>：フェスゴ療法を継続できる</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異常がないことを確認できる</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a:t>
            </a:r>
            <a:r>
              <a:rPr lang="en-US" altLang="ja-JP" sz="1400" dirty="0">
                <a:latin typeface="HG丸ｺﾞｼｯｸM-PRO" charset="-128"/>
              </a:rPr>
              <a:t>【</a:t>
            </a:r>
            <a:r>
              <a:rPr lang="ja-JP" altLang="en-US" sz="1400" dirty="0">
                <a:latin typeface="HG丸ｺﾞｼｯｸM-PRO" charset="-128"/>
              </a:rPr>
              <a:t>患者目標</a:t>
            </a:r>
            <a:r>
              <a:rPr lang="en-US" altLang="ja-JP" sz="1400" dirty="0">
                <a:latin typeface="HG丸ｺﾞｼｯｸM-PRO" charset="-128"/>
              </a:rPr>
              <a:t>】</a:t>
            </a:r>
            <a:r>
              <a:rPr lang="ja-JP" altLang="en-US" sz="1400" dirty="0">
                <a:latin typeface="HG丸ｺﾞｼｯｸM-PRO" charset="-128"/>
              </a:rPr>
              <a:t>：日常生活に支障なく過ごすことができる</a:t>
            </a:r>
            <a:endParaRPr lang="en-US" altLang="ja-JP" sz="14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・アウトカムが達成できていない状況が発生した場合に、バリアンスを検討し</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ます。「共同診療計画書における基本ルールとバリアンス」に沿って対処を</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行います。</a:t>
            </a:r>
            <a:endParaRPr lang="en-US" altLang="ja-JP" sz="1400" dirty="0">
              <a:latin typeface="HG丸ｺﾞｼｯｸM-PRO" charset="-128"/>
            </a:endParaRPr>
          </a:p>
          <a:p>
            <a:pPr eaLnBrk="1" hangingPunct="1">
              <a:lnSpc>
                <a:spcPct val="90000"/>
              </a:lnSpc>
              <a:spcBef>
                <a:spcPct val="20000"/>
              </a:spcBef>
            </a:pPr>
            <a:r>
              <a:rPr lang="en-US" altLang="ja-JP" sz="1400" dirty="0">
                <a:latin typeface="HG丸ｺﾞｼｯｸM-PRO" charset="-128"/>
              </a:rPr>
              <a:t>   </a:t>
            </a:r>
            <a:r>
              <a:rPr lang="ja-JP" altLang="en-US" sz="1400" dirty="0">
                <a:latin typeface="HG丸ｺﾞｼｯｸM-PRO" charset="-128"/>
              </a:rPr>
              <a:t>その際には、発生した内容の番号を乳がん地域連携パス兼がん治療連携指導</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書に記載します。</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例）患肢上肢の炎症がある→抗生剤や消炎鎮痛剤の内服を開始した</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Ｂ</a:t>
            </a:r>
            <a:r>
              <a:rPr lang="en-US" altLang="ja-JP" sz="1400" dirty="0">
                <a:latin typeface="HG丸ｺﾞｼｯｸM-PRO" charset="-128"/>
              </a:rPr>
              <a:t>-2</a:t>
            </a: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r>
              <a:rPr lang="en-US" altLang="ja-JP" sz="1400" dirty="0">
                <a:latin typeface="HG丸ｺﾞｼｯｸM-PRO" charset="-128"/>
              </a:rPr>
              <a:t>3.</a:t>
            </a:r>
            <a:r>
              <a:rPr lang="ja-JP" altLang="en-US" sz="1400" dirty="0">
                <a:latin typeface="HG丸ｺﾞｼｯｸM-PRO" charset="-128"/>
              </a:rPr>
              <a:t>　診療にあたってのお願い</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a:t>
            </a:r>
            <a:r>
              <a:rPr lang="ja-JP" altLang="en-US" sz="1200" dirty="0">
                <a:latin typeface="HG丸ｺﾞｼｯｸM-PRO" charset="-128"/>
              </a:rPr>
              <a:t>再発やフェスゴ、およびホルモン療法副作用としての観察ポイント</a:t>
            </a:r>
            <a:endParaRPr lang="en-US" altLang="ja-JP" sz="1200" dirty="0">
              <a:latin typeface="HG丸ｺﾞｼｯｸM-PRO" charset="-128"/>
            </a:endParaRPr>
          </a:p>
          <a:p>
            <a:pPr eaLnBrk="1" hangingPunct="1">
              <a:lnSpc>
                <a:spcPct val="90000"/>
              </a:lnSpc>
              <a:spcBef>
                <a:spcPct val="20000"/>
              </a:spcBef>
            </a:pPr>
            <a:r>
              <a:rPr lang="ja-JP" altLang="en-US" sz="1400" dirty="0">
                <a:latin typeface="HG丸ｺﾞｼｯｸM-PRO" charset="-128"/>
              </a:rPr>
              <a:t>　　</a:t>
            </a:r>
            <a:r>
              <a:rPr lang="en-US" altLang="ja-JP" sz="1400" dirty="0">
                <a:latin typeface="HG丸ｺﾞｼｯｸM-PRO" charset="-128"/>
              </a:rPr>
              <a:t>【</a:t>
            </a:r>
            <a:r>
              <a:rPr lang="ja-JP" altLang="en-US" sz="1400" dirty="0">
                <a:latin typeface="HG丸ｺﾞｼｯｸM-PRO" charset="-128"/>
              </a:rPr>
              <a:t>観察項目</a:t>
            </a:r>
            <a:r>
              <a:rPr lang="en-US" altLang="ja-JP" sz="1400" dirty="0">
                <a:latin typeface="HG丸ｺﾞｼｯｸM-PRO" charset="-128"/>
              </a:rPr>
              <a:t>】</a:t>
            </a:r>
            <a:r>
              <a:rPr lang="ja-JP" altLang="en-US" sz="1400" dirty="0">
                <a:latin typeface="HG丸ｺﾞｼｯｸM-PRO" charset="-128"/>
              </a:rPr>
              <a:t>　　　　</a:t>
            </a:r>
            <a:endParaRPr lang="en-US" altLang="ja-JP" sz="1400" dirty="0">
              <a:latin typeface="HG丸ｺﾞｼｯｸM-PRO" charset="-128"/>
            </a:endParaRPr>
          </a:p>
          <a:p>
            <a:pPr eaLnBrk="1" hangingPunct="1">
              <a:lnSpc>
                <a:spcPct val="90000"/>
              </a:lnSpc>
              <a:spcBef>
                <a:spcPct val="20000"/>
              </a:spcBef>
            </a:pPr>
            <a:r>
              <a:rPr lang="ja-JP" altLang="en-US" sz="1400" dirty="0">
                <a:latin typeface="HG丸ｺﾞｼｯｸM-PRO" charset="-128"/>
              </a:rPr>
              <a:t>　　　 </a:t>
            </a:r>
            <a:r>
              <a:rPr lang="ja-JP" altLang="en-US" sz="1200" dirty="0">
                <a:latin typeface="HG丸ｺﾞｼｯｸM-PRO" charset="-128"/>
              </a:rPr>
              <a:t>・創部の異常　　・乾性咳嗽</a:t>
            </a:r>
            <a:endParaRPr lang="en-US" altLang="ja-JP" sz="1200" dirty="0">
              <a:latin typeface="HG丸ｺﾞｼｯｸM-PRO" charset="-128"/>
            </a:endParaRPr>
          </a:p>
          <a:p>
            <a:pPr eaLnBrk="1" hangingPunct="1">
              <a:lnSpc>
                <a:spcPct val="90000"/>
              </a:lnSpc>
              <a:spcBef>
                <a:spcPct val="20000"/>
              </a:spcBef>
            </a:pPr>
            <a:r>
              <a:rPr lang="ja-JP" altLang="en-US" sz="1200" dirty="0">
                <a:latin typeface="HG丸ｺﾞｼｯｸM-PRO" charset="-128"/>
              </a:rPr>
              <a:t>　　　　・ほてり　　　　・息切れ</a:t>
            </a:r>
            <a:endParaRPr lang="en-US" altLang="ja-JP" sz="1200" dirty="0">
              <a:latin typeface="HG丸ｺﾞｼｯｸM-PRO" charset="-128"/>
            </a:endParaRPr>
          </a:p>
          <a:p>
            <a:pPr eaLnBrk="1" hangingPunct="1">
              <a:lnSpc>
                <a:spcPct val="90000"/>
              </a:lnSpc>
              <a:spcBef>
                <a:spcPct val="20000"/>
              </a:spcBef>
            </a:pPr>
            <a:r>
              <a:rPr lang="ja-JP" altLang="en-US" sz="1200" dirty="0">
                <a:latin typeface="HG丸ｺﾞｼｯｸM-PRO" charset="-128"/>
              </a:rPr>
              <a:t>　　　　・関節痛　　　　・胸苦しさ</a:t>
            </a:r>
            <a:endParaRPr lang="en-US" altLang="ja-JP" sz="1200" dirty="0">
              <a:latin typeface="HG丸ｺﾞｼｯｸM-PRO" charset="-128"/>
            </a:endParaRPr>
          </a:p>
          <a:p>
            <a:pPr eaLnBrk="1" hangingPunct="1">
              <a:lnSpc>
                <a:spcPct val="90000"/>
              </a:lnSpc>
              <a:spcBef>
                <a:spcPct val="20000"/>
              </a:spcBef>
            </a:pPr>
            <a:r>
              <a:rPr lang="ja-JP" altLang="en-US" sz="1200" dirty="0">
                <a:latin typeface="HG丸ｺﾞｼｯｸM-PRO" charset="-128"/>
              </a:rPr>
              <a:t>　　　　・不正出血　　　・悪心／嘔吐／下痢</a:t>
            </a:r>
            <a:endParaRPr lang="en-US" altLang="ja-JP" sz="1200" dirty="0">
              <a:latin typeface="HG丸ｺﾞｼｯｸM-PRO" charset="-128"/>
            </a:endParaRPr>
          </a:p>
          <a:p>
            <a:pPr eaLnBrk="1" hangingPunct="1">
              <a:lnSpc>
                <a:spcPct val="90000"/>
              </a:lnSpc>
              <a:spcBef>
                <a:spcPct val="20000"/>
              </a:spcBef>
            </a:pPr>
            <a:r>
              <a:rPr lang="ja-JP" altLang="en-US" sz="1200" dirty="0">
                <a:latin typeface="HG丸ｺﾞｼｯｸM-PRO" charset="-128"/>
              </a:rPr>
              <a:t>　　　　・肝機能異常　　・口内炎</a:t>
            </a:r>
            <a:endParaRPr lang="en-US" altLang="ja-JP" sz="1200" dirty="0">
              <a:latin typeface="HG丸ｺﾞｼｯｸM-PRO" charset="-128"/>
            </a:endParaRPr>
          </a:p>
          <a:p>
            <a:pPr eaLnBrk="1" hangingPunct="1">
              <a:lnSpc>
                <a:spcPct val="90000"/>
              </a:lnSpc>
              <a:spcBef>
                <a:spcPct val="20000"/>
              </a:spcBef>
            </a:pPr>
            <a:r>
              <a:rPr lang="ja-JP" altLang="en-US" sz="1200" dirty="0">
                <a:latin typeface="HG丸ｺﾞｼｯｸM-PRO" charset="-128"/>
              </a:rPr>
              <a:t>　　　　・</a:t>
            </a:r>
            <a:r>
              <a:rPr lang="en-US" altLang="ja-JP" sz="1200" dirty="0" err="1">
                <a:latin typeface="HG丸ｺﾞｼｯｸM-PRO" charset="-128"/>
              </a:rPr>
              <a:t>Ccr</a:t>
            </a:r>
            <a:r>
              <a:rPr lang="ja-JP" altLang="en-US" sz="800" dirty="0">
                <a:latin typeface="HG丸ｺﾞｼｯｸM-PRO" charset="-128"/>
              </a:rPr>
              <a:t>（ｍ</a:t>
            </a:r>
            <a:r>
              <a:rPr lang="en-US" altLang="ja-JP" sz="800" dirty="0">
                <a:latin typeface="HG丸ｺﾞｼｯｸM-PRO" charset="-128"/>
              </a:rPr>
              <a:t>L/min)</a:t>
            </a:r>
            <a:r>
              <a:rPr lang="ja-JP" altLang="en-US" sz="800" dirty="0">
                <a:latin typeface="HG丸ｺﾞｼｯｸM-PRO" charset="-128"/>
              </a:rPr>
              <a:t> 　　</a:t>
            </a:r>
            <a:r>
              <a:rPr lang="ja-JP" altLang="en-US" sz="1200" dirty="0">
                <a:latin typeface="HG丸ｺﾞｼｯｸM-PRO" charset="-128"/>
              </a:rPr>
              <a:t>・</a:t>
            </a:r>
            <a:r>
              <a:rPr lang="en-US" altLang="ja-JP" sz="1200" dirty="0">
                <a:latin typeface="HG丸ｺﾞｼｯｸM-PRO" charset="-128"/>
              </a:rPr>
              <a:t>S</a:t>
            </a:r>
            <a:r>
              <a:rPr lang="ja-JP" altLang="en-US" sz="1200" dirty="0">
                <a:latin typeface="HG丸ｺﾞｼｯｸM-PRO" charset="-128"/>
              </a:rPr>
              <a:t>ｐ</a:t>
            </a:r>
            <a:r>
              <a:rPr lang="en-US" altLang="ja-JP" sz="1200">
                <a:latin typeface="HG丸ｺﾞｼｯｸM-PRO" charset="-128"/>
              </a:rPr>
              <a:t>O</a:t>
            </a:r>
            <a:r>
              <a:rPr lang="ja-JP" altLang="en-US" sz="1200">
                <a:latin typeface="HG丸ｺﾞｼｯｸM-PRO" charset="-128"/>
              </a:rPr>
              <a:t>２　・穿刺部位</a:t>
            </a:r>
            <a:endParaRPr lang="en-US" altLang="ja-JP" sz="12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a:p>
            <a:pPr eaLnBrk="1" hangingPunct="1">
              <a:lnSpc>
                <a:spcPct val="90000"/>
              </a:lnSpc>
              <a:spcBef>
                <a:spcPct val="20000"/>
              </a:spcBef>
            </a:pPr>
            <a:endParaRPr lang="en-US" altLang="ja-JP" sz="1400" dirty="0">
              <a:latin typeface="HG丸ｺﾞｼｯｸM-PRO" charset="-128"/>
            </a:endParaRPr>
          </a:p>
        </p:txBody>
      </p:sp>
      <p:grpSp>
        <p:nvGrpSpPr>
          <p:cNvPr id="5" name="Group 283"/>
          <p:cNvGrpSpPr>
            <a:grpSpLocks/>
          </p:cNvGrpSpPr>
          <p:nvPr/>
        </p:nvGrpSpPr>
        <p:grpSpPr bwMode="auto">
          <a:xfrm>
            <a:off x="5072211" y="6961386"/>
            <a:ext cx="1525141" cy="1859086"/>
            <a:chOff x="4582" y="2380"/>
            <a:chExt cx="1055" cy="1344"/>
          </a:xfrm>
        </p:grpSpPr>
        <p:grpSp>
          <p:nvGrpSpPr>
            <p:cNvPr id="6" name="Group 182"/>
            <p:cNvGrpSpPr>
              <a:grpSpLocks/>
            </p:cNvGrpSpPr>
            <p:nvPr/>
          </p:nvGrpSpPr>
          <p:grpSpPr bwMode="auto">
            <a:xfrm>
              <a:off x="4604" y="2404"/>
              <a:ext cx="1035" cy="1316"/>
              <a:chOff x="1632" y="872"/>
              <a:chExt cx="1776" cy="2268"/>
            </a:xfrm>
          </p:grpSpPr>
          <p:sp>
            <p:nvSpPr>
              <p:cNvPr id="15" name="AutoShape 183"/>
              <p:cNvSpPr>
                <a:spLocks noChangeArrowheads="1"/>
              </p:cNvSpPr>
              <p:nvPr/>
            </p:nvSpPr>
            <p:spPr bwMode="auto">
              <a:xfrm rot="19647686" flipH="1">
                <a:off x="1632" y="1756"/>
                <a:ext cx="912" cy="224"/>
              </a:xfrm>
              <a:prstGeom prst="flowChartTerminator">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16" name="AutoShape 184"/>
              <p:cNvSpPr>
                <a:spLocks noChangeArrowheads="1"/>
              </p:cNvSpPr>
              <p:nvPr/>
            </p:nvSpPr>
            <p:spPr bwMode="auto">
              <a:xfrm rot="5400000">
                <a:off x="2317" y="2596"/>
                <a:ext cx="816" cy="272"/>
              </a:xfrm>
              <a:prstGeom prst="flowChartTerminator">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ja-JP" sz="1800">
                  <a:solidFill>
                    <a:schemeClr val="tx1"/>
                  </a:solidFill>
                </a:endParaRPr>
              </a:p>
            </p:txBody>
          </p:sp>
          <p:sp>
            <p:nvSpPr>
              <p:cNvPr id="17" name="Oval 185"/>
              <p:cNvSpPr>
                <a:spLocks noChangeArrowheads="1"/>
              </p:cNvSpPr>
              <p:nvPr/>
            </p:nvSpPr>
            <p:spPr bwMode="auto">
              <a:xfrm>
                <a:off x="2196" y="872"/>
                <a:ext cx="648" cy="648"/>
              </a:xfrm>
              <a:prstGeom prst="ellipse">
                <a:avLst/>
              </a:pr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18" name="Oval 186"/>
              <p:cNvSpPr>
                <a:spLocks noChangeArrowheads="1"/>
              </p:cNvSpPr>
              <p:nvPr/>
            </p:nvSpPr>
            <p:spPr bwMode="auto">
              <a:xfrm>
                <a:off x="2184" y="1534"/>
                <a:ext cx="672" cy="672"/>
              </a:xfrm>
              <a:prstGeom prst="ellipse">
                <a:avLst/>
              </a:prstGeom>
              <a:solidFill>
                <a:srgbClr val="777777"/>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19" name="AutoShape 187"/>
              <p:cNvSpPr>
                <a:spLocks noChangeArrowheads="1"/>
              </p:cNvSpPr>
              <p:nvPr/>
            </p:nvSpPr>
            <p:spPr bwMode="auto">
              <a:xfrm rot="5400000">
                <a:off x="1915" y="2596"/>
                <a:ext cx="816" cy="272"/>
              </a:xfrm>
              <a:prstGeom prst="flowChartTerminator">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ja-JP" sz="1800">
                  <a:solidFill>
                    <a:schemeClr val="tx1"/>
                  </a:solidFill>
                </a:endParaRPr>
              </a:p>
            </p:txBody>
          </p:sp>
          <p:sp>
            <p:nvSpPr>
              <p:cNvPr id="20" name="Rectangle 188"/>
              <p:cNvSpPr>
                <a:spLocks noChangeArrowheads="1"/>
              </p:cNvSpPr>
              <p:nvPr/>
            </p:nvSpPr>
            <p:spPr bwMode="auto">
              <a:xfrm>
                <a:off x="2191" y="1800"/>
                <a:ext cx="666" cy="648"/>
              </a:xfrm>
              <a:prstGeom prst="rect">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21" name="AutoShape 189"/>
              <p:cNvSpPr>
                <a:spLocks noChangeArrowheads="1"/>
              </p:cNvSpPr>
              <p:nvPr/>
            </p:nvSpPr>
            <p:spPr bwMode="auto">
              <a:xfrm rot="1952314">
                <a:off x="2496" y="1756"/>
                <a:ext cx="912" cy="224"/>
              </a:xfrm>
              <a:prstGeom prst="flowChartTerminator">
                <a:avLst/>
              </a:prstGeom>
              <a:solidFill>
                <a:srgbClr val="777777"/>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grpSp>
        <p:grpSp>
          <p:nvGrpSpPr>
            <p:cNvPr id="7" name="Group 190"/>
            <p:cNvGrpSpPr>
              <a:grpSpLocks/>
            </p:cNvGrpSpPr>
            <p:nvPr/>
          </p:nvGrpSpPr>
          <p:grpSpPr bwMode="auto">
            <a:xfrm>
              <a:off x="4583" y="2379"/>
              <a:ext cx="1035" cy="1316"/>
              <a:chOff x="1632" y="872"/>
              <a:chExt cx="1776" cy="2268"/>
            </a:xfrm>
          </p:grpSpPr>
          <p:sp>
            <p:nvSpPr>
              <p:cNvPr id="8" name="AutoShape 191"/>
              <p:cNvSpPr>
                <a:spLocks noChangeArrowheads="1"/>
              </p:cNvSpPr>
              <p:nvPr/>
            </p:nvSpPr>
            <p:spPr bwMode="auto">
              <a:xfrm rot="19647686" flipH="1">
                <a:off x="1632" y="1756"/>
                <a:ext cx="912" cy="224"/>
              </a:xfrm>
              <a:prstGeom prst="flowChartTerminator">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9" name="AutoShape 192"/>
              <p:cNvSpPr>
                <a:spLocks noChangeArrowheads="1"/>
              </p:cNvSpPr>
              <p:nvPr/>
            </p:nvSpPr>
            <p:spPr bwMode="auto">
              <a:xfrm rot="5400000">
                <a:off x="2317" y="2596"/>
                <a:ext cx="816" cy="272"/>
              </a:xfrm>
              <a:prstGeom prst="flowChartTerminator">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ja-JP" sz="1800">
                  <a:solidFill>
                    <a:schemeClr val="tx1"/>
                  </a:solidFill>
                </a:endParaRPr>
              </a:p>
            </p:txBody>
          </p:sp>
          <p:sp>
            <p:nvSpPr>
              <p:cNvPr id="10" name="Oval 193"/>
              <p:cNvSpPr>
                <a:spLocks noChangeArrowheads="1"/>
              </p:cNvSpPr>
              <p:nvPr/>
            </p:nvSpPr>
            <p:spPr bwMode="auto">
              <a:xfrm>
                <a:off x="2196" y="872"/>
                <a:ext cx="648" cy="648"/>
              </a:xfrm>
              <a:prstGeom prst="ellipse">
                <a:avLst/>
              </a:pr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11" name="Oval 194"/>
              <p:cNvSpPr>
                <a:spLocks noChangeArrowheads="1"/>
              </p:cNvSpPr>
              <p:nvPr/>
            </p:nvSpPr>
            <p:spPr bwMode="auto">
              <a:xfrm>
                <a:off x="2184" y="1534"/>
                <a:ext cx="672" cy="672"/>
              </a:xfrm>
              <a:prstGeom prst="ellipse">
                <a:avLst/>
              </a:prstGeom>
              <a:solidFill>
                <a:srgbClr val="FFCC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12" name="AutoShape 195"/>
              <p:cNvSpPr>
                <a:spLocks noChangeArrowheads="1"/>
              </p:cNvSpPr>
              <p:nvPr/>
            </p:nvSpPr>
            <p:spPr bwMode="auto">
              <a:xfrm rot="5400000">
                <a:off x="1915" y="2596"/>
                <a:ext cx="816" cy="272"/>
              </a:xfrm>
              <a:prstGeom prst="flowChartTerminator">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ja-JP" sz="1800">
                  <a:solidFill>
                    <a:schemeClr val="tx1"/>
                  </a:solidFill>
                </a:endParaRPr>
              </a:p>
            </p:txBody>
          </p:sp>
          <p:sp>
            <p:nvSpPr>
              <p:cNvPr id="13" name="Rectangle 196"/>
              <p:cNvSpPr>
                <a:spLocks noChangeArrowheads="1"/>
              </p:cNvSpPr>
              <p:nvPr/>
            </p:nvSpPr>
            <p:spPr bwMode="auto">
              <a:xfrm>
                <a:off x="2191" y="1800"/>
                <a:ext cx="666" cy="648"/>
              </a:xfrm>
              <a:prstGeom prst="rect">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sp>
            <p:nvSpPr>
              <p:cNvPr id="14" name="AutoShape 197"/>
              <p:cNvSpPr>
                <a:spLocks noChangeArrowheads="1"/>
              </p:cNvSpPr>
              <p:nvPr/>
            </p:nvSpPr>
            <p:spPr bwMode="auto">
              <a:xfrm rot="1952314">
                <a:off x="2496" y="1756"/>
                <a:ext cx="912" cy="224"/>
              </a:xfrm>
              <a:prstGeom prst="flowChartTerminator">
                <a:avLst/>
              </a:prstGeom>
              <a:solidFill>
                <a:srgbClr val="FFCC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Blip>
                    <a:blip r:embed="rId2"/>
                  </a:buBlip>
                  <a:defRPr kumimoji="1" sz="3200">
                    <a:solidFill>
                      <a:srgbClr val="FF6699"/>
                    </a:solidFill>
                    <a:latin typeface="Arial" panose="020B0604020202020204" pitchFamily="34" charset="0"/>
                    <a:ea typeface="ＭＳ Ｐゴシック" panose="020B0600070205080204" pitchFamily="50" charset="-128"/>
                  </a:defRPr>
                </a:lvl1pPr>
                <a:lvl2pPr marL="742950" indent="-285750">
                  <a:spcBef>
                    <a:spcPct val="20000"/>
                  </a:spcBef>
                  <a:buBlip>
                    <a:blip r:embed="rId3"/>
                  </a:buBlip>
                  <a:defRPr kumimoji="1" sz="2800">
                    <a:solidFill>
                      <a:srgbClr val="FF6699"/>
                    </a:solidFill>
                    <a:latin typeface="Arial" panose="020B0604020202020204" pitchFamily="34" charset="0"/>
                    <a:ea typeface="ＭＳ Ｐゴシック" panose="020B0600070205080204" pitchFamily="50" charset="-128"/>
                  </a:defRPr>
                </a:lvl2pPr>
                <a:lvl3pPr marL="1143000" indent="-228600">
                  <a:spcBef>
                    <a:spcPct val="20000"/>
                  </a:spcBef>
                  <a:buBlip>
                    <a:blip r:embed="rId4"/>
                  </a:buBlip>
                  <a:defRPr kumimoji="1" sz="2400">
                    <a:solidFill>
                      <a:srgbClr val="FF6699"/>
                    </a:solidFill>
                    <a:latin typeface="Arial" panose="020B0604020202020204" pitchFamily="34" charset="0"/>
                    <a:ea typeface="ＭＳ Ｐゴシック" panose="020B0600070205080204" pitchFamily="50" charset="-128"/>
                  </a:defRPr>
                </a:lvl3pPr>
                <a:lvl4pPr marL="16002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4pPr>
                <a:lvl5pPr marL="2057400" indent="-228600">
                  <a:spcBef>
                    <a:spcPct val="20000"/>
                  </a:spcBef>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lr>
                    <a:srgbClr val="FF99CC"/>
                  </a:buClr>
                  <a:buFont typeface="Arial" panose="020B0604020202020204" pitchFamily="34" charset="0"/>
                  <a:buChar char="▪"/>
                  <a:defRPr kumimoji="1" sz="2000">
                    <a:solidFill>
                      <a:srgbClr val="FF6699"/>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solidFill>
                    <a:schemeClr val="tx1"/>
                  </a:solidFill>
                </a:endParaRPr>
              </a:p>
            </p:txBody>
          </p:sp>
        </p:grpSp>
      </p:grpSp>
      <p:sp>
        <p:nvSpPr>
          <p:cNvPr id="2" name="楕円 1"/>
          <p:cNvSpPr/>
          <p:nvPr/>
        </p:nvSpPr>
        <p:spPr>
          <a:xfrm>
            <a:off x="5517232" y="745232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楕円 22"/>
          <p:cNvSpPr/>
          <p:nvPr/>
        </p:nvSpPr>
        <p:spPr>
          <a:xfrm>
            <a:off x="5445224" y="7740352"/>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楕円 23"/>
          <p:cNvSpPr/>
          <p:nvPr/>
        </p:nvSpPr>
        <p:spPr>
          <a:xfrm>
            <a:off x="6021288" y="7740352"/>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楕円 24"/>
          <p:cNvSpPr/>
          <p:nvPr/>
        </p:nvSpPr>
        <p:spPr>
          <a:xfrm>
            <a:off x="5949280" y="745232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3614474" y="7803068"/>
            <a:ext cx="1800200" cy="861774"/>
          </a:xfrm>
          <a:prstGeom prst="rect">
            <a:avLst/>
          </a:prstGeom>
          <a:noFill/>
        </p:spPr>
        <p:txBody>
          <a:bodyPr wrap="square" rtlCol="0">
            <a:spAutoFit/>
          </a:bodyPr>
          <a:lstStyle/>
          <a:p>
            <a:r>
              <a:rPr lang="en-US" altLang="ja-JP" sz="1400" dirty="0"/>
              <a:t>【</a:t>
            </a:r>
            <a:r>
              <a:rPr kumimoji="1" lang="ja-JP" altLang="en-US" sz="1400" dirty="0"/>
              <a:t>触診ポイント</a:t>
            </a:r>
            <a:r>
              <a:rPr kumimoji="1" lang="en-US" altLang="ja-JP" sz="1400" dirty="0"/>
              <a:t>】</a:t>
            </a:r>
          </a:p>
          <a:p>
            <a:r>
              <a:rPr lang="ja-JP" altLang="en-US" sz="1200" dirty="0"/>
              <a:t>・温存／対側乳房</a:t>
            </a:r>
            <a:endParaRPr lang="en-US" altLang="ja-JP" sz="1200" dirty="0"/>
          </a:p>
          <a:p>
            <a:r>
              <a:rPr lang="ja-JP" altLang="en-US" sz="1200" dirty="0"/>
              <a:t>・鎖骨上窩リンパ節</a:t>
            </a:r>
            <a:endParaRPr lang="en-US" altLang="ja-JP" sz="1200" dirty="0"/>
          </a:p>
          <a:p>
            <a:r>
              <a:rPr lang="ja-JP" altLang="en-US" sz="1200" dirty="0"/>
              <a:t>・腋窩リンパ節</a:t>
            </a:r>
            <a:endParaRPr lang="en-US" altLang="ja-JP" sz="1200" dirty="0"/>
          </a:p>
        </p:txBody>
      </p:sp>
      <p:cxnSp>
        <p:nvCxnSpPr>
          <p:cNvPr id="28" name="直線矢印コネクタ 27"/>
          <p:cNvCxnSpPr>
            <a:cxnSpLocks/>
            <a:endCxn id="13" idx="1"/>
          </p:cNvCxnSpPr>
          <p:nvPr/>
        </p:nvCxnSpPr>
        <p:spPr>
          <a:xfrm flipV="1">
            <a:off x="5159092" y="7964891"/>
            <a:ext cx="385506" cy="42324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a:cxnSpLocks/>
          </p:cNvCxnSpPr>
          <p:nvPr/>
        </p:nvCxnSpPr>
        <p:spPr>
          <a:xfrm flipV="1">
            <a:off x="5279096" y="7596336"/>
            <a:ext cx="238136" cy="4657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 name="楕円 26">
            <a:extLst>
              <a:ext uri="{FF2B5EF4-FFF2-40B4-BE49-F238E27FC236}">
                <a16:creationId xmlns:a16="http://schemas.microsoft.com/office/drawing/2014/main" id="{D74E4D02-F636-1DDF-F93F-5A92CC700A7A}"/>
              </a:ext>
            </a:extLst>
          </p:cNvPr>
          <p:cNvSpPr/>
          <p:nvPr/>
        </p:nvSpPr>
        <p:spPr>
          <a:xfrm>
            <a:off x="5597624" y="7812360"/>
            <a:ext cx="216024" cy="21602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36174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14350" y="431800"/>
            <a:ext cx="5829300" cy="374824"/>
          </a:xfrm>
        </p:spPr>
        <p:txBody>
          <a:bodyPr/>
          <a:lstStyle/>
          <a:p>
            <a:pPr eaLnBrk="1" hangingPunct="1"/>
            <a:r>
              <a:rPr lang="ja-JP" altLang="en-US" sz="1800" b="1" dirty="0">
                <a:ea typeface="HG丸ｺﾞｼｯｸM-PRO" charset="-128"/>
              </a:rPr>
              <a:t>バリアンスと対応方法</a:t>
            </a:r>
          </a:p>
        </p:txBody>
      </p:sp>
      <p:sp>
        <p:nvSpPr>
          <p:cNvPr id="7171" name="Rectangle 5"/>
          <p:cNvSpPr>
            <a:spLocks noChangeArrowheads="1"/>
          </p:cNvSpPr>
          <p:nvPr/>
        </p:nvSpPr>
        <p:spPr bwMode="auto">
          <a:xfrm>
            <a:off x="495300" y="914400"/>
            <a:ext cx="5867400"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sz="2400">
                <a:solidFill>
                  <a:schemeClr val="tx1"/>
                </a:solidFill>
                <a:latin typeface="Times New Roman" charset="0"/>
                <a:ea typeface="HG丸ｺﾞｼｯｸM-PRO" charset="-128"/>
              </a:defRPr>
            </a:lvl1pPr>
            <a:lvl2pPr marL="742950" indent="-285750" eaLnBrk="0" hangingPunct="0">
              <a:defRPr kumimoji="1" sz="2400">
                <a:solidFill>
                  <a:schemeClr val="tx1"/>
                </a:solidFill>
                <a:latin typeface="Times New Roman" charset="0"/>
                <a:ea typeface="HG丸ｺﾞｼｯｸM-PRO" charset="-128"/>
              </a:defRPr>
            </a:lvl2pPr>
            <a:lvl3pPr marL="1143000" indent="-228600" eaLnBrk="0" hangingPunct="0">
              <a:defRPr kumimoji="1" sz="2400">
                <a:solidFill>
                  <a:schemeClr val="tx1"/>
                </a:solidFill>
                <a:latin typeface="Times New Roman" charset="0"/>
                <a:ea typeface="HG丸ｺﾞｼｯｸM-PRO" charset="-128"/>
              </a:defRPr>
            </a:lvl3pPr>
            <a:lvl4pPr marL="1600200" indent="-228600" eaLnBrk="0" hangingPunct="0">
              <a:defRPr kumimoji="1" sz="2400">
                <a:solidFill>
                  <a:schemeClr val="tx1"/>
                </a:solidFill>
                <a:latin typeface="Times New Roman" charset="0"/>
                <a:ea typeface="HG丸ｺﾞｼｯｸM-PRO" charset="-128"/>
              </a:defRPr>
            </a:lvl4pPr>
            <a:lvl5pPr marL="2057400" indent="-228600" eaLnBrk="0" hangingPunct="0">
              <a:defRPr kumimoji="1" sz="2400">
                <a:solidFill>
                  <a:schemeClr val="tx1"/>
                </a:solidFill>
                <a:latin typeface="Times New Roman" charset="0"/>
                <a:ea typeface="HG丸ｺﾞｼｯｸM-PRO" charset="-128"/>
              </a:defRPr>
            </a:lvl5pPr>
            <a:lvl6pPr marL="2514600" indent="-228600" eaLnBrk="0" fontAlgn="base" hangingPunct="0">
              <a:spcBef>
                <a:spcPct val="0"/>
              </a:spcBef>
              <a:spcAft>
                <a:spcPct val="0"/>
              </a:spcAft>
              <a:defRPr kumimoji="1" sz="2400">
                <a:solidFill>
                  <a:schemeClr val="tx1"/>
                </a:solidFill>
                <a:latin typeface="Times New Roman" charset="0"/>
                <a:ea typeface="HG丸ｺﾞｼｯｸM-PRO" charset="-128"/>
              </a:defRPr>
            </a:lvl6pPr>
            <a:lvl7pPr marL="2971800" indent="-228600" eaLnBrk="0" fontAlgn="base" hangingPunct="0">
              <a:spcBef>
                <a:spcPct val="0"/>
              </a:spcBef>
              <a:spcAft>
                <a:spcPct val="0"/>
              </a:spcAft>
              <a:defRPr kumimoji="1" sz="2400">
                <a:solidFill>
                  <a:schemeClr val="tx1"/>
                </a:solidFill>
                <a:latin typeface="Times New Roman" charset="0"/>
                <a:ea typeface="HG丸ｺﾞｼｯｸM-PRO" charset="-128"/>
              </a:defRPr>
            </a:lvl7pPr>
            <a:lvl8pPr marL="3429000" indent="-228600" eaLnBrk="0" fontAlgn="base" hangingPunct="0">
              <a:spcBef>
                <a:spcPct val="0"/>
              </a:spcBef>
              <a:spcAft>
                <a:spcPct val="0"/>
              </a:spcAft>
              <a:defRPr kumimoji="1" sz="2400">
                <a:solidFill>
                  <a:schemeClr val="tx1"/>
                </a:solidFill>
                <a:latin typeface="Times New Roman" charset="0"/>
                <a:ea typeface="HG丸ｺﾞｼｯｸM-PRO" charset="-128"/>
              </a:defRPr>
            </a:lvl8pPr>
            <a:lvl9pPr marL="3886200" indent="-228600" eaLnBrk="0" fontAlgn="base" hangingPunct="0">
              <a:spcBef>
                <a:spcPct val="0"/>
              </a:spcBef>
              <a:spcAft>
                <a:spcPct val="0"/>
              </a:spcAft>
              <a:defRPr kumimoji="1" sz="2400">
                <a:solidFill>
                  <a:schemeClr val="tx1"/>
                </a:solidFill>
                <a:latin typeface="Times New Roman" charset="0"/>
                <a:ea typeface="HG丸ｺﾞｼｯｸM-PRO" charset="-128"/>
              </a:defRPr>
            </a:lvl9pPr>
          </a:lstStyle>
          <a:p>
            <a:pPr eaLnBrk="1" hangingPunct="1">
              <a:lnSpc>
                <a:spcPct val="90000"/>
              </a:lnSpc>
              <a:spcBef>
                <a:spcPct val="20000"/>
              </a:spcBef>
            </a:pPr>
            <a:endParaRPr lang="ja-JP" altLang="en-US" sz="1400" dirty="0">
              <a:latin typeface="HG丸ｺﾞｼｯｸM-PRO" charset="-128"/>
            </a:endParaRPr>
          </a:p>
        </p:txBody>
      </p:sp>
      <p:pic>
        <p:nvPicPr>
          <p:cNvPr id="3" name="図 2">
            <a:extLst>
              <a:ext uri="{FF2B5EF4-FFF2-40B4-BE49-F238E27FC236}">
                <a16:creationId xmlns:a16="http://schemas.microsoft.com/office/drawing/2014/main" id="{53C3EA94-D55A-3772-D1F7-5259237B1E05}"/>
              </a:ext>
            </a:extLst>
          </p:cNvPr>
          <p:cNvPicPr>
            <a:picLocks noChangeAspect="1"/>
          </p:cNvPicPr>
          <p:nvPr/>
        </p:nvPicPr>
        <p:blipFill>
          <a:blip r:embed="rId2"/>
          <a:stretch>
            <a:fillRect/>
          </a:stretch>
        </p:blipFill>
        <p:spPr>
          <a:xfrm>
            <a:off x="563377" y="1043608"/>
            <a:ext cx="5799323" cy="3177815"/>
          </a:xfrm>
          <a:prstGeom prst="rect">
            <a:avLst/>
          </a:prstGeom>
        </p:spPr>
      </p:pic>
    </p:spTree>
    <p:extLst>
      <p:ext uri="{BB962C8B-B14F-4D97-AF65-F5344CB8AC3E}">
        <p14:creationId xmlns:p14="http://schemas.microsoft.com/office/powerpoint/2010/main" val="4275141344"/>
      </p:ext>
    </p:extLst>
  </p:cSld>
  <p:clrMapOvr>
    <a:masterClrMapping/>
  </p:clrMapOvr>
</p:sld>
</file>

<file path=ppt/theme/theme1.xml><?xml version="1.0" encoding="utf-8"?>
<a:theme xmlns:a="http://schemas.openxmlformats.org/drawingml/2006/main" name="標準デザイン">
  <a:themeElements>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標準デザイン">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標準デザイン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標準デザイン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nyugan_renkei_dr" id="{D4DDE512-50D3-7D43-8F6F-F7483B808AC4}" vid="{491D77A9-9B72-2E41-90E0-477EF1179450}"/>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医療者用　説明　20170415 のコピー</Template>
  <TotalTime>1816</TotalTime>
  <Words>2890</Words>
  <Application>Microsoft Office PowerPoint</Application>
  <PresentationFormat>画面に合わせる (4:3)</PresentationFormat>
  <Paragraphs>183</Paragraphs>
  <Slides>10</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10</vt:i4>
      </vt:variant>
    </vt:vector>
  </HeadingPairs>
  <TitlesOfParts>
    <vt:vector size="16" baseType="lpstr">
      <vt:lpstr>HG丸ｺﾞｼｯｸM-PRO</vt:lpstr>
      <vt:lpstr>ＭＳ Ｐゴシック</vt:lpstr>
      <vt:lpstr>Arial</vt:lpstr>
      <vt:lpstr>Calibri</vt:lpstr>
      <vt:lpstr>Times New Roman</vt:lpstr>
      <vt:lpstr>標準デザイン</vt:lpstr>
      <vt:lpstr>乳癌術後地域連携 フェスゴパス （解説と注意点） 第1.0版</vt:lpstr>
      <vt:lpstr>地域連携パスの概念</vt:lpstr>
      <vt:lpstr>地域連携パスの運用フローと診療報酬算定</vt:lpstr>
      <vt:lpstr>算定のタイミング （よろしければご参照ください）</vt:lpstr>
      <vt:lpstr>乳癌治療の原則１</vt:lpstr>
      <vt:lpstr>乳癌治療の原則２</vt:lpstr>
      <vt:lpstr>乳癌治療の流れ</vt:lpstr>
      <vt:lpstr>フェスゴパス運用中の注意点</vt:lpstr>
      <vt:lpstr>共同計画書における基本ルールとバリアンス</vt:lpstr>
      <vt:lpstr>バリアンスと対応方法</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乳癌術後地域連携パス （解説と注意点）</dc:title>
  <dc:creator>井戸田愛</dc:creator>
  <cp:lastModifiedBy>Fumikata Hara</cp:lastModifiedBy>
  <cp:revision>69</cp:revision>
  <cp:lastPrinted>2023-04-21T11:50:12Z</cp:lastPrinted>
  <dcterms:created xsi:type="dcterms:W3CDTF">2017-05-12T01:44:28Z</dcterms:created>
  <dcterms:modified xsi:type="dcterms:W3CDTF">2026-09-09T11:43:01Z</dcterms:modified>
</cp:coreProperties>
</file>