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2" r:id="rId4"/>
    <p:sldId id="258" r:id="rId5"/>
    <p:sldId id="259" r:id="rId6"/>
    <p:sldId id="260" r:id="rId7"/>
    <p:sldId id="261" r:id="rId8"/>
    <p:sldId id="263" r:id="rId9"/>
    <p:sldId id="264" r:id="rId10"/>
  </p:sldIdLst>
  <p:sldSz cx="6858000" cy="9144000" type="screen4x3"/>
  <p:notesSz cx="6807200" cy="9939338"/>
  <p:defaultTextStyle>
    <a:defPPr>
      <a:defRPr lang="ja-JP"/>
    </a:defPPr>
    <a:lvl1pPr algn="l" rtl="0" fontAlgn="base">
      <a:spcBef>
        <a:spcPct val="0"/>
      </a:spcBef>
      <a:spcAft>
        <a:spcPct val="0"/>
      </a:spcAft>
      <a:defRPr kumimoji="1" sz="2400" kern="1200">
        <a:solidFill>
          <a:schemeClr val="tx1"/>
        </a:solidFill>
        <a:latin typeface="Times New Roman" charset="0"/>
        <a:ea typeface="HG丸ｺﾞｼｯｸM-PRO" charset="-128"/>
        <a:cs typeface="+mn-cs"/>
      </a:defRPr>
    </a:lvl1pPr>
    <a:lvl2pPr marL="457200" algn="l" rtl="0" fontAlgn="base">
      <a:spcBef>
        <a:spcPct val="0"/>
      </a:spcBef>
      <a:spcAft>
        <a:spcPct val="0"/>
      </a:spcAft>
      <a:defRPr kumimoji="1" sz="2400" kern="1200">
        <a:solidFill>
          <a:schemeClr val="tx1"/>
        </a:solidFill>
        <a:latin typeface="Times New Roman" charset="0"/>
        <a:ea typeface="HG丸ｺﾞｼｯｸM-PRO" charset="-128"/>
        <a:cs typeface="+mn-cs"/>
      </a:defRPr>
    </a:lvl2pPr>
    <a:lvl3pPr marL="914400" algn="l" rtl="0" fontAlgn="base">
      <a:spcBef>
        <a:spcPct val="0"/>
      </a:spcBef>
      <a:spcAft>
        <a:spcPct val="0"/>
      </a:spcAft>
      <a:defRPr kumimoji="1" sz="2400" kern="1200">
        <a:solidFill>
          <a:schemeClr val="tx1"/>
        </a:solidFill>
        <a:latin typeface="Times New Roman" charset="0"/>
        <a:ea typeface="HG丸ｺﾞｼｯｸM-PRO" charset="-128"/>
        <a:cs typeface="+mn-cs"/>
      </a:defRPr>
    </a:lvl3pPr>
    <a:lvl4pPr marL="1371600" algn="l" rtl="0" fontAlgn="base">
      <a:spcBef>
        <a:spcPct val="0"/>
      </a:spcBef>
      <a:spcAft>
        <a:spcPct val="0"/>
      </a:spcAft>
      <a:defRPr kumimoji="1" sz="2400" kern="1200">
        <a:solidFill>
          <a:schemeClr val="tx1"/>
        </a:solidFill>
        <a:latin typeface="Times New Roman" charset="0"/>
        <a:ea typeface="HG丸ｺﾞｼｯｸM-PRO" charset="-128"/>
        <a:cs typeface="+mn-cs"/>
      </a:defRPr>
    </a:lvl4pPr>
    <a:lvl5pPr marL="1828800" algn="l" rtl="0" fontAlgn="base">
      <a:spcBef>
        <a:spcPct val="0"/>
      </a:spcBef>
      <a:spcAft>
        <a:spcPct val="0"/>
      </a:spcAft>
      <a:defRPr kumimoji="1" sz="2400" kern="1200">
        <a:solidFill>
          <a:schemeClr val="tx1"/>
        </a:solidFill>
        <a:latin typeface="Times New Roman" charset="0"/>
        <a:ea typeface="HG丸ｺﾞｼｯｸM-PRO" charset="-128"/>
        <a:cs typeface="+mn-cs"/>
      </a:defRPr>
    </a:lvl5pPr>
    <a:lvl6pPr marL="2286000" algn="l" defTabSz="914400" rtl="0" eaLnBrk="1" latinLnBrk="0" hangingPunct="1">
      <a:defRPr kumimoji="1" sz="2400" kern="1200">
        <a:solidFill>
          <a:schemeClr val="tx1"/>
        </a:solidFill>
        <a:latin typeface="Times New Roman" charset="0"/>
        <a:ea typeface="HG丸ｺﾞｼｯｸM-PRO" charset="-128"/>
        <a:cs typeface="+mn-cs"/>
      </a:defRPr>
    </a:lvl6pPr>
    <a:lvl7pPr marL="2743200" algn="l" defTabSz="914400" rtl="0" eaLnBrk="1" latinLnBrk="0" hangingPunct="1">
      <a:defRPr kumimoji="1" sz="2400" kern="1200">
        <a:solidFill>
          <a:schemeClr val="tx1"/>
        </a:solidFill>
        <a:latin typeface="Times New Roman" charset="0"/>
        <a:ea typeface="HG丸ｺﾞｼｯｸM-PRO" charset="-128"/>
        <a:cs typeface="+mn-cs"/>
      </a:defRPr>
    </a:lvl7pPr>
    <a:lvl8pPr marL="3200400" algn="l" defTabSz="914400" rtl="0" eaLnBrk="1" latinLnBrk="0" hangingPunct="1">
      <a:defRPr kumimoji="1" sz="2400" kern="1200">
        <a:solidFill>
          <a:schemeClr val="tx1"/>
        </a:solidFill>
        <a:latin typeface="Times New Roman" charset="0"/>
        <a:ea typeface="HG丸ｺﾞｼｯｸM-PRO" charset="-128"/>
        <a:cs typeface="+mn-cs"/>
      </a:defRPr>
    </a:lvl8pPr>
    <a:lvl9pPr marL="3657600" algn="l" defTabSz="914400" rtl="0" eaLnBrk="1" latinLnBrk="0" hangingPunct="1">
      <a:defRPr kumimoji="1" sz="2400" kern="1200">
        <a:solidFill>
          <a:schemeClr val="tx1"/>
        </a:solidFill>
        <a:latin typeface="Times New Roman" charset="0"/>
        <a:ea typeface="HG丸ｺﾞｼｯｸM-PRO"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44" autoAdjust="0"/>
    <p:restoredTop sz="95064" autoAdjust="0"/>
  </p:normalViewPr>
  <p:slideViewPr>
    <p:cSldViewPr showGuides="1">
      <p:cViewPr varScale="1">
        <p:scale>
          <a:sx n="53" d="100"/>
          <a:sy n="53" d="100"/>
        </p:scale>
        <p:origin x="2208" y="4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19F62FC-5A6C-433F-BE9C-D57FC459FCB6}" type="datetimeFigureOut">
              <a:rPr kumimoji="1" lang="ja-JP" altLang="en-US" smtClean="0"/>
              <a:t>2018/3/26</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99D90535-CCD9-465C-BFED-46C5D6ADB854}" type="slidenum">
              <a:rPr kumimoji="1" lang="ja-JP" altLang="en-US" smtClean="0"/>
              <a:t>‹#›</a:t>
            </a:fld>
            <a:endParaRPr kumimoji="1" lang="ja-JP" altLang="en-US"/>
          </a:p>
        </p:txBody>
      </p:sp>
    </p:spTree>
    <p:extLst>
      <p:ext uri="{BB962C8B-B14F-4D97-AF65-F5344CB8AC3E}">
        <p14:creationId xmlns:p14="http://schemas.microsoft.com/office/powerpoint/2010/main" val="40194322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D90535-CCD9-465C-BFED-46C5D6ADB854}" type="slidenum">
              <a:rPr kumimoji="1" lang="ja-JP" altLang="en-US" smtClean="0"/>
              <a:t>1</a:t>
            </a:fld>
            <a:endParaRPr kumimoji="1" lang="ja-JP" altLang="en-US"/>
          </a:p>
        </p:txBody>
      </p:sp>
    </p:spTree>
    <p:extLst>
      <p:ext uri="{BB962C8B-B14F-4D97-AF65-F5344CB8AC3E}">
        <p14:creationId xmlns:p14="http://schemas.microsoft.com/office/powerpoint/2010/main" val="4223776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27DBC464-BF33-6B49-B137-78403CCE80E7}" type="slidenum">
              <a:rPr lang="en-US" altLang="ja-JP"/>
              <a:pPr/>
              <a:t>‹#›</a:t>
            </a:fld>
            <a:endParaRPr lang="en-US" altLang="ja-JP"/>
          </a:p>
        </p:txBody>
      </p:sp>
    </p:spTree>
    <p:extLst>
      <p:ext uri="{BB962C8B-B14F-4D97-AF65-F5344CB8AC3E}">
        <p14:creationId xmlns:p14="http://schemas.microsoft.com/office/powerpoint/2010/main" val="1655701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8759EFF0-A9A5-374B-9ABB-EC5AD46A8C6F}" type="slidenum">
              <a:rPr lang="en-US" altLang="ja-JP"/>
              <a:pPr/>
              <a:t>‹#›</a:t>
            </a:fld>
            <a:endParaRPr lang="en-US" altLang="ja-JP"/>
          </a:p>
        </p:txBody>
      </p:sp>
    </p:spTree>
    <p:extLst>
      <p:ext uri="{BB962C8B-B14F-4D97-AF65-F5344CB8AC3E}">
        <p14:creationId xmlns:p14="http://schemas.microsoft.com/office/powerpoint/2010/main" val="104399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12800"/>
            <a:ext cx="1457325" cy="7315200"/>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514350" y="812800"/>
            <a:ext cx="4219575" cy="7315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C3A3E585-30B4-0948-9D5E-69451B518467}" type="slidenum">
              <a:rPr lang="en-US" altLang="ja-JP"/>
              <a:pPr/>
              <a:t>‹#›</a:t>
            </a:fld>
            <a:endParaRPr lang="en-US" altLang="ja-JP"/>
          </a:p>
        </p:txBody>
      </p:sp>
    </p:spTree>
    <p:extLst>
      <p:ext uri="{BB962C8B-B14F-4D97-AF65-F5344CB8AC3E}">
        <p14:creationId xmlns:p14="http://schemas.microsoft.com/office/powerpoint/2010/main" val="141824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053AEC5D-91D4-5144-ACC2-27FD573C95F5}" type="slidenum">
              <a:rPr lang="en-US" altLang="ja-JP"/>
              <a:pPr/>
              <a:t>‹#›</a:t>
            </a:fld>
            <a:endParaRPr lang="en-US" altLang="ja-JP"/>
          </a:p>
        </p:txBody>
      </p:sp>
    </p:spTree>
    <p:extLst>
      <p:ext uri="{BB962C8B-B14F-4D97-AF65-F5344CB8AC3E}">
        <p14:creationId xmlns:p14="http://schemas.microsoft.com/office/powerpoint/2010/main" val="288752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E9F42FB9-E797-424E-B95A-2CDBBC699758}" type="slidenum">
              <a:rPr lang="en-US" altLang="ja-JP"/>
              <a:pPr/>
              <a:t>‹#›</a:t>
            </a:fld>
            <a:endParaRPr lang="en-US" altLang="ja-JP"/>
          </a:p>
        </p:txBody>
      </p:sp>
    </p:spTree>
    <p:extLst>
      <p:ext uri="{BB962C8B-B14F-4D97-AF65-F5344CB8AC3E}">
        <p14:creationId xmlns:p14="http://schemas.microsoft.com/office/powerpoint/2010/main" val="1894028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2345BBF6-9673-6F4D-9289-C8AC813AD4E0}" type="slidenum">
              <a:rPr lang="en-US" altLang="ja-JP"/>
              <a:pPr/>
              <a:t>‹#›</a:t>
            </a:fld>
            <a:endParaRPr lang="en-US" altLang="ja-JP"/>
          </a:p>
        </p:txBody>
      </p:sp>
    </p:spTree>
    <p:extLst>
      <p:ext uri="{BB962C8B-B14F-4D97-AF65-F5344CB8AC3E}">
        <p14:creationId xmlns:p14="http://schemas.microsoft.com/office/powerpoint/2010/main" val="78175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713"/>
            <a:ext cx="6172200" cy="1524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FBE31D22-D5F4-B74F-9E0B-58EF21D25D9E}" type="slidenum">
              <a:rPr lang="en-US" altLang="ja-JP"/>
              <a:pPr/>
              <a:t>‹#›</a:t>
            </a:fld>
            <a:endParaRPr lang="en-US" altLang="ja-JP"/>
          </a:p>
        </p:txBody>
      </p:sp>
    </p:spTree>
    <p:extLst>
      <p:ext uri="{BB962C8B-B14F-4D97-AF65-F5344CB8AC3E}">
        <p14:creationId xmlns:p14="http://schemas.microsoft.com/office/powerpoint/2010/main" val="686240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4676F37C-8E57-9444-92C0-76EDB95DF2AC}" type="slidenum">
              <a:rPr lang="en-US" altLang="ja-JP"/>
              <a:pPr/>
              <a:t>‹#›</a:t>
            </a:fld>
            <a:endParaRPr lang="en-US" altLang="ja-JP"/>
          </a:p>
        </p:txBody>
      </p:sp>
    </p:spTree>
    <p:extLst>
      <p:ext uri="{BB962C8B-B14F-4D97-AF65-F5344CB8AC3E}">
        <p14:creationId xmlns:p14="http://schemas.microsoft.com/office/powerpoint/2010/main" val="1661823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D8093069-6DB0-7044-B50B-495952AC4CB2}" type="slidenum">
              <a:rPr lang="en-US" altLang="ja-JP"/>
              <a:pPr/>
              <a:t>‹#›</a:t>
            </a:fld>
            <a:endParaRPr lang="en-US" altLang="ja-JP"/>
          </a:p>
        </p:txBody>
      </p:sp>
    </p:spTree>
    <p:extLst>
      <p:ext uri="{BB962C8B-B14F-4D97-AF65-F5344CB8AC3E}">
        <p14:creationId xmlns:p14="http://schemas.microsoft.com/office/powerpoint/2010/main" val="96276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FB09182D-F1E8-BD42-BC13-AD8BA5CCA6E7}" type="slidenum">
              <a:rPr lang="en-US" altLang="ja-JP"/>
              <a:pPr/>
              <a:t>‹#›</a:t>
            </a:fld>
            <a:endParaRPr lang="en-US" altLang="ja-JP"/>
          </a:p>
        </p:txBody>
      </p:sp>
    </p:spTree>
    <p:extLst>
      <p:ext uri="{BB962C8B-B14F-4D97-AF65-F5344CB8AC3E}">
        <p14:creationId xmlns:p14="http://schemas.microsoft.com/office/powerpoint/2010/main" val="10697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p>
        </p:txBody>
      </p:sp>
      <p:sp>
        <p:nvSpPr>
          <p:cNvPr id="4" name="テキスト プレースホルダ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07FCB3A9-0253-3B46-BD0A-1BE5D8F7347D}" type="slidenum">
              <a:rPr lang="en-US" altLang="ja-JP"/>
              <a:pPr/>
              <a:t>‹#›</a:t>
            </a:fld>
            <a:endParaRPr lang="en-US" altLang="ja-JP"/>
          </a:p>
        </p:txBody>
      </p:sp>
    </p:spTree>
    <p:extLst>
      <p:ext uri="{BB962C8B-B14F-4D97-AF65-F5344CB8AC3E}">
        <p14:creationId xmlns:p14="http://schemas.microsoft.com/office/powerpoint/2010/main" val="51690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12800"/>
            <a:ext cx="58293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641600"/>
            <a:ext cx="58293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ea typeface="+mn-ea"/>
              </a:defRPr>
            </a:lvl1pPr>
          </a:lstStyle>
          <a:p>
            <a:pPr>
              <a:defRPr/>
            </a:pPr>
            <a:endParaRPr lang="en-US" altLang="ja-JP"/>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ea typeface="+mn-ea"/>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fld id="{A545ED24-D3AE-E34B-B306-344F83FB26EB}"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charset="0"/>
          <a:ea typeface="ＭＳ Ｐゴシック" pitchFamily="50" charset="-128"/>
        </a:defRPr>
      </a:lvl2pPr>
      <a:lvl3pPr algn="ctr" rtl="0" eaLnBrk="1" fontAlgn="base" hangingPunct="1">
        <a:spcBef>
          <a:spcPct val="0"/>
        </a:spcBef>
        <a:spcAft>
          <a:spcPct val="0"/>
        </a:spcAft>
        <a:defRPr kumimoji="1" sz="4400">
          <a:solidFill>
            <a:schemeClr val="tx2"/>
          </a:solidFill>
          <a:latin typeface="Times New Roman" charset="0"/>
          <a:ea typeface="ＭＳ Ｐゴシック" pitchFamily="50" charset="-128"/>
        </a:defRPr>
      </a:lvl3pPr>
      <a:lvl4pPr algn="ctr" rtl="0" eaLnBrk="1" fontAlgn="base" hangingPunct="1">
        <a:spcBef>
          <a:spcPct val="0"/>
        </a:spcBef>
        <a:spcAft>
          <a:spcPct val="0"/>
        </a:spcAft>
        <a:defRPr kumimoji="1" sz="4400">
          <a:solidFill>
            <a:schemeClr val="tx2"/>
          </a:solidFill>
          <a:latin typeface="Times New Roman" charset="0"/>
          <a:ea typeface="ＭＳ Ｐゴシック" pitchFamily="50" charset="-128"/>
        </a:defRPr>
      </a:lvl4pPr>
      <a:lvl5pPr algn="ctr" rtl="0" eaLnBrk="1" fontAlgn="base" hangingPunct="1">
        <a:spcBef>
          <a:spcPct val="0"/>
        </a:spcBef>
        <a:spcAft>
          <a:spcPct val="0"/>
        </a:spcAft>
        <a:defRPr kumimoji="1" sz="4400">
          <a:solidFill>
            <a:schemeClr val="tx2"/>
          </a:solidFill>
          <a:latin typeface="Times New Roman" charset="0"/>
          <a:ea typeface="ＭＳ Ｐゴシック" pitchFamily="50" charset="-128"/>
        </a:defRPr>
      </a:lvl5pPr>
      <a:lvl6pPr marL="457200" algn="ctr" rtl="0" eaLnBrk="1" fontAlgn="base" hangingPunct="1">
        <a:spcBef>
          <a:spcPct val="0"/>
        </a:spcBef>
        <a:spcAft>
          <a:spcPct val="0"/>
        </a:spcAft>
        <a:defRPr kumimoji="1" sz="4400">
          <a:solidFill>
            <a:schemeClr val="tx2"/>
          </a:solidFill>
          <a:latin typeface="Times New Roman" charset="0"/>
          <a:ea typeface="ＭＳ Ｐゴシック" pitchFamily="50" charset="-128"/>
        </a:defRPr>
      </a:lvl6pPr>
      <a:lvl7pPr marL="914400" algn="ctr" rtl="0" eaLnBrk="1" fontAlgn="base" hangingPunct="1">
        <a:spcBef>
          <a:spcPct val="0"/>
        </a:spcBef>
        <a:spcAft>
          <a:spcPct val="0"/>
        </a:spcAft>
        <a:defRPr kumimoji="1" sz="4400">
          <a:solidFill>
            <a:schemeClr val="tx2"/>
          </a:solidFill>
          <a:latin typeface="Times New Roman" charset="0"/>
          <a:ea typeface="ＭＳ Ｐゴシック" pitchFamily="50" charset="-128"/>
        </a:defRPr>
      </a:lvl7pPr>
      <a:lvl8pPr marL="1371600" algn="ctr" rtl="0" eaLnBrk="1" fontAlgn="base" hangingPunct="1">
        <a:spcBef>
          <a:spcPct val="0"/>
        </a:spcBef>
        <a:spcAft>
          <a:spcPct val="0"/>
        </a:spcAft>
        <a:defRPr kumimoji="1" sz="4400">
          <a:solidFill>
            <a:schemeClr val="tx2"/>
          </a:solidFill>
          <a:latin typeface="Times New Roman" charset="0"/>
          <a:ea typeface="ＭＳ Ｐゴシック" pitchFamily="50" charset="-128"/>
        </a:defRPr>
      </a:lvl8pPr>
      <a:lvl9pPr marL="1828800" algn="ctr" rtl="0" eaLnBrk="1" fontAlgn="base" hangingPunct="1">
        <a:spcBef>
          <a:spcPct val="0"/>
        </a:spcBef>
        <a:spcAft>
          <a:spcPct val="0"/>
        </a:spcAft>
        <a:defRPr kumimoji="1" sz="4400">
          <a:solidFill>
            <a:schemeClr val="tx2"/>
          </a:solidFill>
          <a:latin typeface="Times New Roman"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12763" y="984250"/>
            <a:ext cx="5829300" cy="2078038"/>
          </a:xfrm>
        </p:spPr>
        <p:txBody>
          <a:bodyPr/>
          <a:lstStyle/>
          <a:p>
            <a:pPr eaLnBrk="1" hangingPunct="1"/>
            <a:r>
              <a:rPr lang="ja-JP" altLang="en-US" sz="3600" dirty="0">
                <a:solidFill>
                  <a:schemeClr val="tx1"/>
                </a:solidFill>
                <a:latin typeface="Arial" charset="0"/>
              </a:rPr>
              <a:t>乳癌術後地域連携パス</a:t>
            </a:r>
            <a:br>
              <a:rPr lang="ja-JP" altLang="en-US" sz="3600" dirty="0">
                <a:solidFill>
                  <a:schemeClr val="tx1"/>
                </a:solidFill>
                <a:latin typeface="Arial" charset="0"/>
              </a:rPr>
            </a:br>
            <a:r>
              <a:rPr lang="ja-JP" altLang="en-US" sz="3600" dirty="0">
                <a:solidFill>
                  <a:schemeClr val="tx1"/>
                </a:solidFill>
                <a:latin typeface="Arial" charset="0"/>
              </a:rPr>
              <a:t>（解説と注意点</a:t>
            </a:r>
            <a:r>
              <a:rPr lang="ja-JP" altLang="en-US" sz="3600" dirty="0" smtClean="0">
                <a:solidFill>
                  <a:schemeClr val="tx1"/>
                </a:solidFill>
                <a:latin typeface="Arial" charset="0"/>
              </a:rPr>
              <a:t>）</a:t>
            </a:r>
            <a:r>
              <a:rPr lang="en-US" altLang="ja-JP" sz="3600" dirty="0" smtClean="0">
                <a:solidFill>
                  <a:schemeClr val="tx1"/>
                </a:solidFill>
                <a:latin typeface="Arial" charset="0"/>
              </a:rPr>
              <a:t/>
            </a:r>
            <a:br>
              <a:rPr lang="en-US" altLang="ja-JP" sz="3600" dirty="0" smtClean="0">
                <a:solidFill>
                  <a:schemeClr val="tx1"/>
                </a:solidFill>
                <a:latin typeface="Arial" charset="0"/>
              </a:rPr>
            </a:br>
            <a:r>
              <a:rPr lang="ja-JP" altLang="en-US" sz="3600" dirty="0" smtClean="0">
                <a:solidFill>
                  <a:srgbClr val="FF0000"/>
                </a:solidFill>
                <a:latin typeface="Arial" charset="0"/>
              </a:rPr>
              <a:t>第</a:t>
            </a:r>
            <a:r>
              <a:rPr lang="en-US" altLang="ja-JP" sz="3600" dirty="0" smtClean="0">
                <a:solidFill>
                  <a:srgbClr val="FF0000"/>
                </a:solidFill>
                <a:latin typeface="Arial" charset="0"/>
              </a:rPr>
              <a:t>2.01</a:t>
            </a:r>
            <a:r>
              <a:rPr lang="ja-JP" altLang="en-US" sz="3600" dirty="0" smtClean="0">
                <a:solidFill>
                  <a:srgbClr val="FF0000"/>
                </a:solidFill>
                <a:latin typeface="Arial" charset="0"/>
              </a:rPr>
              <a:t>版</a:t>
            </a:r>
            <a:endParaRPr lang="ja-JP" altLang="en-US" sz="3600" dirty="0">
              <a:solidFill>
                <a:srgbClr val="FF0000"/>
              </a:solidFill>
              <a:latin typeface="Arial" charset="0"/>
            </a:endParaRPr>
          </a:p>
        </p:txBody>
      </p:sp>
      <p:sp>
        <p:nvSpPr>
          <p:cNvPr id="2051" name="Text Box 48"/>
          <p:cNvSpPr txBox="1">
            <a:spLocks noChangeArrowheads="1"/>
          </p:cNvSpPr>
          <p:nvPr/>
        </p:nvSpPr>
        <p:spPr bwMode="auto">
          <a:xfrm>
            <a:off x="2599531" y="3707904"/>
            <a:ext cx="16557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spcBef>
                <a:spcPct val="50000"/>
              </a:spcBef>
            </a:pPr>
            <a:r>
              <a:rPr lang="ja-JP" altLang="en-US" sz="2800" dirty="0">
                <a:latin typeface="Arial" charset="0"/>
                <a:ea typeface="ＭＳ Ｐゴシック" charset="-128"/>
              </a:rPr>
              <a:t>連携医用</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457200"/>
            <a:ext cx="5791200" cy="533400"/>
          </a:xfrm>
        </p:spPr>
        <p:txBody>
          <a:bodyPr/>
          <a:lstStyle/>
          <a:p>
            <a:pPr eaLnBrk="1" hangingPunct="1"/>
            <a:r>
              <a:rPr lang="ja-JP" altLang="en-US" sz="1800" b="1" dirty="0">
                <a:solidFill>
                  <a:schemeClr val="tx1"/>
                </a:solidFill>
                <a:latin typeface="HG丸ｺﾞｼｯｸM-PRO" charset="-128"/>
                <a:ea typeface="HG丸ｺﾞｼｯｸM-PRO" charset="-128"/>
              </a:rPr>
              <a:t>地域連携パスの概念</a:t>
            </a:r>
          </a:p>
        </p:txBody>
      </p:sp>
      <p:sp>
        <p:nvSpPr>
          <p:cNvPr id="3075" name="Rectangle 66"/>
          <p:cNvSpPr>
            <a:spLocks noChangeArrowheads="1"/>
          </p:cNvSpPr>
          <p:nvPr/>
        </p:nvSpPr>
        <p:spPr bwMode="auto">
          <a:xfrm>
            <a:off x="404813" y="1331913"/>
            <a:ext cx="5913437"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spcBef>
                <a:spcPct val="20000"/>
              </a:spcBef>
            </a:pPr>
            <a:r>
              <a:rPr lang="ja-JP" altLang="en-US" sz="1400" dirty="0">
                <a:latin typeface="HG丸ｺﾞｼｯｸM-PRO" charset="-128"/>
              </a:rPr>
              <a:t>　愛知県内のがん診療拠点病院などで手術治療をされた患者に対して、連携医とがん診療拠点病院の両方で連絡を取り合い、術後の定期的検診を行っていくために作られた一連の書式（パス）です。</a:t>
            </a:r>
          </a:p>
          <a:p>
            <a:pPr eaLnBrk="1" hangingPunct="1">
              <a:spcBef>
                <a:spcPct val="20000"/>
              </a:spcBef>
            </a:pPr>
            <a:endParaRPr lang="ja-JP" altLang="en-US" sz="1400" dirty="0">
              <a:latin typeface="HG丸ｺﾞｼｯｸM-PRO" charset="-128"/>
            </a:endParaRPr>
          </a:p>
          <a:p>
            <a:pPr eaLnBrk="1" hangingPunct="1">
              <a:spcBef>
                <a:spcPct val="20000"/>
              </a:spcBef>
            </a:pPr>
            <a:r>
              <a:rPr lang="ja-JP" altLang="en-US" sz="1400" dirty="0">
                <a:latin typeface="HG丸ｺﾞｼｯｸM-PRO" charset="-128"/>
              </a:rPr>
              <a:t>　これにより、患者はがん診療拠点病院への頻繁な通院が不要となり、通院の不便さや外来での長い待ち時間からも開放されます。連携医への通院も継続できます。また、複数の主治医によるサポートを受けられる長所が生まれます。</a:t>
            </a:r>
          </a:p>
        </p:txBody>
      </p:sp>
      <p:sp>
        <p:nvSpPr>
          <p:cNvPr id="3076" name="Rectangle 67"/>
          <p:cNvSpPr>
            <a:spLocks noChangeArrowheads="1"/>
          </p:cNvSpPr>
          <p:nvPr/>
        </p:nvSpPr>
        <p:spPr bwMode="auto">
          <a:xfrm>
            <a:off x="404813" y="4572000"/>
            <a:ext cx="607218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lnSpc>
                <a:spcPct val="90000"/>
              </a:lnSpc>
              <a:spcBef>
                <a:spcPct val="20000"/>
              </a:spcBef>
            </a:pPr>
            <a:r>
              <a:rPr lang="ja-JP" altLang="en-US" sz="1400" dirty="0">
                <a:latin typeface="HG丸ｺﾞｼｯｸM-PRO" charset="-128"/>
              </a:rPr>
              <a:t>　処方や採血検査など通常の通院は連携医で行い、原則１年に一度、</a:t>
            </a:r>
            <a:r>
              <a:rPr lang="ja-JP" altLang="en-US" sz="1400" dirty="0"/>
              <a:t>がん診療拠点病院を受診していただき、</a:t>
            </a:r>
            <a:r>
              <a:rPr lang="ja-JP" altLang="en-US" sz="1400" dirty="0">
                <a:latin typeface="HG丸ｺﾞｼｯｸM-PRO" charset="-128"/>
              </a:rPr>
              <a:t>画像検査などを行います。</a:t>
            </a:r>
          </a:p>
          <a:p>
            <a:pPr eaLnBrk="1" hangingPunct="1">
              <a:lnSpc>
                <a:spcPct val="90000"/>
              </a:lnSpc>
              <a:spcBef>
                <a:spcPct val="20000"/>
              </a:spcBef>
            </a:pPr>
            <a:r>
              <a:rPr lang="ja-JP" altLang="en-US" sz="1400" dirty="0">
                <a:latin typeface="HG丸ｺﾞｼｯｸM-PRO" charset="-128"/>
              </a:rPr>
              <a:t>　医療者用パス（一覧表）を基に、連携医、</a:t>
            </a:r>
            <a:r>
              <a:rPr lang="ja-JP" altLang="en-US" sz="1400" dirty="0"/>
              <a:t>がん診療拠点病院</a:t>
            </a:r>
            <a:r>
              <a:rPr lang="ja-JP" altLang="en-US" sz="1400" dirty="0">
                <a:latin typeface="HG丸ｺﾞｼｯｸM-PRO" charset="-128"/>
              </a:rPr>
              <a:t>主治医ともに処方や検査を行います。</a:t>
            </a:r>
          </a:p>
          <a:p>
            <a:pPr eaLnBrk="1" hangingPunct="1">
              <a:lnSpc>
                <a:spcPct val="90000"/>
              </a:lnSpc>
              <a:spcBef>
                <a:spcPct val="20000"/>
              </a:spcBef>
            </a:pPr>
            <a:r>
              <a:rPr lang="ja-JP" altLang="en-US" sz="1400" dirty="0">
                <a:latin typeface="HG丸ｺﾞｼｯｸM-PRO" charset="-128"/>
              </a:rPr>
              <a:t>　各主治医は診察や検査結果を、個々のカルテとは別に、患者用データ記入用紙に転記することにより情報を共有します（通院間隔は自由ですが、</a:t>
            </a:r>
            <a:r>
              <a:rPr lang="en-US" altLang="ja-JP" sz="1400" dirty="0">
                <a:latin typeface="HG丸ｺﾞｼｯｸM-PRO" charset="-128"/>
              </a:rPr>
              <a:t>3</a:t>
            </a:r>
            <a:r>
              <a:rPr lang="ja-JP" altLang="en-US" sz="1400" dirty="0">
                <a:latin typeface="HG丸ｺﾞｼｯｸM-PRO" charset="-128"/>
              </a:rPr>
              <a:t>ヶ月に一度の転記をお願いします）。</a:t>
            </a:r>
          </a:p>
          <a:p>
            <a:pPr eaLnBrk="1" hangingPunct="1">
              <a:lnSpc>
                <a:spcPct val="90000"/>
              </a:lnSpc>
              <a:spcBef>
                <a:spcPct val="20000"/>
              </a:spcBef>
            </a:pPr>
            <a:r>
              <a:rPr lang="ja-JP" altLang="en-US" sz="1400" dirty="0">
                <a:latin typeface="HG丸ｺﾞｼｯｸM-PRO" charset="-128"/>
              </a:rPr>
              <a:t>　転記内容は煩雑さを避けるため、必要最小限の項目にしてあります。これ以外に重要と思われる項目があれば、備考欄にご記入ください。</a:t>
            </a:r>
          </a:p>
          <a:p>
            <a:pPr eaLnBrk="1" hangingPunct="1">
              <a:lnSpc>
                <a:spcPct val="90000"/>
              </a:lnSpc>
              <a:spcBef>
                <a:spcPct val="20000"/>
              </a:spcBef>
            </a:pPr>
            <a:r>
              <a:rPr lang="ja-JP" altLang="en-US" sz="1400" dirty="0">
                <a:latin typeface="HG丸ｺﾞｼｯｸM-PRO" charset="-128"/>
              </a:rPr>
              <a:t>　ホルモン療法剤投与の患者が対処困難な重篤な副作用を起こすことはまれですが（副作用の詳細および対処法はそれぞれの薬剤の説明文書をご参照ください） 、もし発生した場合は、適宜投薬を中断、中止し、</a:t>
            </a:r>
            <a:r>
              <a:rPr lang="ja-JP" altLang="en-US" sz="1400" dirty="0"/>
              <a:t>がん診療拠点病院主治医を受診させてください</a:t>
            </a:r>
            <a:r>
              <a:rPr lang="ja-JP" altLang="en-US" sz="1400" dirty="0">
                <a:latin typeface="HG丸ｺﾞｼｯｸM-PRO" charset="-128"/>
              </a:rPr>
              <a:t>。</a:t>
            </a:r>
          </a:p>
          <a:p>
            <a:pPr eaLnBrk="1" hangingPunct="1">
              <a:lnSpc>
                <a:spcPct val="90000"/>
              </a:lnSpc>
              <a:spcBef>
                <a:spcPct val="20000"/>
              </a:spcBef>
            </a:pPr>
            <a:r>
              <a:rPr lang="ja-JP" altLang="en-US" sz="1400" dirty="0">
                <a:latin typeface="HG丸ｺﾞｼｯｸM-PRO" charset="-128"/>
              </a:rPr>
              <a:t>　病気の再発を疑う場合</a:t>
            </a:r>
            <a:r>
              <a:rPr lang="en-US" altLang="ja-JP" sz="1400" dirty="0">
                <a:latin typeface="HG丸ｺﾞｼｯｸM-PRO" charset="-128"/>
              </a:rPr>
              <a:t>(</a:t>
            </a:r>
            <a:r>
              <a:rPr lang="ja-JP" altLang="en-US" sz="1400" dirty="0">
                <a:latin typeface="HG丸ｺﾞｼｯｸM-PRO" charset="-128"/>
              </a:rPr>
              <a:t>しこりや持続する痛みなどの自覚症状および理学的所見や、２回連続で腫瘍マーカーが有意に上昇した場合など）や、</a:t>
            </a:r>
            <a:r>
              <a:rPr lang="ja-JP" altLang="en-US" sz="1400" dirty="0"/>
              <a:t>がん診療拠点病院での対応が必要な</a:t>
            </a:r>
            <a:r>
              <a:rPr lang="ja-JP" altLang="en-US" sz="1400" dirty="0">
                <a:latin typeface="HG丸ｺﾞｼｯｸM-PRO" charset="-128"/>
              </a:rPr>
              <a:t>新たな疾患が発見された場合は、このシステムを中断して</a:t>
            </a:r>
            <a:r>
              <a:rPr lang="ja-JP" altLang="en-US" sz="1400" dirty="0"/>
              <a:t>がん診療拠点病院</a:t>
            </a:r>
            <a:r>
              <a:rPr lang="ja-JP" altLang="en-US" sz="1400" dirty="0">
                <a:latin typeface="HG丸ｺﾞｼｯｸM-PRO" charset="-128"/>
              </a:rPr>
              <a:t>へ通院していただきます。すぐにご連絡ください。</a:t>
            </a:r>
          </a:p>
          <a:p>
            <a:pPr eaLnBrk="1" hangingPunct="1">
              <a:lnSpc>
                <a:spcPct val="90000"/>
              </a:lnSpc>
              <a:spcBef>
                <a:spcPct val="20000"/>
              </a:spcBef>
            </a:pPr>
            <a:endParaRPr lang="en-US" altLang="ja-JP" sz="1400" dirty="0">
              <a:latin typeface="HG丸ｺﾞｼｯｸM-PRO" charset="-128"/>
            </a:endParaRPr>
          </a:p>
        </p:txBody>
      </p:sp>
      <p:sp>
        <p:nvSpPr>
          <p:cNvPr id="3077" name="Text Box 69"/>
          <p:cNvSpPr txBox="1">
            <a:spLocks noChangeArrowheads="1"/>
          </p:cNvSpPr>
          <p:nvPr/>
        </p:nvSpPr>
        <p:spPr bwMode="auto">
          <a:xfrm>
            <a:off x="2276475" y="3995738"/>
            <a:ext cx="2305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spcBef>
                <a:spcPct val="50000"/>
              </a:spcBef>
            </a:pPr>
            <a:r>
              <a:rPr lang="ja-JP" altLang="en-US" sz="1800" b="1">
                <a:latin typeface="HG丸ｺﾞｼｯｸM-PRO" charset="-128"/>
              </a:rPr>
              <a:t>地域連携パスの実際</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0" y="565733"/>
            <a:ext cx="5829300" cy="446832"/>
          </a:xfrm>
        </p:spPr>
        <p:txBody>
          <a:bodyPr/>
          <a:lstStyle/>
          <a:p>
            <a:r>
              <a:rPr kumimoji="1" lang="ja-JP" altLang="en-US" sz="1800" b="1" dirty="0" smtClean="0">
                <a:latin typeface="HG丸ｺﾞｼｯｸM-PRO" panose="020F0600000000000000" pitchFamily="50" charset="-128"/>
                <a:ea typeface="HG丸ｺﾞｼｯｸM-PRO" panose="020F0600000000000000" pitchFamily="50" charset="-128"/>
              </a:rPr>
              <a:t>地域連携パスの運用フローと診療報酬算定</a:t>
            </a:r>
            <a:endParaRPr kumimoji="1" lang="ja-JP" altLang="en-US" sz="1800" b="1" dirty="0">
              <a:latin typeface="HG丸ｺﾞｼｯｸM-PRO" panose="020F0600000000000000" pitchFamily="50" charset="-128"/>
              <a:ea typeface="HG丸ｺﾞｼｯｸM-PRO" panose="020F0600000000000000" pitchFamily="50" charset="-128"/>
            </a:endParaRPr>
          </a:p>
        </p:txBody>
      </p:sp>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08720" y="2361097"/>
            <a:ext cx="883597" cy="695003"/>
          </a:xfr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7192" y="2408400"/>
            <a:ext cx="981075" cy="647700"/>
          </a:xfrm>
          <a:prstGeom prst="rect">
            <a:avLst/>
          </a:prstGeom>
        </p:spPr>
      </p:pic>
      <p:sp>
        <p:nvSpPr>
          <p:cNvPr id="7" name="角丸四角形 6"/>
          <p:cNvSpPr/>
          <p:nvPr/>
        </p:nvSpPr>
        <p:spPr>
          <a:xfrm>
            <a:off x="260648" y="1376451"/>
            <a:ext cx="2338586" cy="7920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400" dirty="0" smtClean="0">
                <a:latin typeface="HG丸ｺﾞｼｯｸM-PRO" panose="020F0600000000000000" pitchFamily="50" charset="-128"/>
                <a:ea typeface="HG丸ｺﾞｼｯｸM-PRO" panose="020F0600000000000000" pitchFamily="50" charset="-128"/>
              </a:rPr>
              <a:t>退院前～外来</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・連携パスの同意</a:t>
            </a:r>
            <a:endParaRPr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・連携先医療機関のコーディネート</a:t>
            </a:r>
            <a:endParaRPr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・必要</a:t>
            </a:r>
            <a:r>
              <a:rPr lang="ja-JP" altLang="en-US" sz="1000" dirty="0">
                <a:latin typeface="HG丸ｺﾞｼｯｸM-PRO" panose="020F0600000000000000" pitchFamily="50" charset="-128"/>
                <a:ea typeface="HG丸ｺﾞｼｯｸM-PRO" panose="020F0600000000000000" pitchFamily="50" charset="-128"/>
              </a:rPr>
              <a:t>書類</a:t>
            </a:r>
            <a:r>
              <a:rPr lang="ja-JP" altLang="en-US" sz="1000" dirty="0" smtClean="0">
                <a:latin typeface="HG丸ｺﾞｼｯｸM-PRO" panose="020F0600000000000000" pitchFamily="50" charset="-128"/>
                <a:ea typeface="HG丸ｺﾞｼｯｸM-PRO" panose="020F0600000000000000" pitchFamily="50" charset="-128"/>
              </a:rPr>
              <a:t>の</a:t>
            </a:r>
            <a:r>
              <a:rPr lang="ja-JP" altLang="en-US" sz="1000" dirty="0">
                <a:latin typeface="HG丸ｺﾞｼｯｸM-PRO" panose="020F0600000000000000" pitchFamily="50" charset="-128"/>
                <a:ea typeface="HG丸ｺﾞｼｯｸM-PRO" panose="020F0600000000000000" pitchFamily="50" charset="-128"/>
              </a:rPr>
              <a:t>送付</a:t>
            </a:r>
            <a:endParaRPr kumimoji="1" lang="en-US" altLang="ja-JP" sz="1000" dirty="0" smtClean="0">
              <a:latin typeface="HG丸ｺﾞｼｯｸM-PRO" panose="020F0600000000000000" pitchFamily="50" charset="-128"/>
              <a:ea typeface="HG丸ｺﾞｼｯｸM-PRO" panose="020F0600000000000000" pitchFamily="50" charset="-128"/>
            </a:endParaRPr>
          </a:p>
        </p:txBody>
      </p:sp>
      <p:sp>
        <p:nvSpPr>
          <p:cNvPr id="8" name="右矢印 7"/>
          <p:cNvSpPr/>
          <p:nvPr/>
        </p:nvSpPr>
        <p:spPr>
          <a:xfrm>
            <a:off x="1998590" y="2217081"/>
            <a:ext cx="2952328" cy="47466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latin typeface="HG丸ｺﾞｼｯｸM-PRO" panose="020F0600000000000000" pitchFamily="50" charset="-128"/>
                <a:ea typeface="HG丸ｺﾞｼｯｸM-PRO" panose="020F0600000000000000" pitchFamily="50" charset="-128"/>
              </a:rPr>
              <a:t>紹介</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10" name="左矢印 9"/>
          <p:cNvSpPr/>
          <p:nvPr/>
        </p:nvSpPr>
        <p:spPr>
          <a:xfrm>
            <a:off x="1998409" y="2744602"/>
            <a:ext cx="2952509" cy="529133"/>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情報提供（がん治療連携指導書送付）</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1" name="角丸四角形吹き出し 10"/>
          <p:cNvSpPr/>
          <p:nvPr/>
        </p:nvSpPr>
        <p:spPr>
          <a:xfrm>
            <a:off x="3068960" y="1424993"/>
            <a:ext cx="3168352" cy="360040"/>
          </a:xfrm>
          <a:prstGeom prst="wedgeRoundRectCallout">
            <a:avLst>
              <a:gd name="adj1" fmla="val -68780"/>
              <a:gd name="adj2" fmla="val 3242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smtClean="0">
                <a:latin typeface="HG丸ｺﾞｼｯｸM-PRO" panose="020F0600000000000000" pitchFamily="50" charset="-128"/>
                <a:ea typeface="HG丸ｺﾞｼｯｸM-PRO" panose="020F0600000000000000" pitchFamily="50" charset="-128"/>
              </a:rPr>
              <a:t>がん治療連携計画策定料（</a:t>
            </a:r>
            <a:r>
              <a:rPr kumimoji="1" lang="en-US" altLang="ja-JP" sz="1400" dirty="0" smtClean="0">
                <a:latin typeface="HG丸ｺﾞｼｯｸM-PRO" panose="020F0600000000000000" pitchFamily="50" charset="-128"/>
                <a:ea typeface="HG丸ｺﾞｼｯｸM-PRO" panose="020F0600000000000000" pitchFamily="50" charset="-128"/>
              </a:rPr>
              <a:t>750</a:t>
            </a:r>
            <a:r>
              <a:rPr kumimoji="1" lang="ja-JP" altLang="en-US" sz="1400" dirty="0" smtClean="0">
                <a:latin typeface="HG丸ｺﾞｼｯｸM-PRO" panose="020F0600000000000000" pitchFamily="50" charset="-128"/>
                <a:ea typeface="HG丸ｺﾞｼｯｸM-PRO" panose="020F0600000000000000" pitchFamily="50" charset="-128"/>
              </a:rPr>
              <a:t>点）</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2" name="角丸四角形吹き出し 11"/>
          <p:cNvSpPr/>
          <p:nvPr/>
        </p:nvSpPr>
        <p:spPr>
          <a:xfrm>
            <a:off x="2070597" y="3402212"/>
            <a:ext cx="2880321" cy="582066"/>
          </a:xfrm>
          <a:prstGeom prst="wedgeRoundRectCallout">
            <a:avLst>
              <a:gd name="adj1" fmla="val 41640"/>
              <a:gd name="adj2" fmla="val -10137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smtClean="0">
                <a:latin typeface="HG丸ｺﾞｼｯｸM-PRO" panose="020F0600000000000000" pitchFamily="50" charset="-128"/>
                <a:ea typeface="HG丸ｺﾞｼｯｸM-PRO" panose="020F0600000000000000" pitchFamily="50" charset="-128"/>
              </a:rPr>
              <a:t>がん治療連携指導料（</a:t>
            </a:r>
            <a:r>
              <a:rPr lang="en-US" altLang="ja-JP" sz="1400" dirty="0">
                <a:latin typeface="HG丸ｺﾞｼｯｸM-PRO" panose="020F0600000000000000" pitchFamily="50" charset="-128"/>
                <a:ea typeface="HG丸ｺﾞｼｯｸM-PRO" panose="020F0600000000000000" pitchFamily="50" charset="-128"/>
              </a:rPr>
              <a:t>300</a:t>
            </a:r>
            <a:r>
              <a:rPr kumimoji="1" lang="ja-JP" altLang="en-US" sz="1400" dirty="0" smtClean="0">
                <a:latin typeface="HG丸ｺﾞｼｯｸM-PRO" panose="020F0600000000000000" pitchFamily="50" charset="-128"/>
                <a:ea typeface="HG丸ｺﾞｼｯｸM-PRO" panose="020F0600000000000000" pitchFamily="50" charset="-128"/>
              </a:rPr>
              <a:t>点）</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（情報提供時に算定（</a:t>
            </a:r>
            <a:r>
              <a:rPr lang="en-US" altLang="ja-JP" sz="1400" dirty="0" smtClean="0">
                <a:latin typeface="HG丸ｺﾞｼｯｸM-PRO" panose="020F0600000000000000" pitchFamily="50" charset="-128"/>
                <a:ea typeface="HG丸ｺﾞｼｯｸM-PRO" panose="020F0600000000000000" pitchFamily="50" charset="-128"/>
              </a:rPr>
              <a:t>1</a:t>
            </a:r>
            <a:r>
              <a:rPr lang="ja-JP" altLang="en-US" sz="1400" dirty="0" smtClean="0">
                <a:latin typeface="HG丸ｺﾞｼｯｸM-PRO" panose="020F0600000000000000" pitchFamily="50" charset="-128"/>
                <a:ea typeface="HG丸ｺﾞｼｯｸM-PRO" panose="020F0600000000000000" pitchFamily="50" charset="-128"/>
              </a:rPr>
              <a:t>回</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月）</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188640" y="3153185"/>
            <a:ext cx="1809769" cy="1080120"/>
          </a:xfrm>
          <a:prstGeom prst="roundRect">
            <a:avLst/>
          </a:prstGeom>
        </p:spPr>
        <p:style>
          <a:lnRef idx="2">
            <a:schemeClr val="accent2"/>
          </a:lnRef>
          <a:fillRef idx="1">
            <a:schemeClr val="lt1"/>
          </a:fillRef>
          <a:effectRef idx="0">
            <a:schemeClr val="accent2"/>
          </a:effectRef>
          <a:fontRef idx="minor">
            <a:schemeClr val="dk1"/>
          </a:fontRef>
        </p:style>
        <p:txBody>
          <a:bodyPr rtlCol="0" anchor="t"/>
          <a:lstStyle/>
          <a:p>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拠点病院</a:t>
            </a:r>
            <a:r>
              <a:rPr kumimoji="1" lang="en-US" altLang="ja-JP" sz="1400" dirty="0" smtClean="0">
                <a:latin typeface="HG丸ｺﾞｼｯｸM-PRO" panose="020F0600000000000000" pitchFamily="50" charset="-128"/>
                <a:ea typeface="HG丸ｺﾞｼｯｸM-PRO" panose="020F0600000000000000" pitchFamily="50" charset="-128"/>
              </a:rPr>
              <a:t>】</a:t>
            </a: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smtClean="0">
                <a:latin typeface="HG丸ｺﾞｼｯｸM-PRO" panose="020F0600000000000000" pitchFamily="50" charset="-128"/>
                <a:ea typeface="HG丸ｺﾞｼｯｸM-PRO" panose="020F0600000000000000" pitchFamily="50" charset="-128"/>
              </a:rPr>
              <a:t>1</a:t>
            </a:r>
            <a:r>
              <a:rPr lang="ja-JP" altLang="en-US" sz="1000" dirty="0" smtClean="0">
                <a:latin typeface="HG丸ｺﾞｼｯｸM-PRO" panose="020F0600000000000000" pitchFamily="50" charset="-128"/>
                <a:ea typeface="HG丸ｺﾞｼｯｸM-PRO" panose="020F0600000000000000" pitchFamily="50" charset="-128"/>
              </a:rPr>
              <a:t>年毎の定期診察</a:t>
            </a:r>
            <a:endParaRPr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・血液検査</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・マンモグラフィー等</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5023106" y="3153185"/>
            <a:ext cx="1646255" cy="1080120"/>
          </a:xfrm>
          <a:prstGeom prst="roundRect">
            <a:avLst/>
          </a:prstGeom>
        </p:spPr>
        <p:style>
          <a:lnRef idx="2">
            <a:schemeClr val="accent2"/>
          </a:lnRef>
          <a:fillRef idx="1">
            <a:schemeClr val="lt1"/>
          </a:fillRef>
          <a:effectRef idx="0">
            <a:schemeClr val="accent2"/>
          </a:effectRef>
          <a:fontRef idx="minor">
            <a:schemeClr val="dk1"/>
          </a:fontRef>
        </p:style>
        <p:txBody>
          <a:bodyPr rtlCol="0" anchor="t"/>
          <a:lstStyle/>
          <a:p>
            <a:r>
              <a:rPr kumimoji="1"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連携医療</a:t>
            </a:r>
            <a:r>
              <a:rPr lang="ja-JP" altLang="en-US" sz="1200" dirty="0">
                <a:latin typeface="HG丸ｺﾞｼｯｸM-PRO" panose="020F0600000000000000" pitchFamily="50" charset="-128"/>
                <a:ea typeface="HG丸ｺﾞｼｯｸM-PRO" panose="020F0600000000000000" pitchFamily="50" charset="-128"/>
              </a:rPr>
              <a:t>機関</a:t>
            </a:r>
            <a:r>
              <a:rPr kumimoji="1" lang="en-US" altLang="ja-JP" sz="1200" dirty="0" smtClean="0">
                <a:latin typeface="HG丸ｺﾞｼｯｸM-PRO" panose="020F0600000000000000" pitchFamily="50" charset="-128"/>
                <a:ea typeface="HG丸ｺﾞｼｯｸM-PRO" panose="020F0600000000000000" pitchFamily="50" charset="-128"/>
              </a:rPr>
              <a:t>】</a:t>
            </a:r>
          </a:p>
          <a:p>
            <a:r>
              <a:rPr lang="ja-JP" altLang="en-US" sz="1000" dirty="0" smtClean="0">
                <a:latin typeface="HG丸ｺﾞｼｯｸM-PRO" panose="020F0600000000000000" pitchFamily="50" charset="-128"/>
                <a:ea typeface="HG丸ｺﾞｼｯｸM-PRO" panose="020F0600000000000000" pitchFamily="50" charset="-128"/>
              </a:rPr>
              <a:t>・１～３か月</a:t>
            </a:r>
            <a:r>
              <a:rPr lang="ja-JP" altLang="en-US" sz="1000" dirty="0">
                <a:latin typeface="HG丸ｺﾞｼｯｸM-PRO" panose="020F0600000000000000" pitchFamily="50" charset="-128"/>
                <a:ea typeface="HG丸ｺﾞｼｯｸM-PRO" panose="020F0600000000000000" pitchFamily="50" charset="-128"/>
              </a:rPr>
              <a:t>毎</a:t>
            </a:r>
            <a:r>
              <a:rPr lang="ja-JP" altLang="en-US" sz="1000" dirty="0" smtClean="0">
                <a:latin typeface="HG丸ｺﾞｼｯｸM-PRO" panose="020F0600000000000000" pitchFamily="50" charset="-128"/>
                <a:ea typeface="HG丸ｺﾞｼｯｸM-PRO" panose="020F0600000000000000" pitchFamily="50" charset="-128"/>
              </a:rPr>
              <a:t>の診察</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・副作用、一般状態のチェック、必要時検査</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・ホルモン剤の処方</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15" name="Rectangle 66"/>
          <p:cNvSpPr>
            <a:spLocks noChangeArrowheads="1"/>
          </p:cNvSpPr>
          <p:nvPr/>
        </p:nvSpPr>
        <p:spPr bwMode="auto">
          <a:xfrm>
            <a:off x="472281" y="4586475"/>
            <a:ext cx="5913437" cy="4233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spcBef>
                <a:spcPct val="20000"/>
              </a:spcBef>
            </a:pPr>
            <a:r>
              <a:rPr lang="ja-JP" altLang="en-US" sz="1400" dirty="0">
                <a:latin typeface="HG丸ｺﾞｼｯｸM-PRO" charset="-128"/>
              </a:rPr>
              <a:t>　</a:t>
            </a:r>
          </a:p>
        </p:txBody>
      </p:sp>
      <p:sp>
        <p:nvSpPr>
          <p:cNvPr id="16" name="正方形/長方形 15"/>
          <p:cNvSpPr/>
          <p:nvPr/>
        </p:nvSpPr>
        <p:spPr>
          <a:xfrm>
            <a:off x="260648" y="4459081"/>
            <a:ext cx="6264696" cy="3754874"/>
          </a:xfrm>
          <a:prstGeom prst="rect">
            <a:avLst/>
          </a:prstGeom>
        </p:spPr>
        <p:txBody>
          <a:bodyPr wrap="square">
            <a:spAutoFit/>
          </a:bodyPr>
          <a:lstStyle/>
          <a:p>
            <a:r>
              <a:rPr lang="en-US" altLang="ja-JP" sz="1400" u="sng" dirty="0"/>
              <a:t>B005-6-2 </a:t>
            </a:r>
            <a:r>
              <a:rPr lang="ja-JP" altLang="en-US" sz="1400" u="sng" dirty="0"/>
              <a:t>がん治療連携指導料 ３００点 </a:t>
            </a:r>
            <a:endParaRPr lang="en-US" altLang="ja-JP" sz="1400" dirty="0"/>
          </a:p>
          <a:p>
            <a:r>
              <a:rPr lang="en-US" altLang="ja-JP" sz="1400" dirty="0" smtClean="0"/>
              <a:t>【</a:t>
            </a:r>
            <a:r>
              <a:rPr lang="ja-JP" altLang="en-US" sz="1400" dirty="0" smtClean="0"/>
              <a:t>注</a:t>
            </a:r>
            <a:r>
              <a:rPr lang="ja-JP" altLang="en-US" sz="1400" dirty="0"/>
              <a:t>１ </a:t>
            </a:r>
            <a:r>
              <a:rPr lang="en-US" altLang="ja-JP" sz="1400" dirty="0" smtClean="0"/>
              <a:t>】</a:t>
            </a:r>
            <a:r>
              <a:rPr lang="ja-JP" altLang="en-US" sz="1400" dirty="0" smtClean="0"/>
              <a:t>区分</a:t>
            </a:r>
            <a:r>
              <a:rPr lang="ja-JP" altLang="en-US" sz="1400" dirty="0"/>
              <a:t>番号</a:t>
            </a:r>
            <a:r>
              <a:rPr lang="en-US" altLang="ja-JP" sz="1400" dirty="0"/>
              <a:t>B005-6</a:t>
            </a:r>
            <a:r>
              <a:rPr lang="ja-JP" altLang="en-US" sz="1400" dirty="0"/>
              <a:t>に掲げるがん治療連携</a:t>
            </a:r>
            <a:r>
              <a:rPr lang="ja-JP" altLang="en-US" sz="1400" dirty="0" smtClean="0"/>
              <a:t>計画</a:t>
            </a:r>
            <a:r>
              <a:rPr lang="ja-JP" altLang="en-US" sz="1400" dirty="0"/>
              <a:t>策定料を算定した患者であって入院中の患者</a:t>
            </a:r>
            <a:r>
              <a:rPr lang="ja-JP" altLang="en-US" sz="1400" dirty="0" smtClean="0"/>
              <a:t>以外</a:t>
            </a:r>
            <a:r>
              <a:rPr lang="ja-JP" altLang="en-US" sz="1400" dirty="0"/>
              <a:t>のものに対して、地域連携診療計画に基づいた 治療を行うとともに、患者の同意を得た上で、</a:t>
            </a:r>
            <a:r>
              <a:rPr lang="ja-JP" altLang="en-US" sz="1400" dirty="0" smtClean="0">
                <a:solidFill>
                  <a:srgbClr val="FF0000"/>
                </a:solidFill>
              </a:rPr>
              <a:t>計画策定</a:t>
            </a:r>
            <a:r>
              <a:rPr lang="ja-JP" altLang="en-US" sz="1400" dirty="0">
                <a:solidFill>
                  <a:srgbClr val="FF0000"/>
                </a:solidFill>
              </a:rPr>
              <a:t>病院に当該患者に係る診療情報を文書に</a:t>
            </a:r>
            <a:r>
              <a:rPr lang="ja-JP" altLang="en-US" sz="1400" dirty="0" smtClean="0">
                <a:solidFill>
                  <a:srgbClr val="FF0000"/>
                </a:solidFill>
              </a:rPr>
              <a:t>より提供</a:t>
            </a:r>
            <a:r>
              <a:rPr lang="ja-JP" altLang="en-US" sz="1400" dirty="0">
                <a:solidFill>
                  <a:srgbClr val="FF0000"/>
                </a:solidFill>
              </a:rPr>
              <a:t>した場合に、月１回に限り算定する</a:t>
            </a:r>
            <a:r>
              <a:rPr lang="ja-JP" altLang="en-US" sz="1400" dirty="0" smtClean="0">
                <a:solidFill>
                  <a:srgbClr val="FF0000"/>
                </a:solidFill>
              </a:rPr>
              <a:t>。</a:t>
            </a:r>
            <a:endParaRPr lang="en-US" altLang="ja-JP" sz="1400" dirty="0" smtClean="0">
              <a:solidFill>
                <a:srgbClr val="FF0000"/>
              </a:solidFill>
            </a:endParaRPr>
          </a:p>
          <a:p>
            <a:r>
              <a:rPr lang="en-US" altLang="ja-JP" sz="1400" dirty="0"/>
              <a:t>【</a:t>
            </a:r>
            <a:r>
              <a:rPr lang="ja-JP" altLang="en-US" sz="1400" dirty="0" smtClean="0"/>
              <a:t>注２</a:t>
            </a:r>
            <a:r>
              <a:rPr lang="en-US" altLang="ja-JP" sz="1400" dirty="0" smtClean="0"/>
              <a:t>】</a:t>
            </a:r>
            <a:r>
              <a:rPr lang="ja-JP" altLang="en-US" sz="1400" dirty="0" smtClean="0"/>
              <a:t> </a:t>
            </a:r>
            <a:r>
              <a:rPr lang="ja-JP" altLang="en-US" sz="1400" dirty="0"/>
              <a:t>注１の規定に基づく計画策定病院への文書</a:t>
            </a:r>
            <a:r>
              <a:rPr lang="ja-JP" altLang="en-US" sz="1400" dirty="0" smtClean="0"/>
              <a:t>の提供</a:t>
            </a:r>
            <a:r>
              <a:rPr lang="ja-JP" altLang="en-US" sz="1400" dirty="0"/>
              <a:t>に係る区分番号</a:t>
            </a:r>
            <a:r>
              <a:rPr lang="en-US" altLang="ja-JP" sz="1400" dirty="0"/>
              <a:t>B009</a:t>
            </a:r>
            <a:r>
              <a:rPr lang="ja-JP" altLang="en-US" sz="1400" dirty="0"/>
              <a:t>に掲げる診療情報</a:t>
            </a:r>
            <a:r>
              <a:rPr lang="ja-JP" altLang="en-US" sz="1400" dirty="0" smtClean="0"/>
              <a:t>提供料</a:t>
            </a:r>
            <a:r>
              <a:rPr lang="ja-JP" altLang="en-US" sz="1400" dirty="0"/>
              <a:t>（</a:t>
            </a:r>
            <a:r>
              <a:rPr lang="en-US" altLang="ja-JP" sz="1400" dirty="0"/>
              <a:t>Ⅰ</a:t>
            </a:r>
            <a:r>
              <a:rPr lang="ja-JP" altLang="en-US" sz="1400" dirty="0"/>
              <a:t>）の費用は、所定の点数に含まれるものと</a:t>
            </a:r>
            <a:r>
              <a:rPr lang="ja-JP" altLang="en-US" sz="1400" dirty="0" smtClean="0"/>
              <a:t>する</a:t>
            </a:r>
            <a:r>
              <a:rPr lang="ja-JP" altLang="en-US" sz="1400" dirty="0" smtClean="0">
                <a:solidFill>
                  <a:srgbClr val="FF0000"/>
                </a:solidFill>
              </a:rPr>
              <a:t>（ただし、がん関係の疾患や病状以外の病態についての診療情報提供であれば、同月であっても算定可能です。）</a:t>
            </a:r>
            <a:r>
              <a:rPr lang="ja-JP" altLang="en-US" sz="1400" dirty="0" smtClean="0"/>
              <a:t>。</a:t>
            </a:r>
            <a:endParaRPr lang="en-US" altLang="ja-JP" sz="1400" dirty="0" smtClean="0"/>
          </a:p>
          <a:p>
            <a:endParaRPr lang="en-US" altLang="ja-JP" sz="1400" dirty="0" smtClean="0"/>
          </a:p>
          <a:p>
            <a:r>
              <a:rPr lang="en-US" altLang="ja-JP" sz="1400" dirty="0"/>
              <a:t>※</a:t>
            </a:r>
            <a:r>
              <a:rPr lang="ja-JP" altLang="en-US" sz="1400" dirty="0" smtClean="0"/>
              <a:t>腫瘍マーカー検査</a:t>
            </a:r>
            <a:r>
              <a:rPr lang="ja-JP" altLang="en-US" sz="1400" dirty="0"/>
              <a:t>を</a:t>
            </a:r>
            <a:r>
              <a:rPr lang="ja-JP" altLang="en-US" sz="1400" dirty="0" smtClean="0"/>
              <a:t>行った</a:t>
            </a:r>
            <a:r>
              <a:rPr lang="ja-JP" altLang="en-US" sz="1400" dirty="0"/>
              <a:t>場合</a:t>
            </a:r>
            <a:r>
              <a:rPr lang="ja-JP" altLang="en-US" sz="1400" dirty="0" smtClean="0"/>
              <a:t>は、</a:t>
            </a:r>
            <a:r>
              <a:rPr lang="ja-JP" altLang="en-US" sz="1400" dirty="0"/>
              <a:t>検査料では</a:t>
            </a:r>
            <a:r>
              <a:rPr lang="ja-JP" altLang="en-US" sz="1400" dirty="0" smtClean="0"/>
              <a:t>なく、悪性</a:t>
            </a:r>
            <a:r>
              <a:rPr lang="ja-JP" altLang="en-US" sz="1400" dirty="0"/>
              <a:t>腫瘍特異物質治療</a:t>
            </a:r>
            <a:r>
              <a:rPr lang="ja-JP" altLang="en-US" sz="1400" dirty="0" smtClean="0"/>
              <a:t>管理料（</a:t>
            </a:r>
            <a:r>
              <a:rPr lang="en-US" altLang="ja-JP" sz="1400" dirty="0" smtClean="0"/>
              <a:t>CEA</a:t>
            </a:r>
            <a:r>
              <a:rPr lang="ja-JP" altLang="en-US" sz="1400" dirty="0" err="1" smtClean="0"/>
              <a:t>、</a:t>
            </a:r>
            <a:r>
              <a:rPr lang="en-US" altLang="ja-JP" sz="1400" dirty="0" smtClean="0"/>
              <a:t>CA15-3</a:t>
            </a:r>
            <a:r>
              <a:rPr lang="ja-JP" altLang="en-US" sz="1400" dirty="0" smtClean="0"/>
              <a:t>な</a:t>
            </a:r>
            <a:r>
              <a:rPr lang="ja-JP" altLang="en-US" sz="1400" dirty="0"/>
              <a:t>ど</a:t>
            </a:r>
            <a:r>
              <a:rPr lang="en-US" altLang="ja-JP" sz="1400" dirty="0" smtClean="0"/>
              <a:t>2</a:t>
            </a:r>
            <a:r>
              <a:rPr lang="ja-JP" altLang="en-US" sz="1400" dirty="0" smtClean="0"/>
              <a:t>項目以上の場合は</a:t>
            </a:r>
            <a:r>
              <a:rPr lang="en-US" altLang="ja-JP" sz="1400" dirty="0" smtClean="0"/>
              <a:t>400</a:t>
            </a:r>
            <a:r>
              <a:rPr lang="ja-JP" altLang="en-US" sz="1400" dirty="0" smtClean="0"/>
              <a:t>点）が、月</a:t>
            </a:r>
            <a:r>
              <a:rPr lang="en-US" altLang="ja-JP" sz="1400" dirty="0" smtClean="0"/>
              <a:t>1</a:t>
            </a:r>
            <a:r>
              <a:rPr lang="ja-JP" altLang="en-US" sz="1400" dirty="0" smtClean="0"/>
              <a:t>回</a:t>
            </a:r>
            <a:r>
              <a:rPr lang="ja-JP" altLang="en-US" sz="1400" dirty="0"/>
              <a:t>に限り</a:t>
            </a:r>
            <a:r>
              <a:rPr lang="ja-JP" altLang="en-US" sz="1400" dirty="0" smtClean="0"/>
              <a:t>算定出来ます。</a:t>
            </a:r>
            <a:endParaRPr lang="en-US" altLang="ja-JP" sz="1400" dirty="0" smtClean="0"/>
          </a:p>
          <a:p>
            <a:endParaRPr lang="en-US" altLang="ja-JP" sz="1400" dirty="0" smtClean="0"/>
          </a:p>
          <a:p>
            <a:r>
              <a:rPr lang="en-US" altLang="ja-JP" sz="1400" dirty="0" smtClean="0"/>
              <a:t>※</a:t>
            </a:r>
            <a:r>
              <a:rPr lang="ja-JP" altLang="en-US" sz="1400" dirty="0"/>
              <a:t>悪性腫瘍特異物質治療管理料と特定疾患療養</a:t>
            </a:r>
            <a:r>
              <a:rPr lang="ja-JP" altLang="en-US" sz="1400" dirty="0" smtClean="0"/>
              <a:t>管理料（診療所</a:t>
            </a:r>
            <a:r>
              <a:rPr lang="en-US" altLang="ja-JP" sz="1400" dirty="0" smtClean="0"/>
              <a:t>225</a:t>
            </a:r>
            <a:r>
              <a:rPr lang="ja-JP" altLang="en-US" sz="1400" dirty="0" smtClean="0"/>
              <a:t>点、</a:t>
            </a:r>
            <a:r>
              <a:rPr lang="en-US" altLang="ja-JP" sz="1400" dirty="0" smtClean="0"/>
              <a:t>100</a:t>
            </a:r>
            <a:r>
              <a:rPr lang="ja-JP" altLang="en-US" sz="1400" dirty="0" smtClean="0"/>
              <a:t>床未満病院</a:t>
            </a:r>
            <a:r>
              <a:rPr lang="en-US" altLang="ja-JP" sz="1400" dirty="0" smtClean="0"/>
              <a:t>147</a:t>
            </a:r>
            <a:r>
              <a:rPr lang="ja-JP" altLang="en-US" sz="1400" dirty="0" smtClean="0"/>
              <a:t>点、</a:t>
            </a:r>
            <a:r>
              <a:rPr lang="en-US" altLang="ja-JP" sz="1400" dirty="0" smtClean="0"/>
              <a:t>200</a:t>
            </a:r>
            <a:r>
              <a:rPr lang="ja-JP" altLang="en-US" sz="1400" dirty="0" smtClean="0"/>
              <a:t>床未満病院</a:t>
            </a:r>
            <a:r>
              <a:rPr lang="en-US" altLang="ja-JP" sz="1400" dirty="0" smtClean="0"/>
              <a:t>87</a:t>
            </a:r>
            <a:r>
              <a:rPr lang="ja-JP" altLang="en-US" sz="1400" dirty="0" smtClean="0"/>
              <a:t>点、月</a:t>
            </a:r>
            <a:r>
              <a:rPr lang="en-US" altLang="ja-JP" sz="1400" dirty="0" smtClean="0"/>
              <a:t>2</a:t>
            </a:r>
            <a:r>
              <a:rPr lang="ja-JP" altLang="en-US" sz="1400" dirty="0" smtClean="0"/>
              <a:t>回）の併算定が可能です。</a:t>
            </a:r>
            <a:endParaRPr lang="en-US" altLang="ja-JP" sz="1400" dirty="0" smtClean="0"/>
          </a:p>
          <a:p>
            <a:endParaRPr lang="en-US" altLang="ja-JP" sz="1400" dirty="0"/>
          </a:p>
        </p:txBody>
      </p:sp>
      <p:sp>
        <p:nvSpPr>
          <p:cNvPr id="17" name="ストライプ矢印 16"/>
          <p:cNvSpPr/>
          <p:nvPr/>
        </p:nvSpPr>
        <p:spPr>
          <a:xfrm rot="5400000">
            <a:off x="3313482" y="3534724"/>
            <a:ext cx="322362" cy="1373912"/>
          </a:xfrm>
          <a:prstGeom prst="strip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735539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33400" y="304800"/>
            <a:ext cx="5791200" cy="609600"/>
          </a:xfrm>
        </p:spPr>
        <p:txBody>
          <a:bodyPr/>
          <a:lstStyle/>
          <a:p>
            <a:pPr eaLnBrk="1" hangingPunct="1"/>
            <a:r>
              <a:rPr lang="ja-JP" altLang="en-US" sz="1800" b="1">
                <a:ea typeface="HG丸ｺﾞｼｯｸM-PRO" charset="-128"/>
              </a:rPr>
              <a:t>乳癌治療の原則１</a:t>
            </a:r>
          </a:p>
        </p:txBody>
      </p:sp>
      <p:sp>
        <p:nvSpPr>
          <p:cNvPr id="4099" name="Rectangle 5"/>
          <p:cNvSpPr>
            <a:spLocks noChangeArrowheads="1"/>
          </p:cNvSpPr>
          <p:nvPr/>
        </p:nvSpPr>
        <p:spPr bwMode="auto">
          <a:xfrm>
            <a:off x="495300" y="929348"/>
            <a:ext cx="5867400" cy="7819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spcBef>
                <a:spcPct val="20000"/>
              </a:spcBef>
            </a:pPr>
            <a:r>
              <a:rPr lang="ja-JP" altLang="ja-JP" sz="1400" b="1" dirty="0">
                <a:latin typeface="HG丸ｺﾞｼｯｸM-PRO" charset="-128"/>
              </a:rPr>
              <a:t>乳癌治療法の原則</a:t>
            </a:r>
            <a:endParaRPr lang="ja-JP" altLang="ja-JP" sz="1400" dirty="0">
              <a:latin typeface="HG丸ｺﾞｼｯｸM-PRO" charset="-128"/>
            </a:endParaRPr>
          </a:p>
          <a:p>
            <a:pPr eaLnBrk="1" hangingPunct="1">
              <a:spcBef>
                <a:spcPts val="0"/>
              </a:spcBef>
            </a:pPr>
            <a:r>
              <a:rPr lang="ja-JP" altLang="ja-JP" sz="1400" dirty="0">
                <a:latin typeface="HG丸ｺﾞｼｯｸM-PRO" charset="-128"/>
              </a:rPr>
              <a:t>　　乳癌の治療は</a:t>
            </a:r>
            <a:r>
              <a:rPr lang="ja-JP" altLang="ja-JP" sz="1400" b="1" dirty="0">
                <a:latin typeface="HG丸ｺﾞｼｯｸM-PRO" charset="-128"/>
              </a:rPr>
              <a:t>①手術療法　②放射</a:t>
            </a:r>
            <a:r>
              <a:rPr lang="ja-JP" altLang="ja-JP" sz="1400" b="1" dirty="0" smtClean="0">
                <a:latin typeface="HG丸ｺﾞｼｯｸM-PRO" charset="-128"/>
              </a:rPr>
              <a:t>線</a:t>
            </a:r>
            <a:r>
              <a:rPr lang="ja-JP" altLang="en-US" sz="1400" b="1" dirty="0">
                <a:latin typeface="HG丸ｺﾞｼｯｸM-PRO" charset="-128"/>
              </a:rPr>
              <a:t>療法</a:t>
            </a:r>
            <a:r>
              <a:rPr lang="ja-JP" altLang="ja-JP" sz="1400" b="1" dirty="0">
                <a:latin typeface="HG丸ｺﾞｼｯｸM-PRO" charset="-128"/>
              </a:rPr>
              <a:t>　③薬物療法</a:t>
            </a:r>
            <a:r>
              <a:rPr lang="ja-JP" altLang="ja-JP" sz="1400" dirty="0">
                <a:latin typeface="HG丸ｺﾞｼｯｸM-PRO" charset="-128"/>
              </a:rPr>
              <a:t>（</a:t>
            </a:r>
            <a:r>
              <a:rPr lang="ja-JP" altLang="ja-JP" sz="1400" dirty="0" smtClean="0">
                <a:latin typeface="HG丸ｺﾞｼｯｸM-PRO" charset="-128"/>
              </a:rPr>
              <a:t>ホルモン</a:t>
            </a:r>
            <a:endParaRPr lang="en-US" altLang="ja-JP" sz="1400" dirty="0" smtClean="0">
              <a:latin typeface="HG丸ｺﾞｼｯｸM-PRO" charset="-128"/>
            </a:endParaRPr>
          </a:p>
          <a:p>
            <a:pPr eaLnBrk="1" hangingPunct="1">
              <a:spcBef>
                <a:spcPts val="0"/>
              </a:spcBef>
            </a:pPr>
            <a:r>
              <a:rPr lang="ja-JP" altLang="ja-JP" sz="1400" dirty="0">
                <a:latin typeface="HG丸ｺﾞｼｯｸM-PRO" charset="-128"/>
              </a:rPr>
              <a:t>　</a:t>
            </a:r>
            <a:r>
              <a:rPr lang="ja-JP" altLang="ja-JP" sz="1400" dirty="0" smtClean="0">
                <a:latin typeface="HG丸ｺﾞｼｯｸM-PRO" charset="-128"/>
              </a:rPr>
              <a:t>剤</a:t>
            </a:r>
            <a:r>
              <a:rPr lang="ja-JP" altLang="ja-JP" sz="1400" dirty="0">
                <a:latin typeface="HG丸ｺﾞｼｯｸM-PRO" charset="-128"/>
              </a:rPr>
              <a:t>・抗癌剤・分子標的薬）があります</a:t>
            </a:r>
            <a:r>
              <a:rPr lang="ja-JP" altLang="ja-JP" sz="1400" dirty="0" smtClean="0">
                <a:latin typeface="HG丸ｺﾞｼｯｸM-PRO" charset="-128"/>
              </a:rPr>
              <a:t>。この</a:t>
            </a:r>
            <a:r>
              <a:rPr lang="ja-JP" altLang="ja-JP" sz="1400" dirty="0">
                <a:latin typeface="HG丸ｺﾞｼｯｸM-PRO" charset="-128"/>
              </a:rPr>
              <a:t>３つの治療法を組み</a:t>
            </a:r>
            <a:r>
              <a:rPr lang="ja-JP" altLang="ja-JP" sz="1400" dirty="0" smtClean="0">
                <a:latin typeface="HG丸ｺﾞｼｯｸM-PRO" charset="-128"/>
              </a:rPr>
              <a:t>合</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ja-JP" sz="1400" dirty="0" smtClean="0">
                <a:latin typeface="HG丸ｺﾞｼｯｸM-PRO" charset="-128"/>
              </a:rPr>
              <a:t>わせて</a:t>
            </a:r>
            <a:r>
              <a:rPr lang="ja-JP" altLang="ja-JP" sz="1400" dirty="0">
                <a:latin typeface="HG丸ｺﾞｼｯｸM-PRO" charset="-128"/>
              </a:rPr>
              <a:t>最小限の副作用で最大限の効果を</a:t>
            </a:r>
            <a:r>
              <a:rPr lang="ja-JP" altLang="ja-JP" sz="1400" dirty="0" smtClean="0">
                <a:latin typeface="HG丸ｺﾞｼｯｸM-PRO" charset="-128"/>
              </a:rPr>
              <a:t>出す</a:t>
            </a:r>
            <a:r>
              <a:rPr lang="ja-JP" altLang="ja-JP" sz="1400" dirty="0">
                <a:latin typeface="HG丸ｺﾞｼｯｸM-PRO" charset="-128"/>
              </a:rPr>
              <a:t>ように工夫します。</a:t>
            </a:r>
            <a:endParaRPr lang="ja-JP" altLang="en-US" sz="1400" dirty="0">
              <a:latin typeface="HG丸ｺﾞｼｯｸM-PRO" charset="-128"/>
            </a:endParaRPr>
          </a:p>
          <a:p>
            <a:pPr eaLnBrk="1" hangingPunct="1">
              <a:spcBef>
                <a:spcPts val="0"/>
              </a:spcBef>
            </a:pPr>
            <a:r>
              <a:rPr lang="ja-JP" altLang="ja-JP" sz="1400" dirty="0">
                <a:latin typeface="HG丸ｺﾞｼｯｸM-PRO" charset="-128"/>
              </a:rPr>
              <a:t>　　乳癌は再発してしまった場合、治癒は望めないと考えられていま　</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ja-JP" sz="1400" dirty="0" smtClean="0">
                <a:latin typeface="HG丸ｺﾞｼｯｸM-PRO" charset="-128"/>
              </a:rPr>
              <a:t>す</a:t>
            </a:r>
            <a:r>
              <a:rPr lang="ja-JP" altLang="ja-JP" sz="1400" dirty="0">
                <a:latin typeface="HG丸ｺﾞｼｯｸM-PRO" charset="-128"/>
              </a:rPr>
              <a:t>。そのため補助療法が非常に重要であり、中でも薬物療法は乳癌　</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ja-JP" sz="1400" dirty="0" smtClean="0">
                <a:latin typeface="HG丸ｺﾞｼｯｸM-PRO" charset="-128"/>
              </a:rPr>
              <a:t>治療</a:t>
            </a:r>
            <a:r>
              <a:rPr lang="ja-JP" altLang="ja-JP" sz="1400" dirty="0">
                <a:latin typeface="HG丸ｺﾞｼｯｸM-PRO" charset="-128"/>
              </a:rPr>
              <a:t>成功の鍵と考えられています。決められた薬剤を、決められた　</a:t>
            </a:r>
            <a:r>
              <a:rPr lang="ja-JP" altLang="en-US" sz="1400" dirty="0" smtClean="0">
                <a:latin typeface="HG丸ｺﾞｼｯｸM-PRO" charset="-128"/>
              </a:rPr>
              <a:t>　</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ja-JP" sz="1400" dirty="0" smtClean="0">
                <a:latin typeface="HG丸ｺﾞｼｯｸM-PRO" charset="-128"/>
              </a:rPr>
              <a:t>量</a:t>
            </a:r>
            <a:r>
              <a:rPr lang="ja-JP" altLang="ja-JP" sz="1400" dirty="0">
                <a:latin typeface="HG丸ｺﾞｼｯｸM-PRO" charset="-128"/>
              </a:rPr>
              <a:t>で、決められた期間投与しきることが最も重要です</a:t>
            </a:r>
            <a:r>
              <a:rPr lang="ja-JP" altLang="ja-JP" sz="1400" dirty="0" smtClean="0">
                <a:latin typeface="HG丸ｺﾞｼｯｸM-PRO" charset="-128"/>
              </a:rPr>
              <a:t>。</a:t>
            </a:r>
            <a:endParaRPr lang="en-US" altLang="ja-JP" sz="1400" dirty="0" smtClean="0">
              <a:latin typeface="HG丸ｺﾞｼｯｸM-PRO" charset="-128"/>
            </a:endParaRPr>
          </a:p>
          <a:p>
            <a:pPr eaLnBrk="1" hangingPunct="1">
              <a:spcBef>
                <a:spcPts val="0"/>
              </a:spcBef>
            </a:pPr>
            <a:r>
              <a:rPr lang="ja-JP" altLang="en-US" sz="1400" dirty="0" smtClean="0">
                <a:solidFill>
                  <a:srgbClr val="FF0000"/>
                </a:solidFill>
                <a:latin typeface="HG丸ｺﾞｼｯｸM-PRO" charset="-128"/>
              </a:rPr>
              <a:t>＊詳細の科学的エビデンスは最新の乳癌診療ガイドライン（日本乳癌　</a:t>
            </a:r>
            <a:endParaRPr lang="en-US" altLang="ja-JP" sz="1400" dirty="0" smtClean="0">
              <a:solidFill>
                <a:srgbClr val="FF0000"/>
              </a:solidFill>
              <a:latin typeface="HG丸ｺﾞｼｯｸM-PRO" charset="-128"/>
            </a:endParaRPr>
          </a:p>
          <a:p>
            <a:pPr eaLnBrk="1" hangingPunct="1">
              <a:spcBef>
                <a:spcPts val="0"/>
              </a:spcBef>
            </a:pPr>
            <a:r>
              <a:rPr lang="ja-JP" altLang="en-US" sz="1400" dirty="0">
                <a:solidFill>
                  <a:srgbClr val="FF0000"/>
                </a:solidFill>
                <a:latin typeface="HG丸ｺﾞｼｯｸM-PRO" charset="-128"/>
              </a:rPr>
              <a:t>　</a:t>
            </a:r>
            <a:r>
              <a:rPr lang="ja-JP" altLang="en-US" sz="1400" dirty="0" smtClean="0">
                <a:solidFill>
                  <a:srgbClr val="FF0000"/>
                </a:solidFill>
                <a:latin typeface="HG丸ｺﾞｼｯｸM-PRO" charset="-128"/>
              </a:rPr>
              <a:t>学会　編）をご参照ください</a:t>
            </a:r>
            <a:endParaRPr lang="ja-JP" altLang="en-US" sz="1400" dirty="0">
              <a:solidFill>
                <a:srgbClr val="FF0000"/>
              </a:solidFill>
              <a:latin typeface="HG丸ｺﾞｼｯｸM-PRO" charset="-128"/>
            </a:endParaRPr>
          </a:p>
          <a:p>
            <a:pPr eaLnBrk="1" hangingPunct="1">
              <a:spcBef>
                <a:spcPct val="20000"/>
              </a:spcBef>
            </a:pPr>
            <a:endParaRPr lang="ja-JP" altLang="ja-JP" sz="1400" b="1" dirty="0">
              <a:latin typeface="HG丸ｺﾞｼｯｸM-PRO" charset="-128"/>
            </a:endParaRPr>
          </a:p>
          <a:p>
            <a:pPr eaLnBrk="1" hangingPunct="1">
              <a:spcBef>
                <a:spcPct val="20000"/>
              </a:spcBef>
            </a:pPr>
            <a:r>
              <a:rPr lang="ja-JP" altLang="ja-JP" sz="1400" b="1" dirty="0">
                <a:latin typeface="HG丸ｺﾞｼｯｸM-PRO" charset="-128"/>
              </a:rPr>
              <a:t>①手術療法</a:t>
            </a:r>
            <a:endParaRPr lang="ja-JP" altLang="en-US" sz="1400" dirty="0">
              <a:latin typeface="HG丸ｺﾞｼｯｸM-PRO" charset="-128"/>
            </a:endParaRPr>
          </a:p>
          <a:p>
            <a:pPr eaLnBrk="1" hangingPunct="1">
              <a:spcBef>
                <a:spcPts val="0"/>
              </a:spcBef>
            </a:pPr>
            <a:r>
              <a:rPr lang="en-US" altLang="ja-JP" sz="1400" dirty="0">
                <a:latin typeface="HG丸ｺﾞｼｯｸM-PRO" charset="-128"/>
              </a:rPr>
              <a:t>(a)</a:t>
            </a:r>
            <a:r>
              <a:rPr lang="ja-JP" altLang="en-US" sz="1400" dirty="0">
                <a:latin typeface="HG丸ｺﾞｼｯｸM-PRO" charset="-128"/>
              </a:rPr>
              <a:t>乳房に対する手術</a:t>
            </a:r>
          </a:p>
          <a:p>
            <a:pPr eaLnBrk="1" hangingPunct="1">
              <a:spcBef>
                <a:spcPts val="0"/>
              </a:spcBef>
            </a:pPr>
            <a:r>
              <a:rPr lang="ja-JP" altLang="en-US" sz="1400" dirty="0">
                <a:latin typeface="HG丸ｺﾞｼｯｸM-PRO" charset="-128"/>
              </a:rPr>
              <a:t>　</a:t>
            </a:r>
            <a:r>
              <a:rPr lang="ja-JP" altLang="en-US" sz="1400" dirty="0" smtClean="0">
                <a:latin typeface="HG丸ｺﾞｼｯｸM-PRO" charset="-128"/>
              </a:rPr>
              <a:t>　乳房</a:t>
            </a:r>
            <a:r>
              <a:rPr lang="ja-JP" altLang="en-US" sz="1400" dirty="0">
                <a:latin typeface="HG丸ｺﾞｼｯｸM-PRO" charset="-128"/>
              </a:rPr>
              <a:t>温存手術：乳房を部分的に切除します</a:t>
            </a:r>
            <a:r>
              <a:rPr lang="ja-JP" altLang="en-US" sz="1400" dirty="0" smtClean="0">
                <a:latin typeface="HG丸ｺﾞｼｯｸM-PRO" charset="-128"/>
              </a:rPr>
              <a:t>。原則</a:t>
            </a:r>
            <a:r>
              <a:rPr lang="ja-JP" altLang="en-US" sz="1400" dirty="0">
                <a:latin typeface="HG丸ｺﾞｼｯｸM-PRO" charset="-128"/>
              </a:rPr>
              <a:t>として</a:t>
            </a:r>
            <a:r>
              <a:rPr lang="ja-JP" altLang="en-US" sz="1400" dirty="0" smtClean="0">
                <a:latin typeface="HG丸ｺﾞｼｯｸM-PRO" charset="-128"/>
              </a:rPr>
              <a:t>手術後に</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en-US" sz="1400" dirty="0" smtClean="0">
                <a:latin typeface="HG丸ｺﾞｼｯｸM-PRO" charset="-128"/>
              </a:rPr>
              <a:t>手術</a:t>
            </a:r>
            <a:r>
              <a:rPr lang="ja-JP" altLang="en-US" sz="1400" dirty="0">
                <a:latin typeface="HG丸ｺﾞｼｯｸM-PRO" charset="-128"/>
              </a:rPr>
              <a:t>した乳房に対して放射線照射を行います。</a:t>
            </a:r>
          </a:p>
          <a:p>
            <a:pPr eaLnBrk="1" hangingPunct="1">
              <a:spcBef>
                <a:spcPts val="0"/>
              </a:spcBef>
            </a:pPr>
            <a:r>
              <a:rPr lang="ja-JP" altLang="en-US" sz="1400" dirty="0">
                <a:latin typeface="HG丸ｺﾞｼｯｸM-PRO" charset="-128"/>
              </a:rPr>
              <a:t>　　</a:t>
            </a:r>
            <a:r>
              <a:rPr lang="ja-JP" altLang="en-US" sz="1400" dirty="0" smtClean="0">
                <a:latin typeface="HG丸ｺﾞｼｯｸM-PRO" charset="-128"/>
              </a:rPr>
              <a:t>乳房</a:t>
            </a:r>
            <a:r>
              <a:rPr lang="ja-JP" altLang="en-US" sz="1400" dirty="0">
                <a:latin typeface="HG丸ｺﾞｼｯｸM-PRO" charset="-128"/>
              </a:rPr>
              <a:t>切除術　：乳房を乳頭部皮膚を含めて切除します。</a:t>
            </a:r>
          </a:p>
          <a:p>
            <a:pPr eaLnBrk="1" hangingPunct="1">
              <a:spcBef>
                <a:spcPct val="20000"/>
              </a:spcBef>
            </a:pPr>
            <a:endParaRPr lang="ja-JP" altLang="en-US" sz="1400" dirty="0">
              <a:latin typeface="HG丸ｺﾞｼｯｸM-PRO" charset="-128"/>
            </a:endParaRPr>
          </a:p>
          <a:p>
            <a:pPr eaLnBrk="1" hangingPunct="1">
              <a:spcBef>
                <a:spcPts val="0"/>
              </a:spcBef>
            </a:pPr>
            <a:r>
              <a:rPr lang="ja-JP" altLang="en-US" sz="1400" dirty="0">
                <a:latin typeface="HG丸ｺﾞｼｯｸM-PRO" charset="-128"/>
              </a:rPr>
              <a:t>　　乳房温存手術は乳房切除術と比べて、</a:t>
            </a:r>
            <a:r>
              <a:rPr lang="ja-JP" altLang="en-US" sz="1400" dirty="0" smtClean="0">
                <a:latin typeface="HG丸ｺﾞｼｯｸM-PRO" charset="-128"/>
              </a:rPr>
              <a:t>乳房内再発率</a:t>
            </a:r>
            <a:r>
              <a:rPr lang="ja-JP" altLang="en-US" sz="1400" dirty="0">
                <a:latin typeface="HG丸ｺﾞｼｯｸM-PRO" charset="-128"/>
              </a:rPr>
              <a:t>が高い</a:t>
            </a:r>
            <a:r>
              <a:rPr lang="ja-JP" altLang="en-US" sz="1400" dirty="0" smtClean="0">
                <a:latin typeface="HG丸ｺﾞｼｯｸM-PRO" charset="-128"/>
              </a:rPr>
              <a:t>ですが、</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en-US" sz="1400" dirty="0" smtClean="0">
                <a:latin typeface="HG丸ｺﾞｼｯｸM-PRO" charset="-128"/>
              </a:rPr>
              <a:t>生存率</a:t>
            </a:r>
            <a:r>
              <a:rPr lang="ja-JP" altLang="en-US" sz="1400" dirty="0">
                <a:latin typeface="HG丸ｺﾞｼｯｸM-PRO" charset="-128"/>
              </a:rPr>
              <a:t>は同等であることがわかっています。 </a:t>
            </a:r>
          </a:p>
          <a:p>
            <a:pPr eaLnBrk="1" hangingPunct="1">
              <a:spcBef>
                <a:spcPct val="20000"/>
              </a:spcBef>
            </a:pPr>
            <a:endParaRPr lang="en-US" altLang="ja-JP" sz="1400" dirty="0" smtClean="0">
              <a:latin typeface="HG丸ｺﾞｼｯｸM-PRO" charset="-128"/>
            </a:endParaRPr>
          </a:p>
          <a:p>
            <a:pPr eaLnBrk="1" hangingPunct="1">
              <a:spcBef>
                <a:spcPct val="20000"/>
              </a:spcBef>
            </a:pPr>
            <a:r>
              <a:rPr lang="ja-JP" altLang="en-US" sz="1400" dirty="0" smtClean="0">
                <a:solidFill>
                  <a:srgbClr val="FF0000"/>
                </a:solidFill>
                <a:latin typeface="HG丸ｺﾞｼｯｸM-PRO" charset="-128"/>
              </a:rPr>
              <a:t>　　乳房再建術：手術時期について、切除手術と同時に行う場合と術　　　</a:t>
            </a:r>
            <a:endParaRPr lang="en-US" altLang="ja-JP" sz="1400" dirty="0" smtClean="0">
              <a:solidFill>
                <a:srgbClr val="FF0000"/>
              </a:solidFill>
              <a:latin typeface="HG丸ｺﾞｼｯｸM-PRO" charset="-128"/>
            </a:endParaRPr>
          </a:p>
          <a:p>
            <a:pPr eaLnBrk="1" hangingPunct="1">
              <a:spcBef>
                <a:spcPct val="20000"/>
              </a:spcBef>
            </a:pPr>
            <a:r>
              <a:rPr lang="ja-JP" altLang="en-US" sz="1400" dirty="0">
                <a:solidFill>
                  <a:srgbClr val="FF0000"/>
                </a:solidFill>
                <a:latin typeface="HG丸ｺﾞｼｯｸM-PRO" charset="-128"/>
              </a:rPr>
              <a:t>　</a:t>
            </a:r>
            <a:r>
              <a:rPr lang="ja-JP" altLang="en-US" sz="1400" dirty="0" smtClean="0">
                <a:solidFill>
                  <a:srgbClr val="FF0000"/>
                </a:solidFill>
                <a:latin typeface="HG丸ｺﾞｼｯｸM-PRO" charset="-128"/>
              </a:rPr>
              <a:t>後に落ち着いてから行う場合があり、再建方法について自家組織を</a:t>
            </a:r>
            <a:endParaRPr lang="en-US" altLang="ja-JP" sz="1400" dirty="0" smtClean="0">
              <a:solidFill>
                <a:srgbClr val="FF0000"/>
              </a:solidFill>
              <a:latin typeface="HG丸ｺﾞｼｯｸM-PRO" charset="-128"/>
            </a:endParaRPr>
          </a:p>
          <a:p>
            <a:pPr eaLnBrk="1" hangingPunct="1">
              <a:spcBef>
                <a:spcPct val="20000"/>
              </a:spcBef>
            </a:pPr>
            <a:r>
              <a:rPr lang="ja-JP" altLang="en-US" sz="1400" dirty="0">
                <a:solidFill>
                  <a:srgbClr val="FF0000"/>
                </a:solidFill>
                <a:latin typeface="HG丸ｺﾞｼｯｸM-PRO" charset="-128"/>
              </a:rPr>
              <a:t>　</a:t>
            </a:r>
            <a:r>
              <a:rPr lang="ja-JP" altLang="en-US" sz="1400" dirty="0" smtClean="0">
                <a:solidFill>
                  <a:srgbClr val="FF0000"/>
                </a:solidFill>
                <a:latin typeface="HG丸ｺﾞｼｯｸM-PRO" charset="-128"/>
              </a:rPr>
              <a:t>用いる場合と人工物を用いる場合があり、それぞれの適応等は拠点</a:t>
            </a:r>
            <a:endParaRPr lang="en-US" altLang="ja-JP" sz="1400" dirty="0" smtClean="0">
              <a:solidFill>
                <a:srgbClr val="FF0000"/>
              </a:solidFill>
              <a:latin typeface="HG丸ｺﾞｼｯｸM-PRO" charset="-128"/>
            </a:endParaRPr>
          </a:p>
          <a:p>
            <a:pPr eaLnBrk="1" hangingPunct="1">
              <a:spcBef>
                <a:spcPct val="20000"/>
              </a:spcBef>
            </a:pPr>
            <a:r>
              <a:rPr lang="ja-JP" altLang="en-US" sz="1400" dirty="0">
                <a:solidFill>
                  <a:srgbClr val="FF0000"/>
                </a:solidFill>
                <a:latin typeface="HG丸ｺﾞｼｯｸM-PRO" charset="-128"/>
              </a:rPr>
              <a:t>　</a:t>
            </a:r>
            <a:r>
              <a:rPr lang="ja-JP" altLang="en-US" sz="1400" dirty="0" smtClean="0">
                <a:solidFill>
                  <a:srgbClr val="FF0000"/>
                </a:solidFill>
                <a:latin typeface="HG丸ｺﾞｼｯｸM-PRO" charset="-128"/>
              </a:rPr>
              <a:t>病院主治医が説明します。</a:t>
            </a:r>
            <a:endParaRPr lang="en-US" altLang="ja-JP" sz="1400" dirty="0" smtClean="0">
              <a:solidFill>
                <a:srgbClr val="FF0000"/>
              </a:solidFill>
              <a:latin typeface="HG丸ｺﾞｼｯｸM-PRO" charset="-128"/>
            </a:endParaRPr>
          </a:p>
          <a:p>
            <a:pPr eaLnBrk="1" hangingPunct="1">
              <a:spcBef>
                <a:spcPct val="20000"/>
              </a:spcBef>
            </a:pPr>
            <a:endParaRPr lang="ja-JP" altLang="en-US" sz="1400" dirty="0">
              <a:solidFill>
                <a:srgbClr val="FF0000"/>
              </a:solidFill>
              <a:latin typeface="HG丸ｺﾞｼｯｸM-PRO" charset="-128"/>
            </a:endParaRPr>
          </a:p>
          <a:p>
            <a:pPr eaLnBrk="1" hangingPunct="1">
              <a:spcBef>
                <a:spcPct val="20000"/>
              </a:spcBef>
            </a:pPr>
            <a:r>
              <a:rPr lang="en-US" altLang="ja-JP" sz="1400" dirty="0">
                <a:latin typeface="HG丸ｺﾞｼｯｸM-PRO" charset="-128"/>
              </a:rPr>
              <a:t>(b)</a:t>
            </a:r>
            <a:r>
              <a:rPr lang="ja-JP" altLang="en-US" sz="1400" dirty="0">
                <a:latin typeface="HG丸ｺﾞｼｯｸM-PRO" charset="-128"/>
              </a:rPr>
              <a:t>リンパ節に対する</a:t>
            </a:r>
            <a:r>
              <a:rPr lang="ja-JP" altLang="en-US" sz="1400" dirty="0" smtClean="0">
                <a:latin typeface="HG丸ｺﾞｼｯｸM-PRO" charset="-128"/>
              </a:rPr>
              <a:t>手術　　</a:t>
            </a:r>
            <a:endParaRPr lang="ja-JP" altLang="en-US" sz="1400" dirty="0">
              <a:latin typeface="HG丸ｺﾞｼｯｸM-PRO" charset="-128"/>
            </a:endParaRPr>
          </a:p>
          <a:p>
            <a:pPr eaLnBrk="1" hangingPunct="1">
              <a:spcBef>
                <a:spcPts val="0"/>
              </a:spcBef>
            </a:pPr>
            <a:r>
              <a:rPr lang="ja-JP" altLang="en-US" sz="1400" dirty="0">
                <a:latin typeface="HG丸ｺﾞｼｯｸM-PRO" charset="-128"/>
              </a:rPr>
              <a:t>　　センチネルリンパ節生検：代表的なリンパ節を切除し（１</a:t>
            </a:r>
            <a:r>
              <a:rPr lang="en-US" altLang="ja-JP" sz="1400" dirty="0">
                <a:latin typeface="HG丸ｺﾞｼｯｸM-PRO" charset="-128"/>
              </a:rPr>
              <a:t>,</a:t>
            </a:r>
            <a:r>
              <a:rPr lang="ja-JP" altLang="en-US" sz="1400" dirty="0">
                <a:latin typeface="HG丸ｺﾞｼｯｸM-PRO" charset="-128"/>
              </a:rPr>
              <a:t>２個程　　　</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en-US" sz="1400" dirty="0" smtClean="0">
                <a:latin typeface="HG丸ｺﾞｼｯｸM-PRO" charset="-128"/>
              </a:rPr>
              <a:t>度</a:t>
            </a:r>
            <a:r>
              <a:rPr lang="ja-JP" altLang="en-US" sz="1400" dirty="0">
                <a:latin typeface="HG丸ｺﾞｼｯｸM-PRO" charset="-128"/>
              </a:rPr>
              <a:t>）、そのリンパ節に転移がある場合は腋窩リンパ節郭清を行い、　　</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en-US" sz="1400" dirty="0" smtClean="0">
                <a:latin typeface="HG丸ｺﾞｼｯｸM-PRO" charset="-128"/>
              </a:rPr>
              <a:t>転移</a:t>
            </a:r>
            <a:r>
              <a:rPr lang="ja-JP" altLang="en-US" sz="1400" dirty="0">
                <a:latin typeface="HG丸ｺﾞｼｯｸM-PRO" charset="-128"/>
              </a:rPr>
              <a:t>がない場合は郭清しない方法です。術後の合併症（腕の</a:t>
            </a:r>
            <a:r>
              <a:rPr lang="ja-JP" altLang="en-US" sz="1400" dirty="0" smtClean="0">
                <a:latin typeface="HG丸ｺﾞｼｯｸM-PRO" charset="-128"/>
              </a:rPr>
              <a:t>むくみ</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en-US" sz="1400" dirty="0" smtClean="0">
                <a:latin typeface="HG丸ｺﾞｼｯｸM-PRO" charset="-128"/>
              </a:rPr>
              <a:t>など</a:t>
            </a:r>
            <a:r>
              <a:rPr lang="ja-JP" altLang="en-US" sz="1400" dirty="0">
                <a:latin typeface="HG丸ｺﾞｼｯｸM-PRO" charset="-128"/>
              </a:rPr>
              <a:t>）を減らすことが</a:t>
            </a:r>
            <a:r>
              <a:rPr lang="ja-JP" altLang="en-US" sz="1400" dirty="0" smtClean="0">
                <a:latin typeface="HG丸ｺﾞｼｯｸM-PRO" charset="-128"/>
              </a:rPr>
              <a:t>出来ます。</a:t>
            </a:r>
            <a:endParaRPr lang="en-US" altLang="ja-JP" sz="1400" dirty="0">
              <a:latin typeface="HG丸ｺﾞｼｯｸM-PRO" charset="-128"/>
            </a:endParaRPr>
          </a:p>
          <a:p>
            <a:pPr eaLnBrk="1" hangingPunct="1">
              <a:spcBef>
                <a:spcPts val="0"/>
              </a:spcBef>
            </a:pPr>
            <a:r>
              <a:rPr lang="ja-JP" altLang="en-US" sz="1400" dirty="0" smtClean="0">
                <a:latin typeface="HG丸ｺﾞｼｯｸM-PRO" charset="-128"/>
              </a:rPr>
              <a:t>　　腋窩リンパ節郭清術：腋窩のリンパ節を取り除きます。腕がむく</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en-US" sz="1400" dirty="0" smtClean="0">
                <a:latin typeface="HG丸ｺﾞｼｯｸM-PRO" charset="-128"/>
              </a:rPr>
              <a:t>んだり、上腕の感覚が鈍くなったり、腕の運動範囲がせまくなるな　　　</a:t>
            </a:r>
            <a:endParaRPr lang="en-US" altLang="ja-JP" sz="1400" dirty="0" smtClean="0">
              <a:latin typeface="HG丸ｺﾞｼｯｸM-PRO" charset="-128"/>
            </a:endParaRPr>
          </a:p>
          <a:p>
            <a:pPr eaLnBrk="1" hangingPunct="1">
              <a:spcBef>
                <a:spcPts val="0"/>
              </a:spcBef>
            </a:pPr>
            <a:r>
              <a:rPr lang="ja-JP" altLang="en-US" sz="1400" dirty="0">
                <a:latin typeface="HG丸ｺﾞｼｯｸM-PRO" charset="-128"/>
              </a:rPr>
              <a:t>　</a:t>
            </a:r>
            <a:r>
              <a:rPr lang="ja-JP" altLang="en-US" sz="1400" dirty="0" smtClean="0">
                <a:latin typeface="HG丸ｺﾞｼｯｸM-PRO" charset="-128"/>
              </a:rPr>
              <a:t>どの合併症が起こることがあります。</a:t>
            </a:r>
          </a:p>
          <a:p>
            <a:pPr eaLnBrk="1" hangingPunct="1">
              <a:spcBef>
                <a:spcPct val="20000"/>
              </a:spcBef>
            </a:pPr>
            <a:endParaRPr lang="ja-JP" altLang="en-US" sz="1400" strike="sngStrike" dirty="0">
              <a:solidFill>
                <a:srgbClr val="FF0000"/>
              </a:solidFill>
              <a:latin typeface="HG丸ｺﾞｼｯｸM-PRO" charset="-128"/>
            </a:endParaRPr>
          </a:p>
          <a:p>
            <a:pPr eaLnBrk="1" hangingPunct="1">
              <a:spcBef>
                <a:spcPct val="20000"/>
              </a:spcBef>
            </a:pPr>
            <a:endParaRPr lang="en-US" altLang="ja-JP" sz="1400" b="1" strike="sngStrike" dirty="0">
              <a:solidFill>
                <a:srgbClr val="FF0000"/>
              </a:solidFill>
              <a:latin typeface="HG丸ｺﾞｼｯｸM-PRO"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533400" y="304800"/>
            <a:ext cx="5791200" cy="609600"/>
          </a:xfrm>
        </p:spPr>
        <p:txBody>
          <a:bodyPr/>
          <a:lstStyle/>
          <a:p>
            <a:pPr eaLnBrk="1" hangingPunct="1"/>
            <a:r>
              <a:rPr lang="ja-JP" altLang="en-US" sz="1800" b="1">
                <a:ea typeface="HG丸ｺﾞｼｯｸM-PRO" charset="-128"/>
              </a:rPr>
              <a:t>乳癌治療の原則２</a:t>
            </a:r>
          </a:p>
        </p:txBody>
      </p:sp>
      <p:sp>
        <p:nvSpPr>
          <p:cNvPr id="5123" name="Rectangle 5"/>
          <p:cNvSpPr>
            <a:spLocks noChangeArrowheads="1"/>
          </p:cNvSpPr>
          <p:nvPr/>
        </p:nvSpPr>
        <p:spPr bwMode="auto">
          <a:xfrm>
            <a:off x="495300" y="1295400"/>
            <a:ext cx="58674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spcBef>
                <a:spcPct val="20000"/>
              </a:spcBef>
            </a:pPr>
            <a:r>
              <a:rPr lang="en-US" altLang="ja-JP" sz="1400" b="1" dirty="0">
                <a:latin typeface="HG丸ｺﾞｼｯｸM-PRO" charset="-128"/>
              </a:rPr>
              <a:t>② </a:t>
            </a:r>
            <a:r>
              <a:rPr lang="ja-JP" altLang="en-US" sz="1400" b="1" dirty="0">
                <a:latin typeface="HG丸ｺﾞｼｯｸM-PRO" charset="-128"/>
              </a:rPr>
              <a:t>放射</a:t>
            </a:r>
            <a:r>
              <a:rPr lang="ja-JP" altLang="en-US" sz="1400" b="1" dirty="0" smtClean="0">
                <a:latin typeface="HG丸ｺﾞｼｯｸM-PRO" charset="-128"/>
              </a:rPr>
              <a:t>線</a:t>
            </a:r>
            <a:r>
              <a:rPr lang="ja-JP" altLang="en-US" sz="1400" b="1" dirty="0">
                <a:latin typeface="HG丸ｺﾞｼｯｸM-PRO" charset="-128"/>
              </a:rPr>
              <a:t>療法</a:t>
            </a:r>
            <a:endParaRPr lang="ja-JP" altLang="en-US" sz="1400" dirty="0">
              <a:latin typeface="HG丸ｺﾞｼｯｸM-PRO" charset="-128"/>
            </a:endParaRPr>
          </a:p>
          <a:p>
            <a:pPr eaLnBrk="1" hangingPunct="1">
              <a:spcBef>
                <a:spcPts val="0"/>
              </a:spcBef>
            </a:pPr>
            <a:r>
              <a:rPr lang="ja-JP" altLang="en-US" sz="1400" dirty="0">
                <a:latin typeface="HG丸ｺﾞｼｯｸM-PRO" charset="-128"/>
              </a:rPr>
              <a:t>　残存乳房照射：乳房温存術を行った際は</a:t>
            </a:r>
            <a:r>
              <a:rPr lang="ja-JP" altLang="en-US" sz="1400" dirty="0" smtClean="0">
                <a:latin typeface="HG丸ｺﾞｼｯｸM-PRO" charset="-128"/>
              </a:rPr>
              <a:t>原則的に</a:t>
            </a:r>
            <a:r>
              <a:rPr lang="ja-JP" altLang="en-US" sz="1400" dirty="0">
                <a:latin typeface="HG丸ｺﾞｼｯｸM-PRO" charset="-128"/>
              </a:rPr>
              <a:t>行います。</a:t>
            </a:r>
            <a:r>
              <a:rPr lang="ja-JP" altLang="en-US" sz="1400" dirty="0" smtClean="0">
                <a:latin typeface="HG丸ｺﾞｼｯｸM-PRO" charset="-128"/>
              </a:rPr>
              <a:t>温存した</a:t>
            </a:r>
            <a:r>
              <a:rPr lang="ja-JP" altLang="en-US" sz="1400" dirty="0">
                <a:latin typeface="HG丸ｺﾞｼｯｸM-PRO" charset="-128"/>
              </a:rPr>
              <a:t>乳房の再発率を</a:t>
            </a:r>
            <a:r>
              <a:rPr lang="en-US" altLang="ja-JP" sz="1400" dirty="0">
                <a:latin typeface="HG丸ｺﾞｼｯｸM-PRO" charset="-128"/>
              </a:rPr>
              <a:t>1/3</a:t>
            </a:r>
            <a:r>
              <a:rPr lang="ja-JP" altLang="en-US" sz="1400" dirty="0">
                <a:latin typeface="HG丸ｺﾞｼｯｸM-PRO" charset="-128"/>
              </a:rPr>
              <a:t>～</a:t>
            </a:r>
            <a:r>
              <a:rPr lang="en-US" altLang="ja-JP" sz="1400" dirty="0">
                <a:latin typeface="HG丸ｺﾞｼｯｸM-PRO" charset="-128"/>
              </a:rPr>
              <a:t>1/4</a:t>
            </a:r>
            <a:r>
              <a:rPr lang="ja-JP" altLang="en-US" sz="1400" dirty="0">
                <a:latin typeface="HG丸ｺﾞｼｯｸM-PRO" charset="-128"/>
              </a:rPr>
              <a:t>に減らせると言われています。</a:t>
            </a:r>
          </a:p>
          <a:p>
            <a:pPr eaLnBrk="1" hangingPunct="1">
              <a:spcBef>
                <a:spcPts val="0"/>
              </a:spcBef>
            </a:pPr>
            <a:r>
              <a:rPr lang="ja-JP" altLang="en-US" sz="1400" dirty="0">
                <a:latin typeface="HG丸ｺﾞｼｯｸM-PRO" charset="-128"/>
              </a:rPr>
              <a:t>　</a:t>
            </a:r>
            <a:r>
              <a:rPr lang="ja-JP" altLang="en-US" sz="1400" dirty="0" smtClean="0">
                <a:latin typeface="HG丸ｺﾞｼｯｸM-PRO" charset="-128"/>
              </a:rPr>
              <a:t>胸壁・鎖骨上照射：</a:t>
            </a:r>
            <a:r>
              <a:rPr lang="ja-JP" altLang="en-US" sz="1400" dirty="0">
                <a:latin typeface="HG丸ｺﾞｼｯｸM-PRO" charset="-128"/>
              </a:rPr>
              <a:t>リンパ節の転移が多い場合などに行うことが</a:t>
            </a:r>
            <a:r>
              <a:rPr lang="ja-JP" altLang="en-US" sz="1400" dirty="0" smtClean="0">
                <a:latin typeface="HG丸ｺﾞｼｯｸM-PRO" charset="-128"/>
              </a:rPr>
              <a:t>あります</a:t>
            </a:r>
            <a:r>
              <a:rPr lang="ja-JP" altLang="en-US" sz="1400" dirty="0">
                <a:latin typeface="HG丸ｺﾞｼｯｸM-PRO" charset="-128"/>
              </a:rPr>
              <a:t>。胸壁と鎖骨の上のリンパ節に放射線をあてます。局所再発率　　を下げる効果があります。</a:t>
            </a:r>
          </a:p>
          <a:p>
            <a:pPr eaLnBrk="1" hangingPunct="1">
              <a:spcBef>
                <a:spcPct val="20000"/>
              </a:spcBef>
            </a:pPr>
            <a:endParaRPr lang="ja-JP" altLang="en-US" sz="1400" dirty="0">
              <a:latin typeface="HG丸ｺﾞｼｯｸM-PRO" charset="-128"/>
            </a:endParaRPr>
          </a:p>
          <a:p>
            <a:pPr eaLnBrk="1" hangingPunct="1">
              <a:spcBef>
                <a:spcPct val="20000"/>
              </a:spcBef>
            </a:pPr>
            <a:r>
              <a:rPr lang="ja-JP" altLang="en-US" sz="1400" b="1" dirty="0">
                <a:latin typeface="HG丸ｺﾞｼｯｸM-PRO" charset="-128"/>
              </a:rPr>
              <a:t>③ 薬物療法</a:t>
            </a:r>
            <a:endParaRPr lang="ja-JP" altLang="en-US" sz="1400" dirty="0">
              <a:latin typeface="HG丸ｺﾞｼｯｸM-PRO" charset="-128"/>
            </a:endParaRPr>
          </a:p>
          <a:p>
            <a:pPr eaLnBrk="1" hangingPunct="1">
              <a:spcBef>
                <a:spcPct val="20000"/>
              </a:spcBef>
            </a:pPr>
            <a:r>
              <a:rPr lang="ja-JP" altLang="en-US" sz="1400" dirty="0" smtClean="0">
                <a:latin typeface="HG丸ｺﾞｼｯｸM-PRO" charset="-128"/>
              </a:rPr>
              <a:t>　術前補助療法あるいは術後補助療法が必要な場合があります。それぞれの乳癌の性質に合わせてアンスラサイクリン系、タキサン系の化学療法や分子標的薬（抗</a:t>
            </a:r>
            <a:r>
              <a:rPr lang="en-US" altLang="ja-JP" sz="1400" dirty="0" smtClean="0">
                <a:latin typeface="HG丸ｺﾞｼｯｸM-PRO" charset="-128"/>
              </a:rPr>
              <a:t>HER2</a:t>
            </a:r>
            <a:r>
              <a:rPr lang="ja-JP" altLang="en-US" sz="1400" dirty="0" smtClean="0">
                <a:latin typeface="HG丸ｺﾞｼｯｸM-PRO" charset="-128"/>
              </a:rPr>
              <a:t>療法）や内分泌療法があります。</a:t>
            </a:r>
            <a:endParaRPr lang="ja-JP" altLang="en-US" sz="1400" dirty="0">
              <a:latin typeface="HG丸ｺﾞｼｯｸM-PRO" charset="-128"/>
            </a:endParaRPr>
          </a:p>
          <a:p>
            <a:pPr eaLnBrk="1" hangingPunct="1"/>
            <a:endParaRPr lang="en-US" altLang="ja-JP" sz="1400" dirty="0" smtClean="0">
              <a:latin typeface="HG丸ｺﾞｼｯｸM-PRO" charset="-128"/>
            </a:endParaRPr>
          </a:p>
          <a:p>
            <a:pPr eaLnBrk="1" hangingPunct="1"/>
            <a:r>
              <a:rPr lang="ja-JP" altLang="en-US" sz="1400" dirty="0" smtClean="0">
                <a:latin typeface="HG丸ｺﾞｼｯｸM-PRO" charset="-128"/>
              </a:rPr>
              <a:t>化学療法：</a:t>
            </a:r>
            <a:endParaRPr lang="en-US" altLang="ja-JP" sz="1400" dirty="0" smtClean="0">
              <a:latin typeface="HG丸ｺﾞｼｯｸM-PRO" charset="-128"/>
            </a:endParaRPr>
          </a:p>
          <a:p>
            <a:pPr eaLnBrk="1" hangingPunct="1"/>
            <a:r>
              <a:rPr lang="ja-JP" altLang="en-US" sz="1400" dirty="0" smtClean="0">
                <a:latin typeface="HG丸ｺﾞｼｯｸM-PRO" charset="-128"/>
              </a:rPr>
              <a:t>　術前</a:t>
            </a:r>
            <a:r>
              <a:rPr lang="ja-JP" altLang="en-US" sz="1400" dirty="0">
                <a:latin typeface="HG丸ｺﾞｼｯｸM-PRO" charset="-128"/>
              </a:rPr>
              <a:t>補助療法と術後補助療法では、どちらの治療法も生存率には　　差がないことがわかっています。</a:t>
            </a:r>
          </a:p>
          <a:p>
            <a:pPr eaLnBrk="1" hangingPunct="1"/>
            <a:endParaRPr lang="ja-JP" altLang="en-US" sz="1400" dirty="0">
              <a:latin typeface="HG丸ｺﾞｼｯｸM-PRO" charset="-128"/>
            </a:endParaRPr>
          </a:p>
          <a:p>
            <a:pPr eaLnBrk="1" hangingPunct="1"/>
            <a:r>
              <a:rPr lang="ja-JP" altLang="en-US" sz="1400" dirty="0" smtClean="0">
                <a:latin typeface="HG丸ｺﾞｼｯｸM-PRO" charset="-128"/>
              </a:rPr>
              <a:t>パスで使用する薬剤</a:t>
            </a:r>
            <a:endParaRPr lang="ja-JP" altLang="en-US" sz="1400" dirty="0">
              <a:latin typeface="HG丸ｺﾞｼｯｸM-PRO" charset="-128"/>
            </a:endParaRPr>
          </a:p>
          <a:p>
            <a:pPr eaLnBrk="1" hangingPunct="1">
              <a:spcBef>
                <a:spcPct val="20000"/>
              </a:spcBef>
            </a:pPr>
            <a:r>
              <a:rPr lang="ja-JP" altLang="en-US" sz="1400" dirty="0">
                <a:latin typeface="HG丸ｺﾞｼｯｸM-PRO" charset="-128"/>
              </a:rPr>
              <a:t>　</a:t>
            </a:r>
            <a:r>
              <a:rPr lang="ja-JP" altLang="en-US" sz="1400" dirty="0" smtClean="0">
                <a:latin typeface="HG丸ｺﾞｼｯｸM-PRO" charset="-128"/>
              </a:rPr>
              <a:t>ホルモン剤</a:t>
            </a:r>
            <a:r>
              <a:rPr lang="ja-JP" altLang="en-US" sz="1400" dirty="0">
                <a:latin typeface="HG丸ｺﾞｼｯｸM-PRO" charset="-128"/>
              </a:rPr>
              <a:t>：一般的に副作用が少ないです。切除された乳癌</a:t>
            </a:r>
            <a:r>
              <a:rPr lang="ja-JP" altLang="en-US" sz="1400" dirty="0" smtClean="0">
                <a:latin typeface="HG丸ｺﾞｼｯｸM-PRO" charset="-128"/>
              </a:rPr>
              <a:t>組織の</a:t>
            </a:r>
            <a:r>
              <a:rPr lang="ja-JP" altLang="en-US" sz="1400" dirty="0">
                <a:latin typeface="HG丸ｺﾞｼｯｸM-PRO" charset="-128"/>
              </a:rPr>
              <a:t>　</a:t>
            </a:r>
            <a:r>
              <a:rPr lang="ja-JP" altLang="en-US" sz="1400" dirty="0" smtClean="0">
                <a:latin typeface="HG丸ｺﾞｼｯｸM-PRO" charset="-128"/>
              </a:rPr>
              <a:t>ホルモンレセプターが陽性の場合のみ使用</a:t>
            </a:r>
            <a:r>
              <a:rPr lang="ja-JP" altLang="en-US" sz="1400" dirty="0">
                <a:latin typeface="HG丸ｺﾞｼｯｸM-PRO" charset="-128"/>
              </a:rPr>
              <a:t>します。通常は抗癌剤</a:t>
            </a:r>
            <a:r>
              <a:rPr lang="ja-JP" altLang="en-US" sz="1400" dirty="0" smtClean="0">
                <a:latin typeface="HG丸ｺﾞｼｯｸM-PRO" charset="-128"/>
              </a:rPr>
              <a:t>治療</a:t>
            </a:r>
            <a:r>
              <a:rPr lang="ja-JP" altLang="en-US" sz="1400" dirty="0">
                <a:latin typeface="HG丸ｺﾞｼｯｸM-PRO" charset="-128"/>
              </a:rPr>
              <a:t>が終了してから行われます。分子標的薬治療や放射線治療と</a:t>
            </a:r>
            <a:r>
              <a:rPr lang="ja-JP" altLang="en-US" sz="1400" dirty="0" smtClean="0">
                <a:latin typeface="HG丸ｺﾞｼｯｸM-PRO" charset="-128"/>
              </a:rPr>
              <a:t>平行して</a:t>
            </a:r>
            <a:r>
              <a:rPr lang="ja-JP" altLang="en-US" sz="1400" dirty="0">
                <a:latin typeface="HG丸ｺﾞｼｯｸM-PRO" charset="-128"/>
              </a:rPr>
              <a:t>行われることがあります</a:t>
            </a:r>
            <a:r>
              <a:rPr lang="ja-JP" altLang="en-US" sz="1400" dirty="0" smtClean="0">
                <a:latin typeface="HG丸ｺﾞｼｯｸM-PRO" charset="-128"/>
              </a:rPr>
              <a:t>。</a:t>
            </a:r>
            <a:endParaRPr lang="ja-JP" altLang="en-US" sz="1400" strike="sngStrike" dirty="0">
              <a:solidFill>
                <a:srgbClr val="FF0000"/>
              </a:solidFill>
              <a:latin typeface="HG丸ｺﾞｼｯｸM-PRO"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3"/>
          <p:cNvSpPr>
            <a:spLocks/>
          </p:cNvSpPr>
          <p:nvPr/>
        </p:nvSpPr>
        <p:spPr bwMode="auto">
          <a:xfrm>
            <a:off x="914400" y="1524000"/>
            <a:ext cx="5715000" cy="4724400"/>
          </a:xfrm>
          <a:custGeom>
            <a:avLst/>
            <a:gdLst>
              <a:gd name="T0" fmla="*/ 3600 w 3600"/>
              <a:gd name="T1" fmla="*/ 0 h 2976"/>
              <a:gd name="T2" fmla="*/ 3600 w 3600"/>
              <a:gd name="T3" fmla="*/ 2976 h 2976"/>
              <a:gd name="T4" fmla="*/ 1296 w 3600"/>
              <a:gd name="T5" fmla="*/ 2976 h 2976"/>
              <a:gd name="T6" fmla="*/ 1296 w 3600"/>
              <a:gd name="T7" fmla="*/ 2352 h 2976"/>
              <a:gd name="T8" fmla="*/ 0 w 3600"/>
              <a:gd name="T9" fmla="*/ 2352 h 2976"/>
              <a:gd name="T10" fmla="*/ 0 w 3600"/>
              <a:gd name="T11" fmla="*/ 1296 h 2976"/>
              <a:gd name="T12" fmla="*/ 1296 w 3600"/>
              <a:gd name="T13" fmla="*/ 1296 h 2976"/>
              <a:gd name="T14" fmla="*/ 1296 w 3600"/>
              <a:gd name="T15" fmla="*/ 624 h 2976"/>
              <a:gd name="T16" fmla="*/ 0 w 3600"/>
              <a:gd name="T17" fmla="*/ 624 h 2976"/>
              <a:gd name="T18" fmla="*/ 0 w 3600"/>
              <a:gd name="T19" fmla="*/ 0 h 2976"/>
              <a:gd name="T20" fmla="*/ 3600 w 3600"/>
              <a:gd name="T21" fmla="*/ 0 h 297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00"/>
              <a:gd name="T34" fmla="*/ 0 h 2976"/>
              <a:gd name="T35" fmla="*/ 3600 w 3600"/>
              <a:gd name="T36" fmla="*/ 2976 h 297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00" h="2976">
                <a:moveTo>
                  <a:pt x="3600" y="0"/>
                </a:moveTo>
                <a:lnTo>
                  <a:pt x="3600" y="2976"/>
                </a:lnTo>
                <a:lnTo>
                  <a:pt x="1296" y="2976"/>
                </a:lnTo>
                <a:lnTo>
                  <a:pt x="1296" y="2352"/>
                </a:lnTo>
                <a:lnTo>
                  <a:pt x="0" y="2352"/>
                </a:lnTo>
                <a:lnTo>
                  <a:pt x="0" y="1296"/>
                </a:lnTo>
                <a:lnTo>
                  <a:pt x="1296" y="1296"/>
                </a:lnTo>
                <a:lnTo>
                  <a:pt x="1296" y="624"/>
                </a:lnTo>
                <a:lnTo>
                  <a:pt x="0" y="624"/>
                </a:lnTo>
                <a:lnTo>
                  <a:pt x="0" y="0"/>
                </a:lnTo>
                <a:lnTo>
                  <a:pt x="3600" y="0"/>
                </a:lnTo>
                <a:close/>
              </a:path>
            </a:pathLst>
          </a:custGeom>
          <a:solidFill>
            <a:srgbClr val="EAEAEA"/>
          </a:solidFill>
          <a:ln w="9525">
            <a:solidFill>
              <a:schemeClr val="tx1"/>
            </a:solidFill>
            <a:round/>
            <a:headEnd/>
            <a:tailEnd/>
          </a:ln>
        </p:spPr>
        <p:txBody>
          <a:bodyPr/>
          <a:lstStyle/>
          <a:p>
            <a:endParaRPr lang="ja-JP" altLang="en-US"/>
          </a:p>
        </p:txBody>
      </p:sp>
      <p:sp>
        <p:nvSpPr>
          <p:cNvPr id="6147" name="Rectangle 25"/>
          <p:cNvSpPr>
            <a:spLocks noChangeArrowheads="1"/>
          </p:cNvSpPr>
          <p:nvPr/>
        </p:nvSpPr>
        <p:spPr bwMode="auto">
          <a:xfrm>
            <a:off x="381000" y="5410200"/>
            <a:ext cx="2286000" cy="2362200"/>
          </a:xfrm>
          <a:prstGeom prst="rect">
            <a:avLst/>
          </a:prstGeom>
          <a:solidFill>
            <a:srgbClr val="DDDDDD"/>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endParaRPr lang="ja-JP" altLang="en-US"/>
          </a:p>
        </p:txBody>
      </p:sp>
      <p:sp>
        <p:nvSpPr>
          <p:cNvPr id="6148" name="Rectangle 2"/>
          <p:cNvSpPr>
            <a:spLocks noGrp="1" noChangeArrowheads="1"/>
          </p:cNvSpPr>
          <p:nvPr>
            <p:ph type="ctrTitle"/>
          </p:nvPr>
        </p:nvSpPr>
        <p:spPr>
          <a:xfrm>
            <a:off x="533400" y="152400"/>
            <a:ext cx="5791200" cy="609600"/>
          </a:xfrm>
        </p:spPr>
        <p:txBody>
          <a:bodyPr/>
          <a:lstStyle/>
          <a:p>
            <a:pPr eaLnBrk="1" hangingPunct="1"/>
            <a:r>
              <a:rPr lang="ja-JP" altLang="en-US" sz="2000" b="1">
                <a:ea typeface="HG丸ｺﾞｼｯｸM-PRO" charset="-128"/>
              </a:rPr>
              <a:t>乳癌治療の流れ</a:t>
            </a:r>
          </a:p>
        </p:txBody>
      </p:sp>
      <p:sp>
        <p:nvSpPr>
          <p:cNvPr id="6149" name="Text Box 4"/>
          <p:cNvSpPr txBox="1">
            <a:spLocks noChangeArrowheads="1"/>
          </p:cNvSpPr>
          <p:nvPr/>
        </p:nvSpPr>
        <p:spPr bwMode="auto">
          <a:xfrm>
            <a:off x="3200400" y="1676400"/>
            <a:ext cx="3276600" cy="794064"/>
          </a:xfrm>
          <a:prstGeom prst="rect">
            <a:avLst/>
          </a:prstGeom>
          <a:solidFill>
            <a:schemeClr val="bg1"/>
          </a:solidFill>
          <a:ln w="9525">
            <a:solidFill>
              <a:schemeClr val="tx1"/>
            </a:solidFill>
            <a:miter lim="800000"/>
            <a:headEnd/>
            <a:tailEnd/>
          </a:ln>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lnSpc>
                <a:spcPct val="90000"/>
              </a:lnSpc>
            </a:pPr>
            <a:r>
              <a:rPr lang="ja-JP" altLang="en-US" sz="1200" dirty="0">
                <a:latin typeface="HG丸ｺﾞｼｯｸM-PRO" charset="-128"/>
              </a:rPr>
              <a:t>温存手術希望例、</a:t>
            </a:r>
            <a:r>
              <a:rPr lang="ja-JP" altLang="en-US" sz="1200" dirty="0" smtClean="0">
                <a:latin typeface="HG丸ｺﾞｼｯｸM-PRO" charset="-128"/>
              </a:rPr>
              <a:t>局所進行例で</a:t>
            </a:r>
            <a:r>
              <a:rPr lang="ja-JP" altLang="en-US" sz="1200" dirty="0" smtClean="0">
                <a:solidFill>
                  <a:srgbClr val="FF0000"/>
                </a:solidFill>
                <a:latin typeface="HG丸ｺﾞｼｯｸM-PRO" charset="-128"/>
              </a:rPr>
              <a:t>、</a:t>
            </a:r>
            <a:r>
              <a:rPr lang="ja-JP" altLang="en-US" sz="1200" dirty="0" smtClean="0">
                <a:latin typeface="HG丸ｺﾞｼｯｸM-PRO" charset="-128"/>
              </a:rPr>
              <a:t>抗癌剤の感受性が期待される場合行う。</a:t>
            </a:r>
            <a:endParaRPr lang="ja-JP" altLang="en-US" sz="1200" dirty="0">
              <a:latin typeface="HG丸ｺﾞｼｯｸM-PRO" charset="-128"/>
            </a:endParaRPr>
          </a:p>
          <a:p>
            <a:pPr eaLnBrk="1" hangingPunct="1"/>
            <a:r>
              <a:rPr lang="ja-JP" altLang="en-US" sz="1200" dirty="0" smtClean="0">
                <a:latin typeface="HG丸ｺﾞｼｯｸM-PRO" charset="-128"/>
              </a:rPr>
              <a:t>抗癌剤や分子</a:t>
            </a:r>
            <a:r>
              <a:rPr lang="ja-JP" altLang="en-US" sz="1200" dirty="0">
                <a:latin typeface="HG丸ｺﾞｼｯｸM-PRO" charset="-128"/>
              </a:rPr>
              <a:t>標的薬を使用し、３～６ヶ月間行う（ホルモン剤を使用することもある）。</a:t>
            </a:r>
            <a:endParaRPr lang="ja-JP" altLang="en-US" dirty="0">
              <a:ea typeface="ＭＳ Ｐゴシック" charset="-128"/>
            </a:endParaRPr>
          </a:p>
        </p:txBody>
      </p:sp>
      <p:sp>
        <p:nvSpPr>
          <p:cNvPr id="6150" name="Text Box 5"/>
          <p:cNvSpPr txBox="1">
            <a:spLocks noChangeArrowheads="1"/>
          </p:cNvSpPr>
          <p:nvPr/>
        </p:nvSpPr>
        <p:spPr bwMode="auto">
          <a:xfrm>
            <a:off x="746125" y="914400"/>
            <a:ext cx="1539875"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algn="ctr" eaLnBrk="1" hangingPunct="1"/>
            <a:r>
              <a:rPr lang="ja-JP" altLang="en-US" sz="1600"/>
              <a:t>乳癌の診断</a:t>
            </a:r>
          </a:p>
        </p:txBody>
      </p:sp>
      <p:sp>
        <p:nvSpPr>
          <p:cNvPr id="6151" name="Text Box 7"/>
          <p:cNvSpPr txBox="1">
            <a:spLocks noChangeArrowheads="1"/>
          </p:cNvSpPr>
          <p:nvPr/>
        </p:nvSpPr>
        <p:spPr bwMode="auto">
          <a:xfrm>
            <a:off x="1143000" y="1885950"/>
            <a:ext cx="1539875" cy="346075"/>
          </a:xfrm>
          <a:prstGeom prst="rect">
            <a:avLst/>
          </a:prstGeom>
          <a:solidFill>
            <a:schemeClr val="bg1"/>
          </a:solidFill>
          <a:ln w="9525">
            <a:solidFill>
              <a:schemeClr val="tx1"/>
            </a:solidFill>
            <a:prstDash val="sysDot"/>
            <a:miter lim="800000"/>
            <a:headEnd/>
            <a:tailEnd/>
          </a:ln>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algn="ctr" eaLnBrk="1" hangingPunct="1"/>
            <a:r>
              <a:rPr lang="ja-JP" altLang="en-US" sz="1600"/>
              <a:t>術前薬物療法</a:t>
            </a:r>
          </a:p>
        </p:txBody>
      </p:sp>
      <p:sp>
        <p:nvSpPr>
          <p:cNvPr id="6152" name="Text Box 8"/>
          <p:cNvSpPr txBox="1">
            <a:spLocks noChangeArrowheads="1"/>
          </p:cNvSpPr>
          <p:nvPr/>
        </p:nvSpPr>
        <p:spPr bwMode="auto">
          <a:xfrm>
            <a:off x="746125" y="2857500"/>
            <a:ext cx="1539875"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algn="ctr" eaLnBrk="1" hangingPunct="1"/>
            <a:r>
              <a:rPr lang="ja-JP" altLang="en-US" sz="1600"/>
              <a:t>手術</a:t>
            </a:r>
          </a:p>
        </p:txBody>
      </p:sp>
      <p:sp>
        <p:nvSpPr>
          <p:cNvPr id="6153" name="Text Box 9"/>
          <p:cNvSpPr txBox="1">
            <a:spLocks noChangeArrowheads="1"/>
          </p:cNvSpPr>
          <p:nvPr/>
        </p:nvSpPr>
        <p:spPr bwMode="auto">
          <a:xfrm>
            <a:off x="1143000" y="3829050"/>
            <a:ext cx="1539875" cy="346075"/>
          </a:xfrm>
          <a:prstGeom prst="rect">
            <a:avLst/>
          </a:prstGeom>
          <a:solidFill>
            <a:schemeClr val="bg1"/>
          </a:solidFill>
          <a:ln w="9525">
            <a:solidFill>
              <a:schemeClr val="tx1"/>
            </a:solidFill>
            <a:prstDash val="sysDot"/>
            <a:miter lim="800000"/>
            <a:headEnd/>
            <a:tailEnd/>
          </a:ln>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algn="ctr" eaLnBrk="1" hangingPunct="1"/>
            <a:r>
              <a:rPr lang="ja-JP" altLang="en-US" sz="1600"/>
              <a:t>術後薬物療法</a:t>
            </a:r>
          </a:p>
        </p:txBody>
      </p:sp>
      <p:sp>
        <p:nvSpPr>
          <p:cNvPr id="6154" name="Text Box 10"/>
          <p:cNvSpPr txBox="1">
            <a:spLocks noChangeArrowheads="1"/>
          </p:cNvSpPr>
          <p:nvPr/>
        </p:nvSpPr>
        <p:spPr bwMode="auto">
          <a:xfrm>
            <a:off x="1143000" y="4800600"/>
            <a:ext cx="1539875" cy="346075"/>
          </a:xfrm>
          <a:prstGeom prst="rect">
            <a:avLst/>
          </a:prstGeom>
          <a:solidFill>
            <a:schemeClr val="bg1"/>
          </a:solidFill>
          <a:ln w="9525">
            <a:solidFill>
              <a:schemeClr val="tx1"/>
            </a:solidFill>
            <a:prstDash val="sysDot"/>
            <a:miter lim="800000"/>
            <a:headEnd/>
            <a:tailEnd/>
          </a:ln>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algn="ctr" eaLnBrk="1" hangingPunct="1"/>
            <a:r>
              <a:rPr lang="ja-JP" altLang="en-US" sz="1600"/>
              <a:t>放射線照射</a:t>
            </a:r>
          </a:p>
        </p:txBody>
      </p:sp>
      <p:sp>
        <p:nvSpPr>
          <p:cNvPr id="6155" name="Line 12"/>
          <p:cNvSpPr>
            <a:spLocks noChangeShapeType="1"/>
          </p:cNvSpPr>
          <p:nvPr/>
        </p:nvSpPr>
        <p:spPr bwMode="auto">
          <a:xfrm>
            <a:off x="1463675" y="1257300"/>
            <a:ext cx="0" cy="638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56" name="Line 14"/>
          <p:cNvSpPr>
            <a:spLocks noChangeShapeType="1"/>
          </p:cNvSpPr>
          <p:nvPr/>
        </p:nvSpPr>
        <p:spPr bwMode="auto">
          <a:xfrm>
            <a:off x="1463675" y="2228850"/>
            <a:ext cx="0"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57" name="Text Box 15"/>
          <p:cNvSpPr txBox="1">
            <a:spLocks noChangeArrowheads="1"/>
          </p:cNvSpPr>
          <p:nvPr/>
        </p:nvSpPr>
        <p:spPr bwMode="auto">
          <a:xfrm>
            <a:off x="3200400" y="4851400"/>
            <a:ext cx="3276600" cy="923330"/>
          </a:xfrm>
          <a:prstGeom prst="rect">
            <a:avLst/>
          </a:prstGeom>
          <a:solidFill>
            <a:schemeClr val="bg1"/>
          </a:solidFill>
          <a:ln w="9525">
            <a:solidFill>
              <a:schemeClr val="tx1"/>
            </a:solidFill>
            <a:miter lim="800000"/>
            <a:headEnd/>
            <a:tailEnd/>
          </a:ln>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lnSpc>
                <a:spcPct val="90000"/>
              </a:lnSpc>
            </a:pPr>
            <a:r>
              <a:rPr lang="ja-JP" altLang="en-US" sz="1200" dirty="0">
                <a:latin typeface="HG丸ｺﾞｼｯｸM-PRO" charset="-128"/>
              </a:rPr>
              <a:t>温存術例、高度リンパ節転移例に行う。</a:t>
            </a:r>
          </a:p>
          <a:p>
            <a:pPr eaLnBrk="1" hangingPunct="1">
              <a:lnSpc>
                <a:spcPct val="90000"/>
              </a:lnSpc>
            </a:pPr>
            <a:r>
              <a:rPr lang="ja-JP" altLang="en-US" sz="1200" dirty="0">
                <a:latin typeface="HG丸ｺﾞｼｯｸM-PRO" charset="-128"/>
              </a:rPr>
              <a:t>多くの</a:t>
            </a:r>
            <a:r>
              <a:rPr lang="ja-JP" altLang="en-US" sz="1200" dirty="0" smtClean="0">
                <a:latin typeface="HG丸ｺﾞｼｯｸM-PRO" charset="-128"/>
              </a:rPr>
              <a:t>場合４～</a:t>
            </a:r>
            <a:r>
              <a:rPr lang="ja-JP" altLang="en-US" sz="1200" dirty="0">
                <a:latin typeface="HG丸ｺﾞｼｯｸM-PRO" charset="-128"/>
              </a:rPr>
              <a:t>６週間行われる。</a:t>
            </a:r>
          </a:p>
          <a:p>
            <a:pPr eaLnBrk="1" hangingPunct="1">
              <a:lnSpc>
                <a:spcPct val="90000"/>
              </a:lnSpc>
            </a:pPr>
            <a:r>
              <a:rPr lang="ja-JP" altLang="en-US" sz="1200" dirty="0">
                <a:latin typeface="HG丸ｺﾞｼｯｸM-PRO" charset="-128"/>
              </a:rPr>
              <a:t>抗癌剤治療がある場合は抗癌剤終了後に</a:t>
            </a:r>
            <a:r>
              <a:rPr lang="ja-JP" altLang="en-US" sz="1200" dirty="0" smtClean="0">
                <a:latin typeface="HG丸ｺﾞｼｯｸM-PRO" charset="-128"/>
              </a:rPr>
              <a:t>行う。</a:t>
            </a:r>
            <a:endParaRPr lang="ja-JP" altLang="en-US" sz="1200" dirty="0">
              <a:latin typeface="HG丸ｺﾞｼｯｸM-PRO" charset="-128"/>
            </a:endParaRPr>
          </a:p>
          <a:p>
            <a:pPr eaLnBrk="1" hangingPunct="1">
              <a:lnSpc>
                <a:spcPct val="90000"/>
              </a:lnSpc>
            </a:pPr>
            <a:r>
              <a:rPr lang="ja-JP" altLang="en-US" sz="1200" dirty="0">
                <a:latin typeface="HG丸ｺﾞｼｯｸM-PRO" charset="-128"/>
              </a:rPr>
              <a:t>分子標的薬・ホルモン剤とは並行して行うことが多い。</a:t>
            </a:r>
            <a:endParaRPr lang="ja-JP" altLang="en-US" dirty="0">
              <a:ea typeface="ＭＳ Ｐゴシック" charset="-128"/>
            </a:endParaRPr>
          </a:p>
        </p:txBody>
      </p:sp>
      <p:sp>
        <p:nvSpPr>
          <p:cNvPr id="6158" name="Line 16"/>
          <p:cNvSpPr>
            <a:spLocks noChangeShapeType="1"/>
          </p:cNvSpPr>
          <p:nvPr/>
        </p:nvSpPr>
        <p:spPr bwMode="auto">
          <a:xfrm>
            <a:off x="1466850" y="3200400"/>
            <a:ext cx="0" cy="638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59" name="Line 17"/>
          <p:cNvSpPr>
            <a:spLocks noChangeShapeType="1"/>
          </p:cNvSpPr>
          <p:nvPr/>
        </p:nvSpPr>
        <p:spPr bwMode="auto">
          <a:xfrm>
            <a:off x="1466850" y="4171950"/>
            <a:ext cx="0" cy="638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60" name="Line 18"/>
          <p:cNvSpPr>
            <a:spLocks noChangeShapeType="1"/>
          </p:cNvSpPr>
          <p:nvPr/>
        </p:nvSpPr>
        <p:spPr bwMode="auto">
          <a:xfrm>
            <a:off x="1466850" y="5143500"/>
            <a:ext cx="0" cy="876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61" name="Text Box 19"/>
          <p:cNvSpPr txBox="1">
            <a:spLocks noChangeArrowheads="1"/>
          </p:cNvSpPr>
          <p:nvPr/>
        </p:nvSpPr>
        <p:spPr bwMode="auto">
          <a:xfrm>
            <a:off x="742950" y="6007100"/>
            <a:ext cx="1539875" cy="338554"/>
          </a:xfrm>
          <a:prstGeom prst="rect">
            <a:avLst/>
          </a:prstGeom>
          <a:solidFill>
            <a:schemeClr val="bg1"/>
          </a:solidFill>
          <a:ln w="9525">
            <a:solidFill>
              <a:schemeClr val="tx1"/>
            </a:solidFill>
            <a:miter lim="800000"/>
            <a:headEnd/>
            <a:tailEnd/>
          </a:ln>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algn="ctr" eaLnBrk="1" hangingPunct="1"/>
            <a:r>
              <a:rPr lang="ja-JP" altLang="en-US" sz="1600" dirty="0" smtClean="0">
                <a:solidFill>
                  <a:srgbClr val="FF0000"/>
                </a:solidFill>
              </a:rPr>
              <a:t>内分泌療法</a:t>
            </a:r>
            <a:endParaRPr lang="ja-JP" altLang="en-US" sz="1600" dirty="0">
              <a:solidFill>
                <a:srgbClr val="FF0000"/>
              </a:solidFill>
            </a:endParaRPr>
          </a:p>
        </p:txBody>
      </p:sp>
      <p:sp>
        <p:nvSpPr>
          <p:cNvPr id="6162" name="Text Box 20"/>
          <p:cNvSpPr txBox="1">
            <a:spLocks noChangeArrowheads="1"/>
          </p:cNvSpPr>
          <p:nvPr/>
        </p:nvSpPr>
        <p:spPr bwMode="auto">
          <a:xfrm>
            <a:off x="742950" y="6988175"/>
            <a:ext cx="1539875" cy="346075"/>
          </a:xfrm>
          <a:prstGeom prst="rect">
            <a:avLst/>
          </a:prstGeom>
          <a:solidFill>
            <a:schemeClr val="bg1"/>
          </a:solidFill>
          <a:ln w="9525">
            <a:solidFill>
              <a:schemeClr val="tx1"/>
            </a:solidFill>
            <a:miter lim="800000"/>
            <a:headEnd/>
            <a:tailEnd/>
          </a:ln>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algn="ctr" eaLnBrk="1" hangingPunct="1"/>
            <a:r>
              <a:rPr lang="ja-JP" altLang="en-US" sz="1600"/>
              <a:t>経過観察</a:t>
            </a:r>
          </a:p>
        </p:txBody>
      </p:sp>
      <p:sp>
        <p:nvSpPr>
          <p:cNvPr id="6163" name="Line 21"/>
          <p:cNvSpPr>
            <a:spLocks noChangeShapeType="1"/>
          </p:cNvSpPr>
          <p:nvPr/>
        </p:nvSpPr>
        <p:spPr bwMode="auto">
          <a:xfrm>
            <a:off x="1466850" y="6362700"/>
            <a:ext cx="0"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64" name="Text Box 23"/>
          <p:cNvSpPr txBox="1">
            <a:spLocks noChangeArrowheads="1"/>
          </p:cNvSpPr>
          <p:nvPr/>
        </p:nvSpPr>
        <p:spPr bwMode="auto">
          <a:xfrm>
            <a:off x="3200400" y="7058025"/>
            <a:ext cx="3276600" cy="266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lnSpc>
                <a:spcPct val="90000"/>
              </a:lnSpc>
            </a:pPr>
            <a:r>
              <a:rPr lang="ja-JP" altLang="en-US" sz="1200">
                <a:latin typeface="HG丸ｺﾞｼｯｸM-PRO" charset="-128"/>
              </a:rPr>
              <a:t>原則１０年目まで行う。</a:t>
            </a:r>
            <a:endParaRPr lang="ja-JP" altLang="en-US">
              <a:ea typeface="ＭＳ Ｐゴシック" charset="-128"/>
            </a:endParaRPr>
          </a:p>
        </p:txBody>
      </p:sp>
      <p:sp>
        <p:nvSpPr>
          <p:cNvPr id="6165" name="Text Box 24"/>
          <p:cNvSpPr txBox="1">
            <a:spLocks noChangeArrowheads="1"/>
          </p:cNvSpPr>
          <p:nvPr/>
        </p:nvSpPr>
        <p:spPr bwMode="auto">
          <a:xfrm>
            <a:off x="3200400" y="3667125"/>
            <a:ext cx="3276600" cy="927100"/>
          </a:xfrm>
          <a:prstGeom prst="rect">
            <a:avLst/>
          </a:prstGeom>
          <a:solidFill>
            <a:schemeClr val="bg1"/>
          </a:solidFill>
          <a:ln w="9525">
            <a:solidFill>
              <a:schemeClr val="tx1"/>
            </a:solidFill>
            <a:miter lim="800000"/>
            <a:headEnd/>
            <a:tailEnd/>
          </a:ln>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lnSpc>
                <a:spcPct val="90000"/>
              </a:lnSpc>
            </a:pPr>
            <a:r>
              <a:rPr lang="ja-JP" altLang="en-US" sz="1200" dirty="0">
                <a:latin typeface="HG丸ｺﾞｼｯｸM-PRO" charset="-128"/>
              </a:rPr>
              <a:t>抗癌剤、分子標的薬、ホルモン剤の順に行う。抗癌剤と分子標的薬、分子標的薬とホルモン剤は同時に使用することもあるが抗癌剤とホルモン剤は併用しない。</a:t>
            </a:r>
          </a:p>
          <a:p>
            <a:pPr eaLnBrk="1" hangingPunct="1">
              <a:lnSpc>
                <a:spcPct val="90000"/>
              </a:lnSpc>
            </a:pPr>
            <a:r>
              <a:rPr lang="ja-JP" altLang="en-US" sz="1200" dirty="0">
                <a:latin typeface="HG丸ｺﾞｼｯｸM-PRO" charset="-128"/>
              </a:rPr>
              <a:t>術後薬物療法を行わない場合もある。</a:t>
            </a:r>
            <a:endParaRPr lang="ja-JP" altLang="en-US" dirty="0">
              <a:ea typeface="ＭＳ Ｐゴシック" charset="-128"/>
            </a:endParaRPr>
          </a:p>
        </p:txBody>
      </p:sp>
      <p:sp>
        <p:nvSpPr>
          <p:cNvPr id="6166" name="Line 26"/>
          <p:cNvSpPr>
            <a:spLocks noChangeShapeType="1"/>
          </p:cNvSpPr>
          <p:nvPr/>
        </p:nvSpPr>
        <p:spPr bwMode="auto">
          <a:xfrm>
            <a:off x="2676525" y="4000500"/>
            <a:ext cx="523875"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67" name="Line 28"/>
          <p:cNvSpPr>
            <a:spLocks noChangeShapeType="1"/>
          </p:cNvSpPr>
          <p:nvPr/>
        </p:nvSpPr>
        <p:spPr bwMode="auto">
          <a:xfrm>
            <a:off x="2676525" y="4972050"/>
            <a:ext cx="523875"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68" name="Line 29"/>
          <p:cNvSpPr>
            <a:spLocks noChangeShapeType="1"/>
          </p:cNvSpPr>
          <p:nvPr/>
        </p:nvSpPr>
        <p:spPr bwMode="auto">
          <a:xfrm>
            <a:off x="2676525" y="2057400"/>
            <a:ext cx="523875"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69" name="Line 30"/>
          <p:cNvSpPr>
            <a:spLocks noChangeShapeType="1"/>
          </p:cNvSpPr>
          <p:nvPr/>
        </p:nvSpPr>
        <p:spPr bwMode="auto">
          <a:xfrm>
            <a:off x="2286000" y="7191375"/>
            <a:ext cx="904875"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0" name="Text Box 31"/>
          <p:cNvSpPr txBox="1">
            <a:spLocks noChangeArrowheads="1"/>
          </p:cNvSpPr>
          <p:nvPr/>
        </p:nvSpPr>
        <p:spPr bwMode="auto">
          <a:xfrm>
            <a:off x="525463" y="8004175"/>
            <a:ext cx="5951537" cy="835025"/>
          </a:xfrm>
          <a:prstGeom prst="rect">
            <a:avLst/>
          </a:prstGeom>
          <a:solidFill>
            <a:srgbClr val="DDDDDD"/>
          </a:solidFill>
          <a:ln w="9525">
            <a:solidFill>
              <a:schemeClr val="tx1"/>
            </a:solidFill>
            <a:miter lim="800000"/>
            <a:headEnd/>
            <a:tailEnd/>
          </a:ln>
        </p:spPr>
        <p:txBody>
          <a:bodyPr>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r>
              <a:rPr lang="ja-JP" altLang="en-US" sz="1600" dirty="0">
                <a:solidFill>
                  <a:srgbClr val="FF0000"/>
                </a:solidFill>
              </a:rPr>
              <a:t>抗癌剤・分子標的薬・放射線照射が終了し、ホルモン療法や経過観察のみになって</a:t>
            </a:r>
            <a:r>
              <a:rPr lang="ja-JP" altLang="en-US" sz="1600" dirty="0" smtClean="0">
                <a:solidFill>
                  <a:srgbClr val="FF0000"/>
                </a:solidFill>
              </a:rPr>
              <a:t>から、</a:t>
            </a:r>
            <a:r>
              <a:rPr lang="ja-JP" altLang="en-US" sz="1600" dirty="0">
                <a:solidFill>
                  <a:srgbClr val="FF0000"/>
                </a:solidFill>
              </a:rPr>
              <a:t>連携医の先生方と連携して診察を</a:t>
            </a:r>
            <a:r>
              <a:rPr lang="ja-JP" altLang="en-US" sz="1600" dirty="0" smtClean="0">
                <a:solidFill>
                  <a:srgbClr val="FF0000"/>
                </a:solidFill>
              </a:rPr>
              <a:t>進めます。</a:t>
            </a:r>
            <a:endParaRPr lang="ja-JP" altLang="en-US" sz="1600" dirty="0">
              <a:solidFill>
                <a:srgbClr val="FF0000"/>
              </a:solidFill>
            </a:endParaRPr>
          </a:p>
        </p:txBody>
      </p:sp>
      <p:sp>
        <p:nvSpPr>
          <p:cNvPr id="6171" name="Line 32"/>
          <p:cNvSpPr>
            <a:spLocks noChangeShapeType="1"/>
          </p:cNvSpPr>
          <p:nvPr/>
        </p:nvSpPr>
        <p:spPr bwMode="auto">
          <a:xfrm>
            <a:off x="2682874" y="6480175"/>
            <a:ext cx="323851"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2" name="Text Box 34"/>
          <p:cNvSpPr txBox="1">
            <a:spLocks noChangeArrowheads="1"/>
          </p:cNvSpPr>
          <p:nvPr/>
        </p:nvSpPr>
        <p:spPr bwMode="auto">
          <a:xfrm>
            <a:off x="2819400" y="990600"/>
            <a:ext cx="3241675" cy="346075"/>
          </a:xfrm>
          <a:prstGeom prst="rect">
            <a:avLst/>
          </a:prstGeom>
          <a:solidFill>
            <a:srgbClr val="EAEAEA"/>
          </a:solidFill>
          <a:ln w="9525">
            <a:solidFill>
              <a:schemeClr val="tx1"/>
            </a:solidFill>
            <a:miter lim="800000"/>
            <a:headEnd/>
            <a:tailEnd/>
          </a:ln>
        </p:spPr>
        <p:txBody>
          <a:bodyPr wrap="none">
            <a:spAutoFit/>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r>
              <a:rPr lang="ja-JP" altLang="en-US" sz="1600"/>
              <a:t>患者・癌の状況に応じて行う治療</a:t>
            </a:r>
          </a:p>
        </p:txBody>
      </p:sp>
      <p:sp>
        <p:nvSpPr>
          <p:cNvPr id="6173" name="Line 35"/>
          <p:cNvSpPr>
            <a:spLocks noChangeShapeType="1"/>
          </p:cNvSpPr>
          <p:nvPr/>
        </p:nvSpPr>
        <p:spPr bwMode="auto">
          <a:xfrm>
            <a:off x="4191000" y="1333500"/>
            <a:ext cx="0" cy="190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533400" y="76200"/>
            <a:ext cx="5791200" cy="762000"/>
          </a:xfrm>
        </p:spPr>
        <p:txBody>
          <a:bodyPr/>
          <a:lstStyle/>
          <a:p>
            <a:pPr eaLnBrk="1" hangingPunct="1"/>
            <a:r>
              <a:rPr lang="ja-JP" altLang="en-US" sz="1800" b="1">
                <a:ea typeface="HG丸ｺﾞｼｯｸM-PRO" charset="-128"/>
              </a:rPr>
              <a:t>術後経過観察での注意点</a:t>
            </a:r>
          </a:p>
        </p:txBody>
      </p:sp>
      <p:sp>
        <p:nvSpPr>
          <p:cNvPr id="7171" name="Rectangle 5"/>
          <p:cNvSpPr>
            <a:spLocks noChangeArrowheads="1"/>
          </p:cNvSpPr>
          <p:nvPr/>
        </p:nvSpPr>
        <p:spPr bwMode="auto">
          <a:xfrm>
            <a:off x="495300" y="914400"/>
            <a:ext cx="5867400" cy="784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lnSpc>
                <a:spcPct val="90000"/>
              </a:lnSpc>
              <a:spcBef>
                <a:spcPct val="20000"/>
              </a:spcBef>
            </a:pPr>
            <a:r>
              <a:rPr lang="ja-JP" altLang="en-US" sz="1400" dirty="0">
                <a:latin typeface="HG丸ｺﾞｼｯｸM-PRO" charset="-128"/>
              </a:rPr>
              <a:t>　ホルモン療法剤を内服している場合、それぞれの薬剤に特有の副作用注意点があります。これに関しては後述のそれぞれの薬剤の説明を参照ください。ここでは全般的な注意点につき解説します。</a:t>
            </a:r>
          </a:p>
          <a:p>
            <a:pPr eaLnBrk="1" hangingPunct="1">
              <a:lnSpc>
                <a:spcPct val="90000"/>
              </a:lnSpc>
              <a:spcBef>
                <a:spcPct val="20000"/>
              </a:spcBef>
            </a:pPr>
            <a:endParaRPr lang="ja-JP" altLang="en-US"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＊理学所見</a:t>
            </a:r>
          </a:p>
          <a:p>
            <a:pPr eaLnBrk="1" hangingPunct="1">
              <a:lnSpc>
                <a:spcPct val="90000"/>
              </a:lnSpc>
              <a:spcBef>
                <a:spcPts val="0"/>
              </a:spcBef>
            </a:pPr>
            <a:r>
              <a:rPr lang="ja-JP" altLang="en-US" sz="1400" dirty="0">
                <a:latin typeface="HG丸ｺﾞｼｯｸM-PRO" charset="-128"/>
              </a:rPr>
              <a:t>　　乳癌の術後経過観察では、３ヶ月から６ヶ月に１回の問診・視触　</a:t>
            </a:r>
            <a:r>
              <a:rPr lang="ja-JP" altLang="en-US" sz="1400" dirty="0" smtClean="0">
                <a:latin typeface="HG丸ｺﾞｼｯｸM-PRO" charset="-128"/>
              </a:rPr>
              <a:t>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診</a:t>
            </a:r>
            <a:r>
              <a:rPr lang="ja-JP" altLang="en-US" sz="1400" dirty="0">
                <a:latin typeface="HG丸ｺﾞｼｯｸM-PRO" charset="-128"/>
              </a:rPr>
              <a:t>が重要とされています。</a:t>
            </a:r>
          </a:p>
          <a:p>
            <a:pPr eaLnBrk="1" hangingPunct="1">
              <a:lnSpc>
                <a:spcPct val="90000"/>
              </a:lnSpc>
              <a:spcBef>
                <a:spcPts val="0"/>
              </a:spcBef>
            </a:pPr>
            <a:r>
              <a:rPr lang="ja-JP" altLang="en-US" sz="1400" dirty="0">
                <a:latin typeface="HG丸ｺﾞｼｯｸM-PRO" charset="-128"/>
              </a:rPr>
              <a:t>　　問診では、新しく出現した症状や持続する症状、増強する症状に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注意</a:t>
            </a:r>
            <a:r>
              <a:rPr lang="ja-JP" altLang="en-US" sz="1400" dirty="0">
                <a:latin typeface="HG丸ｺﾞｼｯｸM-PRO" charset="-128"/>
              </a:rPr>
              <a:t>します。一過性の症状は問題にならないことが多いです。</a:t>
            </a:r>
          </a:p>
          <a:p>
            <a:pPr eaLnBrk="1" hangingPunct="1">
              <a:lnSpc>
                <a:spcPct val="90000"/>
              </a:lnSpc>
              <a:spcBef>
                <a:spcPts val="0"/>
              </a:spcBef>
            </a:pPr>
            <a:r>
              <a:rPr lang="ja-JP" altLang="en-US" sz="1400" dirty="0">
                <a:latin typeface="HG丸ｺﾞｼｯｸM-PRO" charset="-128"/>
              </a:rPr>
              <a:t>　　視触診では、乳房の腫瘤、皮膚の発赤・腫瘤、腋窩・鎖上のリン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パ</a:t>
            </a:r>
            <a:r>
              <a:rPr lang="ja-JP" altLang="en-US" sz="1400" dirty="0">
                <a:latin typeface="HG丸ｺﾞｼｯｸM-PRO" charset="-128"/>
              </a:rPr>
              <a:t>節の腫脹などに注意します。また手術をした方の上腕のリンパ浮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腫</a:t>
            </a:r>
            <a:r>
              <a:rPr lang="ja-JP" altLang="en-US" sz="1400" dirty="0">
                <a:latin typeface="HG丸ｺﾞｼｯｸM-PRO" charset="-128"/>
              </a:rPr>
              <a:t>などにも注意してください。リンパ浮腫は早期の対応が大切とさ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れ</a:t>
            </a:r>
            <a:r>
              <a:rPr lang="ja-JP" altLang="en-US" sz="1400" dirty="0">
                <a:latin typeface="HG丸ｺﾞｼｯｸM-PRO" charset="-128"/>
              </a:rPr>
              <a:t>、完成されてからでは治療が難しいとされています。</a:t>
            </a:r>
          </a:p>
          <a:p>
            <a:pPr eaLnBrk="1" hangingPunct="1">
              <a:lnSpc>
                <a:spcPct val="90000"/>
              </a:lnSpc>
              <a:spcBef>
                <a:spcPts val="0"/>
              </a:spcBef>
            </a:pPr>
            <a:r>
              <a:rPr lang="ja-JP" altLang="en-US" sz="1400" dirty="0">
                <a:latin typeface="HG丸ｺﾞｼｯｸM-PRO" charset="-128"/>
              </a:rPr>
              <a:t>　　これらの所見がある場合は、がん診療拠点病院を受診させて下さ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い。</a:t>
            </a:r>
            <a:endParaRPr lang="ja-JP" altLang="en-US" sz="1400" dirty="0">
              <a:latin typeface="HG丸ｺﾞｼｯｸM-PRO" charset="-128"/>
            </a:endParaRPr>
          </a:p>
          <a:p>
            <a:pPr eaLnBrk="1" hangingPunct="1">
              <a:lnSpc>
                <a:spcPct val="90000"/>
              </a:lnSpc>
              <a:spcBef>
                <a:spcPct val="20000"/>
              </a:spcBef>
            </a:pPr>
            <a:endParaRPr lang="ja-JP" altLang="en-US"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＊画像検査</a:t>
            </a:r>
          </a:p>
          <a:p>
            <a:pPr eaLnBrk="1" hangingPunct="1">
              <a:lnSpc>
                <a:spcPct val="90000"/>
              </a:lnSpc>
              <a:spcBef>
                <a:spcPts val="0"/>
              </a:spcBef>
            </a:pPr>
            <a:r>
              <a:rPr lang="ja-JP" altLang="en-US" sz="1400" dirty="0">
                <a:latin typeface="HG丸ｺﾞｼｯｸM-PRO" charset="-128"/>
              </a:rPr>
              <a:t>　　乳癌の術後経過観察で有用であるとされている画像検査は、１年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に</a:t>
            </a:r>
            <a:r>
              <a:rPr lang="ja-JP" altLang="en-US" sz="1400" dirty="0">
                <a:latin typeface="HG丸ｺﾞｼｯｸM-PRO" charset="-128"/>
              </a:rPr>
              <a:t>１回のマンモグラフィーのみです。それ以外は何か症状がある時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に</a:t>
            </a:r>
            <a:r>
              <a:rPr lang="ja-JP" altLang="en-US" sz="1400" dirty="0">
                <a:latin typeface="HG丸ｺﾞｼｯｸM-PRO" charset="-128"/>
              </a:rPr>
              <a:t>、その症状に合わせた検査を行うのが原則です。</a:t>
            </a:r>
          </a:p>
          <a:p>
            <a:pPr eaLnBrk="1" hangingPunct="1">
              <a:lnSpc>
                <a:spcPct val="90000"/>
              </a:lnSpc>
              <a:spcBef>
                <a:spcPts val="0"/>
              </a:spcBef>
            </a:pPr>
            <a:r>
              <a:rPr lang="ja-JP" altLang="en-US" sz="1400" dirty="0">
                <a:latin typeface="HG丸ｺﾞｼｯｸM-PRO" charset="-128"/>
              </a:rPr>
              <a:t>　　しかし実際には、施設・主治医によって方針が違っているのが現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状</a:t>
            </a:r>
            <a:r>
              <a:rPr lang="ja-JP" altLang="en-US" sz="1400" dirty="0">
                <a:latin typeface="HG丸ｺﾞｼｯｸM-PRO" charset="-128"/>
              </a:rPr>
              <a:t>です。また、患者の再発リスクに応じて定期的な検査を行う場合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も</a:t>
            </a:r>
            <a:r>
              <a:rPr lang="ja-JP" altLang="en-US" sz="1400" dirty="0">
                <a:latin typeface="HG丸ｺﾞｼｯｸM-PRO" charset="-128"/>
              </a:rPr>
              <a:t>あります。</a:t>
            </a:r>
          </a:p>
          <a:p>
            <a:pPr eaLnBrk="1" hangingPunct="1">
              <a:lnSpc>
                <a:spcPct val="90000"/>
              </a:lnSpc>
              <a:spcBef>
                <a:spcPts val="0"/>
              </a:spcBef>
            </a:pPr>
            <a:r>
              <a:rPr lang="ja-JP" altLang="en-US" sz="1400" dirty="0">
                <a:latin typeface="HG丸ｺﾞｼｯｸM-PRO" charset="-128"/>
              </a:rPr>
              <a:t>　　画像検査は１年に１回のがん診療拠点病院受診時に必要に応じて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行います</a:t>
            </a:r>
            <a:r>
              <a:rPr lang="ja-JP" altLang="en-US" sz="1400" dirty="0">
                <a:latin typeface="HG丸ｺﾞｼｯｸM-PRO" charset="-128"/>
              </a:rPr>
              <a:t>が、再発を疑う症状がある場合は不定期に行いますので、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がん</a:t>
            </a:r>
            <a:r>
              <a:rPr lang="ja-JP" altLang="en-US" sz="1400" dirty="0">
                <a:latin typeface="HG丸ｺﾞｼｯｸM-PRO" charset="-128"/>
              </a:rPr>
              <a:t>診療拠点病院を受診させて下さい。</a:t>
            </a:r>
          </a:p>
          <a:p>
            <a:pPr eaLnBrk="1" hangingPunct="1">
              <a:lnSpc>
                <a:spcPct val="90000"/>
              </a:lnSpc>
              <a:spcBef>
                <a:spcPct val="20000"/>
              </a:spcBef>
            </a:pPr>
            <a:endParaRPr lang="ja-JP" altLang="en-US"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＊採血（腫瘍マーカーを含む）</a:t>
            </a:r>
          </a:p>
          <a:p>
            <a:pPr eaLnBrk="1" hangingPunct="1">
              <a:lnSpc>
                <a:spcPct val="90000"/>
              </a:lnSpc>
              <a:spcBef>
                <a:spcPts val="0"/>
              </a:spcBef>
            </a:pPr>
            <a:r>
              <a:rPr lang="ja-JP" altLang="en-US" sz="1400" dirty="0">
                <a:latin typeface="HG丸ｺﾞｼｯｸM-PRO" charset="-128"/>
              </a:rPr>
              <a:t>　　ホルモン療法中は薬剤の副作用による肝機能</a:t>
            </a:r>
            <a:r>
              <a:rPr lang="ja-JP" altLang="en-US" sz="1400" dirty="0" smtClean="0">
                <a:latin typeface="HG丸ｺﾞｼｯｸM-PRO" charset="-128"/>
              </a:rPr>
              <a:t>異常・脂質異常症な</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ども起こりうる</a:t>
            </a:r>
            <a:r>
              <a:rPr lang="ja-JP" altLang="en-US" sz="1400" dirty="0">
                <a:latin typeface="HG丸ｺﾞｼｯｸM-PRO" charset="-128"/>
              </a:rPr>
              <a:t>ので、定期的な採血を行うことをお薦めします。</a:t>
            </a:r>
          </a:p>
          <a:p>
            <a:pPr eaLnBrk="1" hangingPunct="1">
              <a:lnSpc>
                <a:spcPct val="90000"/>
              </a:lnSpc>
              <a:spcBef>
                <a:spcPts val="0"/>
              </a:spcBef>
            </a:pPr>
            <a:r>
              <a:rPr lang="ja-JP" altLang="en-US" sz="1400" dirty="0">
                <a:latin typeface="HG丸ｺﾞｼｯｸM-PRO" charset="-128"/>
              </a:rPr>
              <a:t>　　腫瘍マーカーは保険診療上、１回</a:t>
            </a:r>
            <a:r>
              <a:rPr lang="en-US" altLang="ja-JP" sz="1400" dirty="0">
                <a:latin typeface="HG丸ｺﾞｼｯｸM-PRO" charset="-128"/>
              </a:rPr>
              <a:t>/</a:t>
            </a:r>
            <a:r>
              <a:rPr lang="ja-JP" altLang="en-US" sz="1400" dirty="0">
                <a:latin typeface="HG丸ｺﾞｼｯｸM-PRO" charset="-128"/>
              </a:rPr>
              <a:t>月の測定は認められています。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ただし</a:t>
            </a:r>
            <a:r>
              <a:rPr lang="ja-JP" altLang="en-US" sz="1400" dirty="0">
                <a:latin typeface="HG丸ｺﾞｼｯｸM-PRO" charset="-128"/>
              </a:rPr>
              <a:t>、乳癌の経過観察において腫瘍マーカーが有用であるという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エビデンス</a:t>
            </a:r>
            <a:r>
              <a:rPr lang="ja-JP" altLang="en-US" sz="1400" dirty="0">
                <a:latin typeface="HG丸ｺﾞｼｯｸM-PRO" charset="-128"/>
              </a:rPr>
              <a:t>はありません。しかし実際には、定期採血の際に一緒に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測定</a:t>
            </a:r>
            <a:r>
              <a:rPr lang="ja-JP" altLang="en-US" sz="1400" dirty="0">
                <a:latin typeface="HG丸ｺﾞｼｯｸM-PRO" charset="-128"/>
              </a:rPr>
              <a:t>を行うことも多いです。一般的には、</a:t>
            </a:r>
            <a:r>
              <a:rPr lang="en-US" altLang="ja-JP" sz="1400" dirty="0">
                <a:latin typeface="HG丸ｺﾞｼｯｸM-PRO" charset="-128"/>
              </a:rPr>
              <a:t>CEA</a:t>
            </a:r>
            <a:r>
              <a:rPr lang="ja-JP" altLang="en-US" sz="1400" dirty="0">
                <a:latin typeface="HG丸ｺﾞｼｯｸM-PRO" charset="-128"/>
              </a:rPr>
              <a:t>と</a:t>
            </a:r>
            <a:r>
              <a:rPr lang="en-US" altLang="ja-JP" sz="1400" dirty="0">
                <a:latin typeface="HG丸ｺﾞｼｯｸM-PRO" charset="-128"/>
              </a:rPr>
              <a:t>CA15-3</a:t>
            </a:r>
            <a:r>
              <a:rPr lang="ja-JP" altLang="en-US" sz="1400" dirty="0">
                <a:latin typeface="HG丸ｺﾞｼｯｸM-PRO" charset="-128"/>
              </a:rPr>
              <a:t>の測定を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smtClean="0">
                <a:latin typeface="HG丸ｺﾞｼｯｸM-PRO" charset="-128"/>
              </a:rPr>
              <a:t>行う</a:t>
            </a:r>
            <a:r>
              <a:rPr lang="ja-JP" altLang="en-US" sz="1400" dirty="0">
                <a:latin typeface="HG丸ｺﾞｼｯｸM-PRO" charset="-128"/>
              </a:rPr>
              <a:t>ことが多いです。腫瘍マーカーを測定する場合は、２回以上続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err="1" smtClean="0">
                <a:latin typeface="HG丸ｺﾞｼｯｸM-PRO" charset="-128"/>
              </a:rPr>
              <a:t>けて</a:t>
            </a:r>
            <a:r>
              <a:rPr lang="ja-JP" altLang="en-US" sz="1400" dirty="0">
                <a:latin typeface="HG丸ｺﾞｼｯｸM-PRO" charset="-128"/>
              </a:rPr>
              <a:t>有意にマーカーが上昇した場合、がん診療拠点病院を受診させ　</a:t>
            </a:r>
            <a:endParaRPr lang="en-US" altLang="ja-JP" sz="1400" dirty="0" smtClean="0">
              <a:latin typeface="HG丸ｺﾞｼｯｸM-PRO" charset="-128"/>
            </a:endParaRPr>
          </a:p>
          <a:p>
            <a:pPr eaLnBrk="1" hangingPunct="1">
              <a:lnSpc>
                <a:spcPct val="90000"/>
              </a:lnSpc>
              <a:spcBef>
                <a:spcPts val="0"/>
              </a:spcBef>
            </a:pPr>
            <a:r>
              <a:rPr lang="ja-JP" altLang="en-US" sz="1400" dirty="0">
                <a:latin typeface="HG丸ｺﾞｼｯｸM-PRO" charset="-128"/>
              </a:rPr>
              <a:t>　</a:t>
            </a:r>
            <a:r>
              <a:rPr lang="ja-JP" altLang="en-US" sz="1400" dirty="0" err="1" smtClean="0">
                <a:latin typeface="HG丸ｺﾞｼｯｸM-PRO" charset="-128"/>
              </a:rPr>
              <a:t>て</a:t>
            </a:r>
            <a:r>
              <a:rPr lang="ja-JP" altLang="en-US" sz="1400" dirty="0">
                <a:latin typeface="HG丸ｺﾞｼｯｸM-PRO" charset="-128"/>
              </a:rPr>
              <a:t>下さい。</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533400" y="-36512"/>
            <a:ext cx="5791200" cy="762000"/>
          </a:xfrm>
        </p:spPr>
        <p:txBody>
          <a:bodyPr/>
          <a:lstStyle/>
          <a:p>
            <a:pPr eaLnBrk="1" hangingPunct="1"/>
            <a:r>
              <a:rPr lang="ja-JP" altLang="en-US" sz="1800" b="1" dirty="0">
                <a:ea typeface="HG丸ｺﾞｼｯｸM-PRO" charset="-128"/>
              </a:rPr>
              <a:t>共同計画書における基本ルールとバリアンス</a:t>
            </a:r>
          </a:p>
        </p:txBody>
      </p:sp>
      <p:sp>
        <p:nvSpPr>
          <p:cNvPr id="7171" name="Rectangle 5"/>
          <p:cNvSpPr>
            <a:spLocks noChangeArrowheads="1"/>
          </p:cNvSpPr>
          <p:nvPr/>
        </p:nvSpPr>
        <p:spPr bwMode="auto">
          <a:xfrm>
            <a:off x="332656" y="683568"/>
            <a:ext cx="5867400" cy="784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lnSpc>
                <a:spcPct val="90000"/>
              </a:lnSpc>
              <a:spcBef>
                <a:spcPct val="20000"/>
              </a:spcBef>
            </a:pPr>
            <a:r>
              <a:rPr lang="ja-JP" altLang="en-US" sz="1400" dirty="0">
                <a:latin typeface="HG丸ｺﾞｼｯｸM-PRO" charset="-128"/>
              </a:rPr>
              <a:t>　</a:t>
            </a:r>
          </a:p>
        </p:txBody>
      </p:sp>
      <p:sp>
        <p:nvSpPr>
          <p:cNvPr id="4" name="Rectangle 5"/>
          <p:cNvSpPr>
            <a:spLocks noChangeArrowheads="1"/>
          </p:cNvSpPr>
          <p:nvPr/>
        </p:nvSpPr>
        <p:spPr bwMode="auto">
          <a:xfrm>
            <a:off x="260648" y="611560"/>
            <a:ext cx="6408712" cy="784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lnSpc>
                <a:spcPct val="90000"/>
              </a:lnSpc>
              <a:spcBef>
                <a:spcPct val="20000"/>
              </a:spcBef>
            </a:pPr>
            <a:r>
              <a:rPr lang="ja-JP" altLang="en-US" sz="1400" dirty="0">
                <a:latin typeface="HG丸ｺﾞｼｯｸM-PRO" charset="-128"/>
              </a:rPr>
              <a:t>１．乳がん地域連携パス兼がん治療連携指導書の使用にあたって</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・受診毎に「乳がん地域連携パス兼がん治療連携指導書」に記載をおこない、連携先拠点病院にＦＡＸまたは郵送を行います。</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・ＦＡＸまたは郵送後の保管は義務付けられていませんが、連携パスを使用して観察した内容や連携したことは診療録として記載を行う必要があります。</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・患者さんは、「結日記」を診療ごとに持参します。結日記内への記載は、患者自身に記載を行っていただいても構いません。患者教育としてもお使いいたても構いません</a:t>
            </a:r>
            <a:r>
              <a:rPr lang="ja-JP" altLang="en-US" sz="1400" dirty="0" smtClean="0">
                <a:latin typeface="HG丸ｺﾞｼｯｸM-PRO" charset="-128"/>
              </a:rPr>
              <a:t>。経過観察のみの患者さんにもお使いいただけます。</a:t>
            </a:r>
            <a:endParaRPr lang="en-US" altLang="ja-JP" sz="1400" dirty="0">
              <a:latin typeface="HG丸ｺﾞｼｯｸM-PRO" charset="-128"/>
            </a:endParaRPr>
          </a:p>
          <a:p>
            <a:pPr eaLnBrk="1" hangingPunct="1">
              <a:lnSpc>
                <a:spcPct val="90000"/>
              </a:lnSpc>
              <a:spcBef>
                <a:spcPct val="20000"/>
              </a:spcBef>
            </a:pP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２．アウトカム・バリアンスについて</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・アウトカム： 「達成目標」を示し、望ましい成果、あるべき状態を</a:t>
            </a:r>
            <a:r>
              <a:rPr lang="ja-JP" altLang="en-US" sz="1400" dirty="0" err="1">
                <a:latin typeface="HG丸ｺﾞｼｯｸM-PRO" charset="-128"/>
              </a:rPr>
              <a:t>示しま</a:t>
            </a:r>
            <a:r>
              <a:rPr lang="ja-JP" altLang="en-US" sz="1400" dirty="0">
                <a:latin typeface="HG丸ｺﾞｼｯｸM-PRO" charset="-128"/>
              </a:rPr>
              <a:t>　　</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す。</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・バリアンス：アウトカムが達成できないこと。</a:t>
            </a:r>
            <a:endParaRPr lang="en-US" altLang="ja-JP" sz="1400" dirty="0">
              <a:latin typeface="HG丸ｺﾞｼｯｸM-PRO" charset="-128"/>
            </a:endParaRPr>
          </a:p>
          <a:p>
            <a:pPr eaLnBrk="1" hangingPunct="1">
              <a:lnSpc>
                <a:spcPct val="90000"/>
              </a:lnSpc>
              <a:spcBef>
                <a:spcPct val="20000"/>
              </a:spcBef>
            </a:pPr>
            <a:endParaRPr lang="en-US" altLang="ja-JP" sz="1400" dirty="0">
              <a:latin typeface="HG丸ｺﾞｼｯｸM-PRO" charset="-128"/>
            </a:endParaRPr>
          </a:p>
          <a:p>
            <a:pPr eaLnBrk="1" hangingPunct="1">
              <a:lnSpc>
                <a:spcPct val="90000"/>
              </a:lnSpc>
              <a:spcBef>
                <a:spcPct val="20000"/>
              </a:spcBef>
            </a:pPr>
            <a:r>
              <a:rPr lang="en-US" altLang="ja-JP" sz="1400" dirty="0">
                <a:latin typeface="HG丸ｺﾞｼｯｸM-PRO" charset="-128"/>
              </a:rPr>
              <a:t> </a:t>
            </a:r>
            <a:r>
              <a:rPr lang="ja-JP" altLang="en-US" sz="1400" dirty="0">
                <a:latin typeface="HG丸ｺﾞｼｯｸM-PRO" charset="-128"/>
              </a:rPr>
              <a:t>乳がん地域連携パスにおいては、下記をアウトカムとして共同診療を行って   </a:t>
            </a:r>
            <a:endParaRPr lang="en-US" altLang="ja-JP" sz="1400" dirty="0">
              <a:latin typeface="HG丸ｺﾞｼｯｸM-PRO" charset="-128"/>
            </a:endParaRPr>
          </a:p>
          <a:p>
            <a:pPr eaLnBrk="1" hangingPunct="1">
              <a:lnSpc>
                <a:spcPct val="90000"/>
              </a:lnSpc>
              <a:spcBef>
                <a:spcPct val="20000"/>
              </a:spcBef>
            </a:pPr>
            <a:r>
              <a:rPr lang="en-US" altLang="ja-JP" sz="1400" dirty="0">
                <a:latin typeface="HG丸ｺﾞｼｯｸM-PRO" charset="-128"/>
              </a:rPr>
              <a:t> </a:t>
            </a:r>
            <a:r>
              <a:rPr lang="ja-JP" altLang="en-US" sz="1400" dirty="0">
                <a:latin typeface="HG丸ｺﾞｼｯｸM-PRO" charset="-128"/>
              </a:rPr>
              <a:t>いきます。　　　</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a:t>
            </a:r>
            <a:r>
              <a:rPr lang="en-US" altLang="ja-JP" sz="1400" dirty="0">
                <a:latin typeface="HG丸ｺﾞｼｯｸM-PRO" charset="-128"/>
              </a:rPr>
              <a:t>【</a:t>
            </a:r>
            <a:r>
              <a:rPr lang="ja-JP" altLang="en-US" sz="1400" dirty="0">
                <a:latin typeface="HG丸ｺﾞｼｯｸM-PRO" charset="-128"/>
              </a:rPr>
              <a:t>医療者アウトカム</a:t>
            </a:r>
            <a:r>
              <a:rPr lang="en-US" altLang="ja-JP" sz="1400" dirty="0">
                <a:latin typeface="HG丸ｺﾞｼｯｸM-PRO" charset="-128"/>
              </a:rPr>
              <a:t>】</a:t>
            </a:r>
            <a:r>
              <a:rPr lang="ja-JP" altLang="en-US" sz="1400" dirty="0">
                <a:latin typeface="HG丸ｺﾞｼｯｸM-PRO" charset="-128"/>
              </a:rPr>
              <a:t>：ホルモン療法を継続</a:t>
            </a:r>
            <a:r>
              <a:rPr lang="ja-JP" altLang="en-US" sz="1400" dirty="0" smtClean="0">
                <a:latin typeface="HG丸ｺﾞｼｯｸM-PRO" charset="-128"/>
              </a:rPr>
              <a:t>できる</a:t>
            </a:r>
            <a:endParaRPr lang="en-US" altLang="ja-JP" sz="1400" dirty="0" smtClean="0">
              <a:latin typeface="HG丸ｺﾞｼｯｸM-PRO" charset="-128"/>
            </a:endParaRPr>
          </a:p>
          <a:p>
            <a:pPr eaLnBrk="1" hangingPunct="1">
              <a:lnSpc>
                <a:spcPct val="90000"/>
              </a:lnSpc>
              <a:spcBef>
                <a:spcPct val="20000"/>
              </a:spcBef>
            </a:pPr>
            <a:r>
              <a:rPr lang="ja-JP" altLang="en-US" sz="1400" dirty="0">
                <a:latin typeface="HG丸ｺﾞｼｯｸM-PRO" charset="-128"/>
              </a:rPr>
              <a:t>　</a:t>
            </a:r>
            <a:r>
              <a:rPr lang="ja-JP" altLang="en-US" sz="1400" dirty="0" smtClean="0">
                <a:latin typeface="HG丸ｺﾞｼｯｸM-PRO" charset="-128"/>
              </a:rPr>
              <a:t>　　　　　　　　　　　　異常がないことを確認できる</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a:t>
            </a:r>
            <a:r>
              <a:rPr lang="en-US" altLang="ja-JP" sz="1400" dirty="0">
                <a:latin typeface="HG丸ｺﾞｼｯｸM-PRO" charset="-128"/>
              </a:rPr>
              <a:t>【</a:t>
            </a:r>
            <a:r>
              <a:rPr lang="ja-JP" altLang="en-US" sz="1400" dirty="0">
                <a:latin typeface="HG丸ｺﾞｼｯｸM-PRO" charset="-128"/>
              </a:rPr>
              <a:t>患者目標</a:t>
            </a:r>
            <a:r>
              <a:rPr lang="en-US" altLang="ja-JP" sz="1400" dirty="0">
                <a:latin typeface="HG丸ｺﾞｼｯｸM-PRO" charset="-128"/>
              </a:rPr>
              <a:t>】</a:t>
            </a:r>
            <a:r>
              <a:rPr lang="ja-JP" altLang="en-US" sz="1400" dirty="0">
                <a:latin typeface="HG丸ｺﾞｼｯｸM-PRO" charset="-128"/>
              </a:rPr>
              <a:t>：日常生活に支障なく過ごすことができる</a:t>
            </a:r>
            <a:endParaRPr lang="en-US" altLang="ja-JP" sz="1400" dirty="0">
              <a:latin typeface="HG丸ｺﾞｼｯｸM-PRO" charset="-128"/>
            </a:endParaRPr>
          </a:p>
          <a:p>
            <a:pPr eaLnBrk="1" hangingPunct="1">
              <a:lnSpc>
                <a:spcPct val="90000"/>
              </a:lnSpc>
              <a:spcBef>
                <a:spcPct val="20000"/>
              </a:spcBef>
            </a:pPr>
            <a:endParaRPr lang="en-US" altLang="ja-JP" sz="1400" dirty="0">
              <a:latin typeface="HG丸ｺﾞｼｯｸM-PRO" charset="-128"/>
            </a:endParaRPr>
          </a:p>
          <a:p>
            <a:pPr eaLnBrk="1" hangingPunct="1">
              <a:lnSpc>
                <a:spcPct val="90000"/>
              </a:lnSpc>
              <a:spcBef>
                <a:spcPct val="20000"/>
              </a:spcBef>
            </a:pPr>
            <a:r>
              <a:rPr lang="ja-JP" altLang="en-US" sz="1400" dirty="0" smtClean="0">
                <a:latin typeface="HG丸ｺﾞｼｯｸM-PRO" charset="-128"/>
              </a:rPr>
              <a:t>・</a:t>
            </a:r>
            <a:r>
              <a:rPr lang="ja-JP" altLang="en-US" sz="1400" dirty="0">
                <a:latin typeface="HG丸ｺﾞｼｯｸM-PRO" charset="-128"/>
              </a:rPr>
              <a:t>アウトカムが達成できていない状況が発生した場合に、バリアンスを検討し</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ます。「共同診療計画書における基本ルールとバリアンス」に沿って対処を</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行います。</a:t>
            </a:r>
            <a:endParaRPr lang="en-US" altLang="ja-JP" sz="1400" dirty="0">
              <a:latin typeface="HG丸ｺﾞｼｯｸM-PRO" charset="-128"/>
            </a:endParaRPr>
          </a:p>
          <a:p>
            <a:pPr eaLnBrk="1" hangingPunct="1">
              <a:lnSpc>
                <a:spcPct val="90000"/>
              </a:lnSpc>
              <a:spcBef>
                <a:spcPct val="20000"/>
              </a:spcBef>
            </a:pPr>
            <a:r>
              <a:rPr lang="en-US" altLang="ja-JP" sz="1400" dirty="0">
                <a:latin typeface="HG丸ｺﾞｼｯｸM-PRO" charset="-128"/>
              </a:rPr>
              <a:t>   </a:t>
            </a:r>
            <a:r>
              <a:rPr lang="ja-JP" altLang="en-US" sz="1400" dirty="0">
                <a:latin typeface="HG丸ｺﾞｼｯｸM-PRO" charset="-128"/>
              </a:rPr>
              <a:t>その際には、発生した内容の番号を乳がん地域連携パス兼がん治療連携指導</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書に記載します。</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例）患肢上肢の炎症がある→抗生剤や消炎鎮痛剤の内服を開始した</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Ｂ</a:t>
            </a:r>
            <a:r>
              <a:rPr lang="en-US" altLang="ja-JP" sz="1400" dirty="0">
                <a:latin typeface="HG丸ｺﾞｼｯｸM-PRO" charset="-128"/>
              </a:rPr>
              <a:t>-2</a:t>
            </a:r>
          </a:p>
          <a:p>
            <a:pPr eaLnBrk="1" hangingPunct="1">
              <a:lnSpc>
                <a:spcPct val="90000"/>
              </a:lnSpc>
              <a:spcBef>
                <a:spcPct val="20000"/>
              </a:spcBef>
            </a:pPr>
            <a:endParaRPr lang="en-US" altLang="ja-JP" sz="1400" dirty="0">
              <a:latin typeface="HG丸ｺﾞｼｯｸM-PRO" charset="-128"/>
            </a:endParaRPr>
          </a:p>
          <a:p>
            <a:pPr eaLnBrk="1" hangingPunct="1">
              <a:lnSpc>
                <a:spcPct val="90000"/>
              </a:lnSpc>
              <a:spcBef>
                <a:spcPct val="20000"/>
              </a:spcBef>
            </a:pPr>
            <a:r>
              <a:rPr lang="en-US" altLang="ja-JP" sz="1400" dirty="0">
                <a:latin typeface="HG丸ｺﾞｼｯｸM-PRO" charset="-128"/>
              </a:rPr>
              <a:t>3.</a:t>
            </a:r>
            <a:r>
              <a:rPr lang="ja-JP" altLang="en-US" sz="1400" dirty="0">
                <a:latin typeface="HG丸ｺﾞｼｯｸM-PRO" charset="-128"/>
              </a:rPr>
              <a:t>　診療にあたってのお願い</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再発やホルモン療法副作用としての観察ポイント</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a:t>
            </a:r>
            <a:r>
              <a:rPr lang="en-US" altLang="ja-JP" sz="1400" dirty="0">
                <a:latin typeface="HG丸ｺﾞｼｯｸM-PRO" charset="-128"/>
              </a:rPr>
              <a:t>【</a:t>
            </a:r>
            <a:r>
              <a:rPr lang="ja-JP" altLang="en-US" sz="1400" dirty="0">
                <a:latin typeface="HG丸ｺﾞｼｯｸM-PRO" charset="-128"/>
              </a:rPr>
              <a:t>観察</a:t>
            </a:r>
            <a:r>
              <a:rPr lang="en-US" altLang="ja-JP" sz="1400" dirty="0">
                <a:latin typeface="HG丸ｺﾞｼｯｸM-PRO" charset="-128"/>
              </a:rPr>
              <a:t>】</a:t>
            </a:r>
            <a:r>
              <a:rPr lang="ja-JP" altLang="en-US" sz="1400" dirty="0">
                <a:latin typeface="HG丸ｺﾞｼｯｸM-PRO" charset="-128"/>
              </a:rPr>
              <a:t>　　　　</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・創部の異常</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・ほてり</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・関節痛</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・不正出血</a:t>
            </a:r>
            <a:endParaRPr lang="en-US" altLang="ja-JP" sz="1400" dirty="0">
              <a:latin typeface="HG丸ｺﾞｼｯｸM-PRO" charset="-128"/>
            </a:endParaRPr>
          </a:p>
          <a:p>
            <a:pPr eaLnBrk="1" hangingPunct="1">
              <a:lnSpc>
                <a:spcPct val="90000"/>
              </a:lnSpc>
              <a:spcBef>
                <a:spcPct val="20000"/>
              </a:spcBef>
            </a:pPr>
            <a:r>
              <a:rPr lang="ja-JP" altLang="en-US" sz="1400" dirty="0">
                <a:latin typeface="HG丸ｺﾞｼｯｸM-PRO" charset="-128"/>
              </a:rPr>
              <a:t>　　　　・肝機能異常</a:t>
            </a:r>
            <a:endParaRPr lang="en-US" altLang="ja-JP" sz="1400" dirty="0">
              <a:latin typeface="HG丸ｺﾞｼｯｸM-PRO" charset="-128"/>
            </a:endParaRPr>
          </a:p>
          <a:p>
            <a:pPr eaLnBrk="1" hangingPunct="1">
              <a:lnSpc>
                <a:spcPct val="90000"/>
              </a:lnSpc>
              <a:spcBef>
                <a:spcPct val="20000"/>
              </a:spcBef>
            </a:pPr>
            <a:endParaRPr lang="en-US" altLang="ja-JP" sz="1400" dirty="0">
              <a:latin typeface="HG丸ｺﾞｼｯｸM-PRO" charset="-128"/>
            </a:endParaRPr>
          </a:p>
          <a:p>
            <a:pPr eaLnBrk="1" hangingPunct="1">
              <a:lnSpc>
                <a:spcPct val="90000"/>
              </a:lnSpc>
              <a:spcBef>
                <a:spcPct val="20000"/>
              </a:spcBef>
            </a:pPr>
            <a:endParaRPr lang="en-US" altLang="ja-JP" sz="1400" dirty="0">
              <a:latin typeface="HG丸ｺﾞｼｯｸM-PRO" charset="-128"/>
            </a:endParaRPr>
          </a:p>
          <a:p>
            <a:pPr eaLnBrk="1" hangingPunct="1">
              <a:lnSpc>
                <a:spcPct val="90000"/>
              </a:lnSpc>
              <a:spcBef>
                <a:spcPct val="20000"/>
              </a:spcBef>
            </a:pPr>
            <a:endParaRPr lang="en-US" altLang="ja-JP" sz="1400" dirty="0">
              <a:latin typeface="HG丸ｺﾞｼｯｸM-PRO" charset="-128"/>
            </a:endParaRPr>
          </a:p>
          <a:p>
            <a:pPr eaLnBrk="1" hangingPunct="1">
              <a:lnSpc>
                <a:spcPct val="90000"/>
              </a:lnSpc>
              <a:spcBef>
                <a:spcPct val="20000"/>
              </a:spcBef>
            </a:pPr>
            <a:endParaRPr lang="en-US" altLang="ja-JP" sz="1400" dirty="0">
              <a:latin typeface="HG丸ｺﾞｼｯｸM-PRO" charset="-128"/>
            </a:endParaRPr>
          </a:p>
          <a:p>
            <a:pPr eaLnBrk="1" hangingPunct="1">
              <a:lnSpc>
                <a:spcPct val="90000"/>
              </a:lnSpc>
              <a:spcBef>
                <a:spcPct val="20000"/>
              </a:spcBef>
            </a:pPr>
            <a:endParaRPr lang="en-US" altLang="ja-JP" sz="1400" dirty="0">
              <a:latin typeface="HG丸ｺﾞｼｯｸM-PRO" charset="-128"/>
            </a:endParaRPr>
          </a:p>
          <a:p>
            <a:pPr eaLnBrk="1" hangingPunct="1">
              <a:lnSpc>
                <a:spcPct val="90000"/>
              </a:lnSpc>
              <a:spcBef>
                <a:spcPct val="20000"/>
              </a:spcBef>
            </a:pPr>
            <a:endParaRPr lang="en-US" altLang="ja-JP" sz="1400" dirty="0">
              <a:latin typeface="HG丸ｺﾞｼｯｸM-PRO" charset="-128"/>
            </a:endParaRPr>
          </a:p>
          <a:p>
            <a:pPr eaLnBrk="1" hangingPunct="1">
              <a:lnSpc>
                <a:spcPct val="90000"/>
              </a:lnSpc>
              <a:spcBef>
                <a:spcPct val="20000"/>
              </a:spcBef>
            </a:pPr>
            <a:endParaRPr lang="en-US" altLang="ja-JP" sz="1400" dirty="0">
              <a:latin typeface="HG丸ｺﾞｼｯｸM-PRO" charset="-128"/>
            </a:endParaRPr>
          </a:p>
        </p:txBody>
      </p:sp>
      <p:grpSp>
        <p:nvGrpSpPr>
          <p:cNvPr id="5" name="Group 283"/>
          <p:cNvGrpSpPr>
            <a:grpSpLocks/>
          </p:cNvGrpSpPr>
          <p:nvPr/>
        </p:nvGrpSpPr>
        <p:grpSpPr bwMode="auto">
          <a:xfrm>
            <a:off x="5072211" y="6961386"/>
            <a:ext cx="1525141" cy="1859086"/>
            <a:chOff x="4582" y="2380"/>
            <a:chExt cx="1055" cy="1344"/>
          </a:xfrm>
        </p:grpSpPr>
        <p:grpSp>
          <p:nvGrpSpPr>
            <p:cNvPr id="6" name="Group 182"/>
            <p:cNvGrpSpPr>
              <a:grpSpLocks/>
            </p:cNvGrpSpPr>
            <p:nvPr/>
          </p:nvGrpSpPr>
          <p:grpSpPr bwMode="auto">
            <a:xfrm>
              <a:off x="4604" y="2404"/>
              <a:ext cx="1035" cy="1316"/>
              <a:chOff x="1632" y="872"/>
              <a:chExt cx="1776" cy="2268"/>
            </a:xfrm>
          </p:grpSpPr>
          <p:sp>
            <p:nvSpPr>
              <p:cNvPr id="15" name="AutoShape 183"/>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tx1"/>
                  </a:solidFill>
                </a:endParaRPr>
              </a:p>
            </p:txBody>
          </p:sp>
          <p:sp>
            <p:nvSpPr>
              <p:cNvPr id="16" name="AutoShape 184"/>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solidFill>
                    <a:schemeClr val="tx1"/>
                  </a:solidFill>
                </a:endParaRPr>
              </a:p>
            </p:txBody>
          </p:sp>
          <p:sp>
            <p:nvSpPr>
              <p:cNvPr id="17" name="Oval 185"/>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tx1"/>
                  </a:solidFill>
                </a:endParaRPr>
              </a:p>
            </p:txBody>
          </p:sp>
          <p:sp>
            <p:nvSpPr>
              <p:cNvPr id="18" name="Oval 186"/>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tx1"/>
                  </a:solidFill>
                </a:endParaRPr>
              </a:p>
            </p:txBody>
          </p:sp>
          <p:sp>
            <p:nvSpPr>
              <p:cNvPr id="19" name="AutoShape 187"/>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solidFill>
                    <a:schemeClr val="tx1"/>
                  </a:solidFill>
                </a:endParaRPr>
              </a:p>
            </p:txBody>
          </p:sp>
          <p:sp>
            <p:nvSpPr>
              <p:cNvPr id="20" name="Rectangle 188"/>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tx1"/>
                  </a:solidFill>
                </a:endParaRPr>
              </a:p>
            </p:txBody>
          </p:sp>
          <p:sp>
            <p:nvSpPr>
              <p:cNvPr id="21" name="AutoShape 189"/>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tx1"/>
                  </a:solidFill>
                </a:endParaRPr>
              </a:p>
            </p:txBody>
          </p:sp>
        </p:grpSp>
        <p:grpSp>
          <p:nvGrpSpPr>
            <p:cNvPr id="7" name="Group 190"/>
            <p:cNvGrpSpPr>
              <a:grpSpLocks/>
            </p:cNvGrpSpPr>
            <p:nvPr/>
          </p:nvGrpSpPr>
          <p:grpSpPr bwMode="auto">
            <a:xfrm>
              <a:off x="4583" y="2379"/>
              <a:ext cx="1035" cy="1316"/>
              <a:chOff x="1632" y="872"/>
              <a:chExt cx="1776" cy="2268"/>
            </a:xfrm>
          </p:grpSpPr>
          <p:sp>
            <p:nvSpPr>
              <p:cNvPr id="8" name="AutoShape 191"/>
              <p:cNvSpPr>
                <a:spLocks noChangeArrowheads="1"/>
              </p:cNvSpPr>
              <p:nvPr/>
            </p:nvSpPr>
            <p:spPr bwMode="auto">
              <a:xfrm rot="19647686" flipH="1">
                <a:off x="1632" y="1756"/>
                <a:ext cx="912" cy="224"/>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tx1"/>
                  </a:solidFill>
                </a:endParaRPr>
              </a:p>
            </p:txBody>
          </p:sp>
          <p:sp>
            <p:nvSpPr>
              <p:cNvPr id="9" name="AutoShape 192"/>
              <p:cNvSpPr>
                <a:spLocks noChangeArrowheads="1"/>
              </p:cNvSpPr>
              <p:nvPr/>
            </p:nvSpPr>
            <p:spPr bwMode="auto">
              <a:xfrm rot="5400000">
                <a:off x="2317" y="2596"/>
                <a:ext cx="816" cy="272"/>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solidFill>
                    <a:schemeClr val="tx1"/>
                  </a:solidFill>
                </a:endParaRPr>
              </a:p>
            </p:txBody>
          </p:sp>
          <p:sp>
            <p:nvSpPr>
              <p:cNvPr id="10" name="Oval 193"/>
              <p:cNvSpPr>
                <a:spLocks noChangeArrowheads="1"/>
              </p:cNvSpPr>
              <p:nvPr/>
            </p:nvSpPr>
            <p:spPr bwMode="auto">
              <a:xfrm>
                <a:off x="2196" y="872"/>
                <a:ext cx="648" cy="648"/>
              </a:xfrm>
              <a:prstGeom prst="ellipse">
                <a:avLst/>
              </a:pr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tx1"/>
                  </a:solidFill>
                </a:endParaRPr>
              </a:p>
            </p:txBody>
          </p:sp>
          <p:sp>
            <p:nvSpPr>
              <p:cNvPr id="11" name="Oval 194"/>
              <p:cNvSpPr>
                <a:spLocks noChangeArrowheads="1"/>
              </p:cNvSpPr>
              <p:nvPr/>
            </p:nvSpPr>
            <p:spPr bwMode="auto">
              <a:xfrm>
                <a:off x="2184" y="1534"/>
                <a:ext cx="672" cy="672"/>
              </a:xfrm>
              <a:prstGeom prst="ellipse">
                <a:avLst/>
              </a:pr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tx1"/>
                  </a:solidFill>
                </a:endParaRPr>
              </a:p>
            </p:txBody>
          </p:sp>
          <p:sp>
            <p:nvSpPr>
              <p:cNvPr id="12" name="AutoShape 195"/>
              <p:cNvSpPr>
                <a:spLocks noChangeArrowheads="1"/>
              </p:cNvSpPr>
              <p:nvPr/>
            </p:nvSpPr>
            <p:spPr bwMode="auto">
              <a:xfrm rot="5400000">
                <a:off x="1915" y="2596"/>
                <a:ext cx="816" cy="272"/>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solidFill>
                    <a:schemeClr val="tx1"/>
                  </a:solidFill>
                </a:endParaRPr>
              </a:p>
            </p:txBody>
          </p:sp>
          <p:sp>
            <p:nvSpPr>
              <p:cNvPr id="13" name="Rectangle 196"/>
              <p:cNvSpPr>
                <a:spLocks noChangeArrowheads="1"/>
              </p:cNvSpPr>
              <p:nvPr/>
            </p:nvSpPr>
            <p:spPr bwMode="auto">
              <a:xfrm>
                <a:off x="2191" y="1800"/>
                <a:ext cx="666" cy="64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tx1"/>
                  </a:solidFill>
                </a:endParaRPr>
              </a:p>
            </p:txBody>
          </p:sp>
          <p:sp>
            <p:nvSpPr>
              <p:cNvPr id="14" name="AutoShape 197"/>
              <p:cNvSpPr>
                <a:spLocks noChangeArrowheads="1"/>
              </p:cNvSpPr>
              <p:nvPr/>
            </p:nvSpPr>
            <p:spPr bwMode="auto">
              <a:xfrm rot="1952314">
                <a:off x="2496" y="1756"/>
                <a:ext cx="912" cy="224"/>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Blip>
                    <a:blip r:embed="rId2"/>
                  </a:buBlip>
                  <a:defRPr kumimoji="1" sz="3200">
                    <a:solidFill>
                      <a:srgbClr val="FF6699"/>
                    </a:solidFill>
                    <a:latin typeface="Arial" panose="020B0604020202020204" pitchFamily="34" charset="0"/>
                    <a:ea typeface="ＭＳ Ｐゴシック" panose="020B0600070205080204" pitchFamily="50" charset="-128"/>
                  </a:defRPr>
                </a:lvl1pPr>
                <a:lvl2pPr marL="742950" indent="-285750">
                  <a:spcBef>
                    <a:spcPct val="20000"/>
                  </a:spcBef>
                  <a:buBlip>
                    <a:blip r:embed="rId3"/>
                  </a:buBlip>
                  <a:defRPr kumimoji="1" sz="2800">
                    <a:solidFill>
                      <a:srgbClr val="FF6699"/>
                    </a:solidFill>
                    <a:latin typeface="Arial" panose="020B0604020202020204" pitchFamily="34" charset="0"/>
                    <a:ea typeface="ＭＳ Ｐゴシック" panose="020B0600070205080204" pitchFamily="50" charset="-128"/>
                  </a:defRPr>
                </a:lvl2pPr>
                <a:lvl3pPr marL="1143000" indent="-228600">
                  <a:spcBef>
                    <a:spcPct val="20000"/>
                  </a:spcBef>
                  <a:buBlip>
                    <a:blip r:embed="rId4"/>
                  </a:buBlip>
                  <a:defRPr kumimoji="1" sz="2400">
                    <a:solidFill>
                      <a:srgbClr val="FF6699"/>
                    </a:solidFill>
                    <a:latin typeface="Arial" panose="020B0604020202020204" pitchFamily="34" charset="0"/>
                    <a:ea typeface="ＭＳ Ｐゴシック" panose="020B0600070205080204" pitchFamily="50" charset="-128"/>
                  </a:defRPr>
                </a:lvl3pPr>
                <a:lvl4pPr marL="16002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4pPr>
                <a:lvl5pPr marL="2057400" indent="-228600">
                  <a:spcBef>
                    <a:spcPct val="20000"/>
                  </a:spcBef>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FF99CC"/>
                  </a:buClr>
                  <a:buFont typeface="Arial" panose="020B0604020202020204" pitchFamily="34" charset="0"/>
                  <a:buChar char="▪"/>
                  <a:defRPr kumimoji="1" sz="2000">
                    <a:solidFill>
                      <a:srgbClr val="FF6699"/>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chemeClr val="tx1"/>
                  </a:solidFill>
                </a:endParaRPr>
              </a:p>
            </p:txBody>
          </p:sp>
        </p:grpSp>
      </p:grpSp>
      <p:sp>
        <p:nvSpPr>
          <p:cNvPr id="2" name="楕円 1"/>
          <p:cNvSpPr/>
          <p:nvPr/>
        </p:nvSpPr>
        <p:spPr>
          <a:xfrm>
            <a:off x="5517232" y="7452320"/>
            <a:ext cx="216024" cy="2160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p:cNvSpPr/>
          <p:nvPr/>
        </p:nvSpPr>
        <p:spPr>
          <a:xfrm>
            <a:off x="5445224" y="7740352"/>
            <a:ext cx="216024" cy="2160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6021288" y="7740352"/>
            <a:ext cx="216024" cy="2160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p:cNvSpPr/>
          <p:nvPr/>
        </p:nvSpPr>
        <p:spPr>
          <a:xfrm>
            <a:off x="5949280" y="7452320"/>
            <a:ext cx="216024" cy="2160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3645024" y="7956376"/>
            <a:ext cx="1800200" cy="738664"/>
          </a:xfrm>
          <a:prstGeom prst="rect">
            <a:avLst/>
          </a:prstGeom>
          <a:noFill/>
        </p:spPr>
        <p:txBody>
          <a:bodyPr wrap="square" rtlCol="0">
            <a:spAutoFit/>
          </a:bodyPr>
          <a:lstStyle/>
          <a:p>
            <a:r>
              <a:rPr lang="en-US" altLang="ja-JP" sz="1400" dirty="0"/>
              <a:t>【</a:t>
            </a:r>
            <a:r>
              <a:rPr kumimoji="1" lang="ja-JP" altLang="en-US" sz="1400" dirty="0"/>
              <a:t>触診ポイント</a:t>
            </a:r>
            <a:r>
              <a:rPr kumimoji="1" lang="en-US" altLang="ja-JP" sz="1400" dirty="0"/>
              <a:t>】</a:t>
            </a:r>
          </a:p>
          <a:p>
            <a:r>
              <a:rPr lang="ja-JP" altLang="en-US" sz="1400" dirty="0"/>
              <a:t>・鎖骨上窩リンパ節</a:t>
            </a:r>
            <a:endParaRPr lang="en-US" altLang="ja-JP" sz="1400" dirty="0"/>
          </a:p>
          <a:p>
            <a:r>
              <a:rPr lang="ja-JP" altLang="en-US" sz="1400" dirty="0"/>
              <a:t>・腋窩リンパ節</a:t>
            </a:r>
            <a:endParaRPr kumimoji="1" lang="ja-JP" altLang="en-US" sz="1400" dirty="0"/>
          </a:p>
        </p:txBody>
      </p:sp>
      <p:cxnSp>
        <p:nvCxnSpPr>
          <p:cNvPr id="28" name="直線矢印コネクタ 27"/>
          <p:cNvCxnSpPr>
            <a:cxnSpLocks/>
            <a:endCxn id="13" idx="1"/>
          </p:cNvCxnSpPr>
          <p:nvPr/>
        </p:nvCxnSpPr>
        <p:spPr>
          <a:xfrm flipV="1">
            <a:off x="5229200" y="7964891"/>
            <a:ext cx="315398" cy="5675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cxnSpLocks/>
          </p:cNvCxnSpPr>
          <p:nvPr/>
        </p:nvCxnSpPr>
        <p:spPr>
          <a:xfrm flipV="1">
            <a:off x="5157192" y="7596336"/>
            <a:ext cx="360040" cy="57606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174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76672" y="-180528"/>
            <a:ext cx="5791200" cy="762000"/>
          </a:xfrm>
        </p:spPr>
        <p:txBody>
          <a:bodyPr/>
          <a:lstStyle/>
          <a:p>
            <a:pPr eaLnBrk="1" hangingPunct="1"/>
            <a:r>
              <a:rPr lang="ja-JP" altLang="en-US" sz="1800" b="1" dirty="0">
                <a:ea typeface="HG丸ｺﾞｼｯｸM-PRO" charset="-128"/>
              </a:rPr>
              <a:t>バリアンスと対応方法</a:t>
            </a:r>
          </a:p>
        </p:txBody>
      </p:sp>
      <p:sp>
        <p:nvSpPr>
          <p:cNvPr id="7171" name="Rectangle 5"/>
          <p:cNvSpPr>
            <a:spLocks noChangeArrowheads="1"/>
          </p:cNvSpPr>
          <p:nvPr/>
        </p:nvSpPr>
        <p:spPr bwMode="auto">
          <a:xfrm>
            <a:off x="495300" y="914400"/>
            <a:ext cx="5867400" cy="784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HG丸ｺﾞｼｯｸM-PRO" charset="-128"/>
              </a:defRPr>
            </a:lvl1pPr>
            <a:lvl2pPr marL="742950" indent="-285750" eaLnBrk="0" hangingPunct="0">
              <a:defRPr kumimoji="1" sz="2400">
                <a:solidFill>
                  <a:schemeClr val="tx1"/>
                </a:solidFill>
                <a:latin typeface="Times New Roman" charset="0"/>
                <a:ea typeface="HG丸ｺﾞｼｯｸM-PRO" charset="-128"/>
              </a:defRPr>
            </a:lvl2pPr>
            <a:lvl3pPr marL="1143000" indent="-228600" eaLnBrk="0" hangingPunct="0">
              <a:defRPr kumimoji="1" sz="2400">
                <a:solidFill>
                  <a:schemeClr val="tx1"/>
                </a:solidFill>
                <a:latin typeface="Times New Roman" charset="0"/>
                <a:ea typeface="HG丸ｺﾞｼｯｸM-PRO" charset="-128"/>
              </a:defRPr>
            </a:lvl3pPr>
            <a:lvl4pPr marL="1600200" indent="-228600" eaLnBrk="0" hangingPunct="0">
              <a:defRPr kumimoji="1" sz="2400">
                <a:solidFill>
                  <a:schemeClr val="tx1"/>
                </a:solidFill>
                <a:latin typeface="Times New Roman" charset="0"/>
                <a:ea typeface="HG丸ｺﾞｼｯｸM-PRO" charset="-128"/>
              </a:defRPr>
            </a:lvl4pPr>
            <a:lvl5pPr marL="2057400" indent="-228600" eaLnBrk="0" hangingPunct="0">
              <a:defRPr kumimoji="1" sz="2400">
                <a:solidFill>
                  <a:schemeClr val="tx1"/>
                </a:solidFill>
                <a:latin typeface="Times New Roman" charset="0"/>
                <a:ea typeface="HG丸ｺﾞｼｯｸM-PRO" charset="-128"/>
              </a:defRPr>
            </a:lvl5pPr>
            <a:lvl6pPr marL="2514600" indent="-228600" eaLnBrk="0" fontAlgn="base" hangingPunct="0">
              <a:spcBef>
                <a:spcPct val="0"/>
              </a:spcBef>
              <a:spcAft>
                <a:spcPct val="0"/>
              </a:spcAft>
              <a:defRPr kumimoji="1" sz="2400">
                <a:solidFill>
                  <a:schemeClr val="tx1"/>
                </a:solidFill>
                <a:latin typeface="Times New Roman" charset="0"/>
                <a:ea typeface="HG丸ｺﾞｼｯｸM-PRO" charset="-128"/>
              </a:defRPr>
            </a:lvl6pPr>
            <a:lvl7pPr marL="2971800" indent="-228600" eaLnBrk="0" fontAlgn="base" hangingPunct="0">
              <a:spcBef>
                <a:spcPct val="0"/>
              </a:spcBef>
              <a:spcAft>
                <a:spcPct val="0"/>
              </a:spcAft>
              <a:defRPr kumimoji="1" sz="2400">
                <a:solidFill>
                  <a:schemeClr val="tx1"/>
                </a:solidFill>
                <a:latin typeface="Times New Roman" charset="0"/>
                <a:ea typeface="HG丸ｺﾞｼｯｸM-PRO" charset="-128"/>
              </a:defRPr>
            </a:lvl7pPr>
            <a:lvl8pPr marL="3429000" indent="-228600" eaLnBrk="0" fontAlgn="base" hangingPunct="0">
              <a:spcBef>
                <a:spcPct val="0"/>
              </a:spcBef>
              <a:spcAft>
                <a:spcPct val="0"/>
              </a:spcAft>
              <a:defRPr kumimoji="1" sz="2400">
                <a:solidFill>
                  <a:schemeClr val="tx1"/>
                </a:solidFill>
                <a:latin typeface="Times New Roman" charset="0"/>
                <a:ea typeface="HG丸ｺﾞｼｯｸM-PRO" charset="-128"/>
              </a:defRPr>
            </a:lvl8pPr>
            <a:lvl9pPr marL="3886200" indent="-228600" eaLnBrk="0" fontAlgn="base" hangingPunct="0">
              <a:spcBef>
                <a:spcPct val="0"/>
              </a:spcBef>
              <a:spcAft>
                <a:spcPct val="0"/>
              </a:spcAft>
              <a:defRPr kumimoji="1" sz="2400">
                <a:solidFill>
                  <a:schemeClr val="tx1"/>
                </a:solidFill>
                <a:latin typeface="Times New Roman" charset="0"/>
                <a:ea typeface="HG丸ｺﾞｼｯｸM-PRO" charset="-128"/>
              </a:defRPr>
            </a:lvl9pPr>
          </a:lstStyle>
          <a:p>
            <a:pPr eaLnBrk="1" hangingPunct="1">
              <a:lnSpc>
                <a:spcPct val="90000"/>
              </a:lnSpc>
              <a:spcBef>
                <a:spcPct val="20000"/>
              </a:spcBef>
            </a:pPr>
            <a:endParaRPr lang="ja-JP" altLang="en-US" sz="1400" dirty="0">
              <a:latin typeface="HG丸ｺﾞｼｯｸM-PRO"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50936930"/>
              </p:ext>
            </p:extLst>
          </p:nvPr>
        </p:nvGraphicFramePr>
        <p:xfrm>
          <a:off x="188640" y="395536"/>
          <a:ext cx="6480720" cy="7827342"/>
        </p:xfrm>
        <a:graphic>
          <a:graphicData uri="http://schemas.openxmlformats.org/drawingml/2006/table">
            <a:tbl>
              <a:tblPr firstRow="1" bandRow="1">
                <a:tableStyleId>{21E4AEA4-8DFA-4A89-87EB-49C32662AFE0}</a:tableStyleId>
              </a:tblPr>
              <a:tblGrid>
                <a:gridCol w="1728192">
                  <a:extLst>
                    <a:ext uri="{9D8B030D-6E8A-4147-A177-3AD203B41FA5}">
                      <a16:colId xmlns="" xmlns:a16="http://schemas.microsoft.com/office/drawing/2014/main" val="20000"/>
                    </a:ext>
                  </a:extLst>
                </a:gridCol>
                <a:gridCol w="2376264">
                  <a:extLst>
                    <a:ext uri="{9D8B030D-6E8A-4147-A177-3AD203B41FA5}">
                      <a16:colId xmlns="" xmlns:a16="http://schemas.microsoft.com/office/drawing/2014/main" val="20001"/>
                    </a:ext>
                  </a:extLst>
                </a:gridCol>
                <a:gridCol w="2376264">
                  <a:extLst>
                    <a:ext uri="{9D8B030D-6E8A-4147-A177-3AD203B41FA5}">
                      <a16:colId xmlns="" xmlns:a16="http://schemas.microsoft.com/office/drawing/2014/main" val="20002"/>
                    </a:ext>
                  </a:extLst>
                </a:gridCol>
              </a:tblGrid>
              <a:tr h="403528">
                <a:tc gridSpan="2">
                  <a:txBody>
                    <a:bodyPr/>
                    <a:lstStyle/>
                    <a:p>
                      <a:pPr algn="l"/>
                      <a:r>
                        <a:rPr kumimoji="1" lang="ja-JP" altLang="en-US" dirty="0"/>
                        <a:t>　　　　　　　　　　バリアンス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dist"/>
                      <a:endParaRPr kumimoji="1" lang="ja-JP" altLang="en-US" dirty="0"/>
                    </a:p>
                  </a:txBody>
                  <a:tcPr/>
                </a:tc>
                <a:tc>
                  <a:txBody>
                    <a:bodyPr/>
                    <a:lstStyle/>
                    <a:p>
                      <a:r>
                        <a:rPr kumimoji="1" lang="ja-JP" altLang="en-US" dirty="0"/>
                        <a:t>対応方法</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584859">
                <a:tc rowSpan="2">
                  <a:txBody>
                    <a:bodyPr/>
                    <a:lstStyle/>
                    <a:p>
                      <a:r>
                        <a:rPr kumimoji="1" lang="en-US" altLang="ja-JP" sz="1600" dirty="0"/>
                        <a:t>A.</a:t>
                      </a:r>
                    </a:p>
                    <a:p>
                      <a:r>
                        <a:rPr kumimoji="1" lang="ja-JP" altLang="en-US" sz="1600" dirty="0"/>
                        <a:t>再発が疑われるとき</a:t>
                      </a:r>
                      <a:endParaRPr kumimoji="1" lang="en-US" altLang="ja-JP" sz="1600" dirty="0"/>
                    </a:p>
                    <a:p>
                      <a:endParaRPr kumimoji="1" lang="en-US" altLang="ja-JP" sz="1600" dirty="0"/>
                    </a:p>
                    <a:p>
                      <a:endParaRPr kumimoji="1" lang="en-US" altLang="ja-JP" sz="1600" dirty="0"/>
                    </a:p>
                    <a:p>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600" dirty="0"/>
                        <a:t>1.</a:t>
                      </a:r>
                      <a:r>
                        <a:rPr kumimoji="1" lang="ja-JP" altLang="en-US" sz="1600" dirty="0"/>
                        <a:t>症状がなく差し迫った生命の危険がないと思われるとき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600" dirty="0"/>
                        <a:t>1</a:t>
                      </a:r>
                      <a:r>
                        <a:rPr kumimoji="1" lang="ja-JP" altLang="en-US" sz="1600" dirty="0"/>
                        <a:t>か月を目安</a:t>
                      </a:r>
                      <a:r>
                        <a:rPr kumimoji="1" lang="ja-JP" altLang="en-US" sz="1600" dirty="0" smtClean="0"/>
                        <a:t>に拠点病院受診</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834136">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600" dirty="0"/>
                        <a:t>2.</a:t>
                      </a:r>
                      <a:r>
                        <a:rPr kumimoji="1" lang="ja-JP" altLang="en-US" sz="1600" dirty="0"/>
                        <a:t>症状がある、または生命に差し迫った危険があると思われるとき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t>至急、電話連絡また</a:t>
                      </a:r>
                      <a:r>
                        <a:rPr kumimoji="1" lang="ja-JP" altLang="en-US" sz="1600" dirty="0" smtClean="0"/>
                        <a:t>は拠点病院受診</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834136">
                <a:tc rowSpan="3">
                  <a:txBody>
                    <a:bodyPr/>
                    <a:lstStyle/>
                    <a:p>
                      <a:r>
                        <a:rPr kumimoji="1" lang="en-US" altLang="ja-JP" sz="1600" dirty="0"/>
                        <a:t>B</a:t>
                      </a:r>
                    </a:p>
                    <a:p>
                      <a:r>
                        <a:rPr kumimoji="1" lang="ja-JP" altLang="en-US" sz="1600" dirty="0"/>
                        <a:t>患側上肢の</a:t>
                      </a:r>
                      <a:endParaRPr kumimoji="1" lang="en-US" altLang="ja-JP" sz="1600" dirty="0"/>
                    </a:p>
                    <a:p>
                      <a:r>
                        <a:rPr kumimoji="1" lang="ja-JP" altLang="en-US" sz="1600" dirty="0"/>
                        <a:t>炎症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1</a:t>
                      </a:r>
                      <a:r>
                        <a:rPr kumimoji="1" lang="en-US" altLang="ja-JP" sz="1600" dirty="0" smtClean="0"/>
                        <a:t>.</a:t>
                      </a:r>
                      <a:r>
                        <a:rPr kumimoji="1" lang="ja-JP" altLang="en-US" sz="1600" dirty="0" smtClean="0"/>
                        <a:t>抗生剤、消炎鎮痛剤の内服にて軽快</a:t>
                      </a:r>
                    </a:p>
                    <a:p>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t>経過観察（拠点病院受診必要なし）</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583896">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600" dirty="0"/>
                        <a:t>2.</a:t>
                      </a:r>
                      <a:r>
                        <a:rPr kumimoji="1" lang="ja-JP" altLang="en-US" sz="1600" dirty="0"/>
                        <a:t>抗生剤、消炎鎮痛剤の</a:t>
                      </a:r>
                      <a:r>
                        <a:rPr kumimoji="1" lang="ja-JP" altLang="en-US" sz="1600" dirty="0" smtClean="0"/>
                        <a:t>内服するも増悪</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smtClean="0"/>
                        <a:t>拠点病院受診</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r h="583896">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600" dirty="0"/>
                        <a:t>3.38</a:t>
                      </a:r>
                      <a:r>
                        <a:rPr kumimoji="1" lang="ja-JP" altLang="en-US" sz="1600" dirty="0"/>
                        <a:t>度以上の発熱が続く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t>至急、電話連絡また</a:t>
                      </a:r>
                      <a:r>
                        <a:rPr kumimoji="1" lang="ja-JP" altLang="en-US" sz="1600" dirty="0" smtClean="0"/>
                        <a:t>は拠点病院受診</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5"/>
                  </a:ext>
                </a:extLst>
              </a:tr>
              <a:tr h="1584859">
                <a:tc rowSpan="3">
                  <a:txBody>
                    <a:bodyPr/>
                    <a:lstStyle/>
                    <a:p>
                      <a:r>
                        <a:rPr kumimoji="1" lang="en-US" altLang="ja-JP" sz="1600" dirty="0"/>
                        <a:t>C</a:t>
                      </a:r>
                    </a:p>
                    <a:p>
                      <a:r>
                        <a:rPr kumimoji="1" lang="ja-JP" altLang="en-US" sz="1600" dirty="0"/>
                        <a:t>内服薬による</a:t>
                      </a:r>
                      <a:endParaRPr kumimoji="1" lang="en-US" altLang="ja-JP" sz="1600" dirty="0"/>
                    </a:p>
                    <a:p>
                      <a:r>
                        <a:rPr kumimoji="1" lang="ja-JP" altLang="en-US" sz="1600" dirty="0"/>
                        <a:t>副作用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600" dirty="0"/>
                        <a:t>1.</a:t>
                      </a:r>
                      <a:r>
                        <a:rPr kumimoji="1" lang="ja-JP" altLang="en-US" sz="1600" dirty="0"/>
                        <a:t>肝機能異常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600" dirty="0"/>
                        <a:t>2</a:t>
                      </a:r>
                      <a:r>
                        <a:rPr kumimoji="1" lang="ja-JP" altLang="en-US" sz="1600" dirty="0"/>
                        <a:t>～</a:t>
                      </a:r>
                      <a:r>
                        <a:rPr kumimoji="1" lang="en-US" altLang="ja-JP" sz="1600" dirty="0"/>
                        <a:t>4</a:t>
                      </a:r>
                      <a:r>
                        <a:rPr kumimoji="1" lang="ja-JP" altLang="en-US" sz="1600" dirty="0"/>
                        <a:t>週間休薬後、肝機能再検</a:t>
                      </a:r>
                      <a:endParaRPr kumimoji="1" lang="en-US" altLang="ja-JP" sz="1600" dirty="0"/>
                    </a:p>
                    <a:p>
                      <a:r>
                        <a:rPr kumimoji="1" lang="en-US" altLang="ja-JP" sz="1600" dirty="0"/>
                        <a:t>【</a:t>
                      </a:r>
                      <a:r>
                        <a:rPr kumimoji="1" lang="ja-JP" altLang="en-US" sz="1600" dirty="0"/>
                        <a:t>改善</a:t>
                      </a:r>
                      <a:r>
                        <a:rPr kumimoji="1" lang="en-US" altLang="ja-JP" sz="1600" dirty="0" smtClean="0"/>
                        <a:t>】</a:t>
                      </a:r>
                      <a:r>
                        <a:rPr kumimoji="1" lang="ja-JP" altLang="en-US" sz="1600" dirty="0" smtClean="0"/>
                        <a:t>内服再開</a:t>
                      </a:r>
                      <a:endParaRPr kumimoji="1" lang="en-US" altLang="ja-JP" sz="1600" dirty="0"/>
                    </a:p>
                    <a:p>
                      <a:r>
                        <a:rPr kumimoji="1" lang="en-US" altLang="ja-JP" sz="1600" dirty="0"/>
                        <a:t>【</a:t>
                      </a:r>
                      <a:r>
                        <a:rPr kumimoji="1" lang="ja-JP" altLang="en-US" sz="1600" dirty="0"/>
                        <a:t>改善していない</a:t>
                      </a:r>
                      <a:r>
                        <a:rPr kumimoji="1" lang="en-US" altLang="ja-JP" sz="1600" dirty="0"/>
                        <a:t>】1</a:t>
                      </a:r>
                      <a:r>
                        <a:rPr kumimoji="1" lang="ja-JP" altLang="en-US" sz="1600" dirty="0"/>
                        <a:t>か月を目安</a:t>
                      </a:r>
                      <a:r>
                        <a:rPr kumimoji="1" lang="ja-JP" altLang="en-US" sz="1600" dirty="0" smtClean="0"/>
                        <a:t>に拠点病院受診</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6"/>
                  </a:ext>
                </a:extLst>
              </a:tr>
              <a:tr h="583896">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600" dirty="0"/>
                        <a:t>2.</a:t>
                      </a:r>
                      <a:r>
                        <a:rPr kumimoji="1" lang="ja-JP" altLang="en-US" sz="1600" dirty="0"/>
                        <a:t>不正出血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t>産婦人科受診。異常が</a:t>
                      </a:r>
                      <a:r>
                        <a:rPr kumimoji="1" lang="ja-JP" altLang="en-US" sz="1400" dirty="0" smtClean="0"/>
                        <a:t>なければ内服継続</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7"/>
                  </a:ext>
                </a:extLst>
              </a:tr>
              <a:tr h="834136">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600" dirty="0"/>
                        <a:t>3.</a:t>
                      </a:r>
                      <a:r>
                        <a:rPr kumimoji="1" lang="ja-JP" altLang="en-US" sz="1600" dirty="0"/>
                        <a:t>高脂血症・体重増加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t>生活指導</a:t>
                      </a:r>
                      <a:endParaRPr kumimoji="1" lang="en-US" altLang="ja-JP" sz="1600" dirty="0"/>
                    </a:p>
                    <a:p>
                      <a:r>
                        <a:rPr kumimoji="1" lang="ja-JP" altLang="en-US" sz="1600" dirty="0"/>
                        <a:t>改善しないときは　高脂血症薬の投薬</a:t>
                      </a:r>
                      <a:endParaRPr kumimoji="1" lang="en-US" altLang="ja-JP"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4275141344"/>
      </p:ext>
    </p:extLst>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yugan_renkei_dr" id="{D4DDE512-50D3-7D43-8F6F-F7483B808AC4}" vid="{491D77A9-9B72-2E41-90E0-477EF117945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医療者用　説明　20170415 のコピー</Template>
  <TotalTime>521</TotalTime>
  <Words>950</Words>
  <Application>Microsoft Office PowerPoint</Application>
  <PresentationFormat>画面に合わせる (4:3)</PresentationFormat>
  <Paragraphs>216</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HG丸ｺﾞｼｯｸM-PRO</vt:lpstr>
      <vt:lpstr>ＭＳ Ｐゴシック</vt:lpstr>
      <vt:lpstr>Arial</vt:lpstr>
      <vt:lpstr>Calibri</vt:lpstr>
      <vt:lpstr>Times New Roman</vt:lpstr>
      <vt:lpstr>標準デザイン</vt:lpstr>
      <vt:lpstr>乳癌術後地域連携パス （解説と注意点） 第2.01版</vt:lpstr>
      <vt:lpstr>地域連携パスの概念</vt:lpstr>
      <vt:lpstr>地域連携パスの運用フローと診療報酬算定</vt:lpstr>
      <vt:lpstr>乳癌治療の原則１</vt:lpstr>
      <vt:lpstr>乳癌治療の原則２</vt:lpstr>
      <vt:lpstr>乳癌治療の流れ</vt:lpstr>
      <vt:lpstr>術後経過観察での注意点</vt:lpstr>
      <vt:lpstr>共同計画書における基本ルールとバリアンス</vt:lpstr>
      <vt:lpstr>バリアンスと対応方法</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乳癌術後地域連携パス （解説と注意点）</dc:title>
  <dc:creator>井戸田愛</dc:creator>
  <cp:lastModifiedBy>H25-0404</cp:lastModifiedBy>
  <cp:revision>36</cp:revision>
  <cp:lastPrinted>2018-02-27T09:27:20Z</cp:lastPrinted>
  <dcterms:created xsi:type="dcterms:W3CDTF">2017-05-12T01:44:28Z</dcterms:created>
  <dcterms:modified xsi:type="dcterms:W3CDTF">2018-03-26T00:02:43Z</dcterms:modified>
</cp:coreProperties>
</file>