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handoutMasterIdLst>
    <p:handoutMasterId r:id="rId15"/>
  </p:handoutMasterIdLst>
  <p:sldIdLst>
    <p:sldId id="280" r:id="rId3"/>
    <p:sldId id="282" r:id="rId4"/>
    <p:sldId id="278" r:id="rId5"/>
    <p:sldId id="265" r:id="rId6"/>
    <p:sldId id="267" r:id="rId7"/>
    <p:sldId id="260" r:id="rId8"/>
    <p:sldId id="266" r:id="rId9"/>
    <p:sldId id="270" r:id="rId10"/>
    <p:sldId id="263" r:id="rId11"/>
    <p:sldId id="272" r:id="rId12"/>
    <p:sldId id="275" r:id="rId13"/>
    <p:sldId id="277" r:id="rId14"/>
  </p:sldIdLst>
  <p:sldSz cx="6858000" cy="9144000" type="screen4x3"/>
  <p:notesSz cx="6735763" cy="9866313"/>
  <p:defaultTextStyle>
    <a:defPPr>
      <a:defRPr lang="ja-JP"/>
    </a:defPPr>
    <a:lvl1pPr algn="l" rtl="0" fontAlgn="base">
      <a:spcBef>
        <a:spcPct val="0"/>
      </a:spcBef>
      <a:spcAft>
        <a:spcPct val="0"/>
      </a:spcAft>
      <a:defRPr kumimoji="1" sz="1400" b="1"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1400" b="1"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1400" b="1"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1400" b="1"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1400" b="1"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400" b="1"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400" b="1"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400" b="1"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400" b="1"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CCFF"/>
    <a:srgbClr val="CC6600"/>
    <a:srgbClr val="99FFCC"/>
    <a:srgbClr val="CCFFCC"/>
    <a:srgbClr val="FFFFCC"/>
    <a:srgbClr val="9966FF"/>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36" autoAdjust="0"/>
    <p:restoredTop sz="99383" autoAdjust="0"/>
  </p:normalViewPr>
  <p:slideViewPr>
    <p:cSldViewPr>
      <p:cViewPr>
        <p:scale>
          <a:sx n="125" d="100"/>
          <a:sy n="125" d="100"/>
        </p:scale>
        <p:origin x="-546" y="504"/>
      </p:cViewPr>
      <p:guideLst>
        <p:guide orient="horz" pos="2880"/>
        <p:guide pos="2160"/>
      </p:guideLst>
    </p:cSldViewPr>
  </p:slideViewPr>
  <p:outlineViewPr>
    <p:cViewPr>
      <p:scale>
        <a:sx n="66" d="100"/>
        <a:sy n="66"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0" y="0"/>
            <a:ext cx="2918831" cy="493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44" tIns="45322" rIns="90644" bIns="45322" numCol="1" anchor="t" anchorCtr="0" compatLnSpc="1">
            <a:prstTxWarp prst="textNoShape">
              <a:avLst/>
            </a:prstTxWarp>
          </a:bodyPr>
          <a:lstStyle>
            <a:lvl1pPr>
              <a:defRPr sz="1200" b="0"/>
            </a:lvl1pPr>
          </a:lstStyle>
          <a:p>
            <a:endParaRPr lang="en-US" altLang="ja-JP"/>
          </a:p>
        </p:txBody>
      </p:sp>
      <p:sp>
        <p:nvSpPr>
          <p:cNvPr id="5123" name="Rectangle 1027"/>
          <p:cNvSpPr>
            <a:spLocks noGrp="1" noChangeArrowheads="1"/>
          </p:cNvSpPr>
          <p:nvPr>
            <p:ph type="dt" sz="quarter" idx="1"/>
          </p:nvPr>
        </p:nvSpPr>
        <p:spPr bwMode="auto">
          <a:xfrm>
            <a:off x="3816933" y="0"/>
            <a:ext cx="2918831" cy="493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44" tIns="45322" rIns="90644" bIns="45322" numCol="1" anchor="t" anchorCtr="0" compatLnSpc="1">
            <a:prstTxWarp prst="textNoShape">
              <a:avLst/>
            </a:prstTxWarp>
          </a:bodyPr>
          <a:lstStyle>
            <a:lvl1pPr algn="r">
              <a:defRPr sz="1200" b="0"/>
            </a:lvl1pPr>
          </a:lstStyle>
          <a:p>
            <a:endParaRPr lang="en-US" altLang="ja-JP"/>
          </a:p>
        </p:txBody>
      </p:sp>
      <p:sp>
        <p:nvSpPr>
          <p:cNvPr id="5124" name="Rectangle 1028"/>
          <p:cNvSpPr>
            <a:spLocks noGrp="1" noChangeArrowheads="1"/>
          </p:cNvSpPr>
          <p:nvPr>
            <p:ph type="ftr" sz="quarter" idx="2"/>
          </p:nvPr>
        </p:nvSpPr>
        <p:spPr bwMode="auto">
          <a:xfrm>
            <a:off x="0" y="9372998"/>
            <a:ext cx="2918831" cy="493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44" tIns="45322" rIns="90644" bIns="45322" numCol="1" anchor="b" anchorCtr="0" compatLnSpc="1">
            <a:prstTxWarp prst="textNoShape">
              <a:avLst/>
            </a:prstTxWarp>
          </a:bodyPr>
          <a:lstStyle>
            <a:lvl1pPr>
              <a:defRPr sz="1200" b="0"/>
            </a:lvl1pPr>
          </a:lstStyle>
          <a:p>
            <a:endParaRPr lang="en-US" altLang="ja-JP"/>
          </a:p>
        </p:txBody>
      </p:sp>
      <p:sp>
        <p:nvSpPr>
          <p:cNvPr id="5125" name="Rectangle 1029"/>
          <p:cNvSpPr>
            <a:spLocks noGrp="1" noChangeArrowheads="1"/>
          </p:cNvSpPr>
          <p:nvPr>
            <p:ph type="sldNum" sz="quarter" idx="3"/>
          </p:nvPr>
        </p:nvSpPr>
        <p:spPr bwMode="auto">
          <a:xfrm>
            <a:off x="3816933" y="9372998"/>
            <a:ext cx="2918831" cy="493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44" tIns="45322" rIns="90644" bIns="45322" numCol="1" anchor="b" anchorCtr="0" compatLnSpc="1">
            <a:prstTxWarp prst="textNoShape">
              <a:avLst/>
            </a:prstTxWarp>
          </a:bodyPr>
          <a:lstStyle>
            <a:lvl1pPr algn="r">
              <a:defRPr sz="1200" b="0"/>
            </a:lvl1pPr>
          </a:lstStyle>
          <a:p>
            <a:fld id="{BE104AFC-20BA-424C-BEEA-F2AEC3E341C0}" type="slidenum">
              <a:rPr lang="en-US" altLang="ja-JP"/>
              <a:pPr/>
              <a:t>‹#›</a:t>
            </a:fld>
            <a:endParaRPr lang="en-US" altLang="ja-JP"/>
          </a:p>
        </p:txBody>
      </p:sp>
    </p:spTree>
    <p:extLst>
      <p:ext uri="{BB962C8B-B14F-4D97-AF65-F5344CB8AC3E}">
        <p14:creationId xmlns:p14="http://schemas.microsoft.com/office/powerpoint/2010/main" val="303181249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038"/>
            <a:ext cx="5829300" cy="1960562"/>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0CA923FC-AFDC-49BE-89CB-60F23862A8B3}" type="slidenum">
              <a:rPr lang="en-US" altLang="ja-JP"/>
              <a:pPr/>
              <a:t>‹#›</a:t>
            </a:fld>
            <a:endParaRPr lang="en-US" altLang="ja-JP"/>
          </a:p>
        </p:txBody>
      </p:sp>
    </p:spTree>
    <p:extLst>
      <p:ext uri="{BB962C8B-B14F-4D97-AF65-F5344CB8AC3E}">
        <p14:creationId xmlns:p14="http://schemas.microsoft.com/office/powerpoint/2010/main" val="1700414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B993FA80-1A8A-4BC6-912D-FA5FB7D88988}" type="slidenum">
              <a:rPr lang="en-US" altLang="ja-JP"/>
              <a:pPr/>
              <a:t>‹#›</a:t>
            </a:fld>
            <a:endParaRPr lang="en-US" altLang="ja-JP"/>
          </a:p>
        </p:txBody>
      </p:sp>
    </p:spTree>
    <p:extLst>
      <p:ext uri="{BB962C8B-B14F-4D97-AF65-F5344CB8AC3E}">
        <p14:creationId xmlns:p14="http://schemas.microsoft.com/office/powerpoint/2010/main" val="303217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5" y="812800"/>
            <a:ext cx="1457325" cy="73152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14350" y="812800"/>
            <a:ext cx="4219575" cy="7315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CCDCD3E1-039E-4FED-AC19-05E952B4D6B7}" type="slidenum">
              <a:rPr lang="en-US" altLang="ja-JP"/>
              <a:pPr/>
              <a:t>‹#›</a:t>
            </a:fld>
            <a:endParaRPr lang="en-US" altLang="ja-JP"/>
          </a:p>
        </p:txBody>
      </p:sp>
    </p:spTree>
    <p:extLst>
      <p:ext uri="{BB962C8B-B14F-4D97-AF65-F5344CB8AC3E}">
        <p14:creationId xmlns:p14="http://schemas.microsoft.com/office/powerpoint/2010/main" val="2207124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514350" y="812800"/>
            <a:ext cx="5829300" cy="7315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ー 2"/>
          <p:cNvSpPr>
            <a:spLocks noGrp="1"/>
          </p:cNvSpPr>
          <p:nvPr>
            <p:ph type="dt" sz="half" idx="10"/>
          </p:nvPr>
        </p:nvSpPr>
        <p:spPr>
          <a:xfrm>
            <a:off x="514350" y="8331200"/>
            <a:ext cx="1428750" cy="609600"/>
          </a:xfrm>
        </p:spPr>
        <p:txBody>
          <a:bodyPr/>
          <a:lstStyle>
            <a:lvl1pPr>
              <a:defRPr/>
            </a:lvl1pPr>
          </a:lstStyle>
          <a:p>
            <a:endParaRPr lang="en-US" altLang="ja-JP"/>
          </a:p>
        </p:txBody>
      </p:sp>
      <p:sp>
        <p:nvSpPr>
          <p:cNvPr id="4" name="フッター プレースホルダー 3"/>
          <p:cNvSpPr>
            <a:spLocks noGrp="1"/>
          </p:cNvSpPr>
          <p:nvPr>
            <p:ph type="ftr" sz="quarter" idx="11"/>
          </p:nvPr>
        </p:nvSpPr>
        <p:spPr>
          <a:xfrm>
            <a:off x="2343150" y="8331200"/>
            <a:ext cx="2171700" cy="609600"/>
          </a:xfrm>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a:xfrm>
            <a:off x="4914900" y="8331200"/>
            <a:ext cx="1428750" cy="609600"/>
          </a:xfrm>
        </p:spPr>
        <p:txBody>
          <a:bodyPr/>
          <a:lstStyle>
            <a:lvl1pPr>
              <a:defRPr/>
            </a:lvl1pPr>
          </a:lstStyle>
          <a:p>
            <a:fld id="{4AF0F081-A27B-4267-B76F-A233AB9316F2}" type="slidenum">
              <a:rPr lang="en-US" altLang="ja-JP"/>
              <a:pPr/>
              <a:t>‹#›</a:t>
            </a:fld>
            <a:endParaRPr lang="en-US" altLang="ja-JP"/>
          </a:p>
        </p:txBody>
      </p:sp>
    </p:spTree>
    <p:extLst>
      <p:ext uri="{BB962C8B-B14F-4D97-AF65-F5344CB8AC3E}">
        <p14:creationId xmlns:p14="http://schemas.microsoft.com/office/powerpoint/2010/main" val="333327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038"/>
            <a:ext cx="5829300" cy="1960562"/>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4B7CC55-5092-4F37-B74B-538D73FC7D4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84874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442738D-CEDC-4ADD-B6FE-D62F404D0F7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57946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5875338"/>
            <a:ext cx="5829300" cy="1816100"/>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BED2270-14B5-4C54-9EA1-4AE584AE692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76747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1435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50520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AC71538-D438-4F0A-81FA-56C553DDF5D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54191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713"/>
            <a:ext cx="6172200" cy="1524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96E2836-0AC3-4A0E-A1E9-3B599A73A6D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908158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4A6BC68-A8BD-467A-B954-3F0D6324A79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61928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A1C2959-BC1A-4C86-8919-EB746116234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07655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BD699989-BEC5-4DA4-AC13-D6CCFAC28999}" type="slidenum">
              <a:rPr lang="en-US" altLang="ja-JP"/>
              <a:pPr/>
              <a:t>‹#›</a:t>
            </a:fld>
            <a:endParaRPr lang="en-US" altLang="ja-JP"/>
          </a:p>
        </p:txBody>
      </p:sp>
    </p:spTree>
    <p:extLst>
      <p:ext uri="{BB962C8B-B14F-4D97-AF65-F5344CB8AC3E}">
        <p14:creationId xmlns:p14="http://schemas.microsoft.com/office/powerpoint/2010/main" val="37012824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3538"/>
            <a:ext cx="2255838" cy="154940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EB6E8C6-1BB9-40F1-85E6-DCF77F32EFB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454178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400800"/>
            <a:ext cx="4114800" cy="755650"/>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964F54C-6640-48C7-827F-5D5018557AC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454222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C9DE0E1-80FC-418B-91D9-7F55443259A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129122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5" y="812800"/>
            <a:ext cx="1457325" cy="73152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14350" y="812800"/>
            <a:ext cx="4219575" cy="7315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D6DB901-2563-4347-A747-04CEBC8379A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640427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514350" y="812800"/>
            <a:ext cx="5829300" cy="7315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7214619-C846-4C58-9BE9-CB6F24BB4E6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07650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5875338"/>
            <a:ext cx="5829300" cy="1816100"/>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BFBBEA46-B9AE-4B9C-AEE4-9191B8D88105}" type="slidenum">
              <a:rPr lang="en-US" altLang="ja-JP"/>
              <a:pPr/>
              <a:t>‹#›</a:t>
            </a:fld>
            <a:endParaRPr lang="en-US" altLang="ja-JP"/>
          </a:p>
        </p:txBody>
      </p:sp>
    </p:spTree>
    <p:extLst>
      <p:ext uri="{BB962C8B-B14F-4D97-AF65-F5344CB8AC3E}">
        <p14:creationId xmlns:p14="http://schemas.microsoft.com/office/powerpoint/2010/main" val="117314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1435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50520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539443E1-0545-4C91-93B0-BC7414044B4B}" type="slidenum">
              <a:rPr lang="en-US" altLang="ja-JP"/>
              <a:pPr/>
              <a:t>‹#›</a:t>
            </a:fld>
            <a:endParaRPr lang="en-US" altLang="ja-JP"/>
          </a:p>
        </p:txBody>
      </p:sp>
    </p:spTree>
    <p:extLst>
      <p:ext uri="{BB962C8B-B14F-4D97-AF65-F5344CB8AC3E}">
        <p14:creationId xmlns:p14="http://schemas.microsoft.com/office/powerpoint/2010/main" val="3539062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713"/>
            <a:ext cx="6172200" cy="1524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B8803111-F9F1-475B-B993-5D954B062E74}" type="slidenum">
              <a:rPr lang="en-US" altLang="ja-JP"/>
              <a:pPr/>
              <a:t>‹#›</a:t>
            </a:fld>
            <a:endParaRPr lang="en-US" altLang="ja-JP"/>
          </a:p>
        </p:txBody>
      </p:sp>
    </p:spTree>
    <p:extLst>
      <p:ext uri="{BB962C8B-B14F-4D97-AF65-F5344CB8AC3E}">
        <p14:creationId xmlns:p14="http://schemas.microsoft.com/office/powerpoint/2010/main" val="1225252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C4F958C3-2AC7-4CB3-B80A-0A6552885895}" type="slidenum">
              <a:rPr lang="en-US" altLang="ja-JP"/>
              <a:pPr/>
              <a:t>‹#›</a:t>
            </a:fld>
            <a:endParaRPr lang="en-US" altLang="ja-JP"/>
          </a:p>
        </p:txBody>
      </p:sp>
    </p:spTree>
    <p:extLst>
      <p:ext uri="{BB962C8B-B14F-4D97-AF65-F5344CB8AC3E}">
        <p14:creationId xmlns:p14="http://schemas.microsoft.com/office/powerpoint/2010/main" val="1491988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B9D3E006-C1F5-406A-8B3D-8C855436A457}" type="slidenum">
              <a:rPr lang="en-US" altLang="ja-JP"/>
              <a:pPr/>
              <a:t>‹#›</a:t>
            </a:fld>
            <a:endParaRPr lang="en-US" altLang="ja-JP"/>
          </a:p>
        </p:txBody>
      </p:sp>
    </p:spTree>
    <p:extLst>
      <p:ext uri="{BB962C8B-B14F-4D97-AF65-F5344CB8AC3E}">
        <p14:creationId xmlns:p14="http://schemas.microsoft.com/office/powerpoint/2010/main" val="512265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3538"/>
            <a:ext cx="2255838" cy="154940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A168CF2F-911C-4042-B967-A6B9E479B86E}" type="slidenum">
              <a:rPr lang="en-US" altLang="ja-JP"/>
              <a:pPr/>
              <a:t>‹#›</a:t>
            </a:fld>
            <a:endParaRPr lang="en-US" altLang="ja-JP"/>
          </a:p>
        </p:txBody>
      </p:sp>
    </p:spTree>
    <p:extLst>
      <p:ext uri="{BB962C8B-B14F-4D97-AF65-F5344CB8AC3E}">
        <p14:creationId xmlns:p14="http://schemas.microsoft.com/office/powerpoint/2010/main" val="272126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400800"/>
            <a:ext cx="4114800" cy="755650"/>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948EB280-C3A2-43E8-8F81-BDC35FA2EBA2}" type="slidenum">
              <a:rPr lang="en-US" altLang="ja-JP"/>
              <a:pPr/>
              <a:t>‹#›</a:t>
            </a:fld>
            <a:endParaRPr lang="en-US" altLang="ja-JP"/>
          </a:p>
        </p:txBody>
      </p:sp>
    </p:spTree>
    <p:extLst>
      <p:ext uri="{BB962C8B-B14F-4D97-AF65-F5344CB8AC3E}">
        <p14:creationId xmlns:p14="http://schemas.microsoft.com/office/powerpoint/2010/main" val="3822642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12800"/>
            <a:ext cx="58293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14350" y="2641600"/>
            <a:ext cx="58293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14350" y="8331200"/>
            <a:ext cx="142875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b="0"/>
            </a:lvl1pPr>
          </a:lstStyle>
          <a:p>
            <a:endParaRPr lang="en-US" altLang="ja-JP"/>
          </a:p>
        </p:txBody>
      </p:sp>
      <p:sp>
        <p:nvSpPr>
          <p:cNvPr id="1029" name="Rectangle 5"/>
          <p:cNvSpPr>
            <a:spLocks noGrp="1" noChangeArrowheads="1"/>
          </p:cNvSpPr>
          <p:nvPr>
            <p:ph type="ftr" sz="quarter" idx="3"/>
          </p:nvPr>
        </p:nvSpPr>
        <p:spPr bwMode="auto">
          <a:xfrm>
            <a:off x="2343150" y="8331200"/>
            <a:ext cx="21717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b="0"/>
            </a:lvl1pPr>
          </a:lstStyle>
          <a:p>
            <a:endParaRPr lang="en-US" altLang="ja-JP"/>
          </a:p>
        </p:txBody>
      </p:sp>
      <p:sp>
        <p:nvSpPr>
          <p:cNvPr id="1030" name="Rectangle 6"/>
          <p:cNvSpPr>
            <a:spLocks noGrp="1" noChangeArrowheads="1"/>
          </p:cNvSpPr>
          <p:nvPr>
            <p:ph type="sldNum" sz="quarter" idx="4"/>
          </p:nvPr>
        </p:nvSpPr>
        <p:spPr bwMode="auto">
          <a:xfrm>
            <a:off x="4914900" y="8331200"/>
            <a:ext cx="142875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b="0"/>
            </a:lvl1pPr>
          </a:lstStyle>
          <a:p>
            <a:fld id="{387D0139-A610-4796-8965-6F8836DA95AD}"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itchFamily="18" charset="0"/>
          <a:ea typeface="ＭＳ Ｐゴシック" pitchFamily="50" charset="-128"/>
        </a:defRPr>
      </a:lvl2pPr>
      <a:lvl3pPr algn="ctr" rtl="0" fontAlgn="base">
        <a:spcBef>
          <a:spcPct val="0"/>
        </a:spcBef>
        <a:spcAft>
          <a:spcPct val="0"/>
        </a:spcAft>
        <a:defRPr kumimoji="1" sz="4400">
          <a:solidFill>
            <a:schemeClr val="tx2"/>
          </a:solidFill>
          <a:latin typeface="Times New Roman" pitchFamily="18" charset="0"/>
          <a:ea typeface="ＭＳ Ｐゴシック" pitchFamily="50" charset="-128"/>
        </a:defRPr>
      </a:lvl3pPr>
      <a:lvl4pPr algn="ctr" rtl="0" fontAlgn="base">
        <a:spcBef>
          <a:spcPct val="0"/>
        </a:spcBef>
        <a:spcAft>
          <a:spcPct val="0"/>
        </a:spcAft>
        <a:defRPr kumimoji="1" sz="4400">
          <a:solidFill>
            <a:schemeClr val="tx2"/>
          </a:solidFill>
          <a:latin typeface="Times New Roman" pitchFamily="18" charset="0"/>
          <a:ea typeface="ＭＳ Ｐゴシック" pitchFamily="50" charset="-128"/>
        </a:defRPr>
      </a:lvl4pPr>
      <a:lvl5pPr algn="ctr" rtl="0" fontAlgn="base">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12800"/>
            <a:ext cx="58293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14350" y="2641600"/>
            <a:ext cx="58293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14350" y="8331200"/>
            <a:ext cx="142875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2343150" y="8331200"/>
            <a:ext cx="21717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4914900" y="8331200"/>
            <a:ext cx="142875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ea typeface="ＭＳ Ｐゴシック" pitchFamily="50" charset="-128"/>
              </a:defRPr>
            </a:lvl1pPr>
          </a:lstStyle>
          <a:p>
            <a:pPr>
              <a:defRPr/>
            </a:pPr>
            <a:fld id="{2E3FBAA6-9DF3-4C21-A7C0-C34BB5837A7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8411829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47"/>
          <p:cNvSpPr txBox="1">
            <a:spLocks noChangeArrowheads="1"/>
          </p:cNvSpPr>
          <p:nvPr/>
        </p:nvSpPr>
        <p:spPr bwMode="auto">
          <a:xfrm>
            <a:off x="836613" y="827088"/>
            <a:ext cx="63373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a:spcBef>
                <a:spcPct val="50000"/>
              </a:spcBef>
              <a:buNone/>
            </a:pPr>
            <a:r>
              <a:rPr lang="ja-JP" altLang="en-US" sz="3600" b="0" dirty="0">
                <a:latin typeface="Arial" charset="0"/>
              </a:rPr>
              <a:t>大腸癌術後地域連携パス</a:t>
            </a:r>
          </a:p>
        </p:txBody>
      </p:sp>
      <p:sp>
        <p:nvSpPr>
          <p:cNvPr id="2051" name="Text Box 48"/>
          <p:cNvSpPr txBox="1">
            <a:spLocks noChangeArrowheads="1"/>
          </p:cNvSpPr>
          <p:nvPr/>
        </p:nvSpPr>
        <p:spPr bwMode="auto">
          <a:xfrm>
            <a:off x="2176463" y="1908175"/>
            <a:ext cx="468153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50000"/>
              </a:spcBef>
              <a:buFontTx/>
              <a:buNone/>
            </a:pPr>
            <a:r>
              <a:rPr lang="ja-JP" altLang="en-US" sz="2800" b="0">
                <a:latin typeface="Arial" charset="0"/>
              </a:rPr>
              <a:t>　　医療者用</a:t>
            </a:r>
          </a:p>
        </p:txBody>
      </p:sp>
      <p:sp>
        <p:nvSpPr>
          <p:cNvPr id="2052" name="Text Box 49"/>
          <p:cNvSpPr txBox="1">
            <a:spLocks noChangeArrowheads="1"/>
          </p:cNvSpPr>
          <p:nvPr/>
        </p:nvSpPr>
        <p:spPr bwMode="auto">
          <a:xfrm>
            <a:off x="404813" y="5434013"/>
            <a:ext cx="5832475" cy="2017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50000"/>
              </a:spcBef>
              <a:buFontTx/>
              <a:buNone/>
            </a:pPr>
            <a:endParaRPr lang="en-US" altLang="ja-JP" sz="1800">
              <a:latin typeface="Arial" charset="0"/>
            </a:endParaRPr>
          </a:p>
          <a:p>
            <a:pPr eaLnBrk="1" hangingPunct="1">
              <a:spcBef>
                <a:spcPct val="50000"/>
              </a:spcBef>
              <a:buFontTx/>
              <a:buNone/>
            </a:pPr>
            <a:r>
              <a:rPr lang="ja-JP" altLang="en-US" sz="1800">
                <a:latin typeface="Arial" charset="0"/>
              </a:rPr>
              <a:t>　　　　　　　　　　　　　病院地域連携室</a:t>
            </a:r>
            <a:r>
              <a:rPr lang="en-US" altLang="ja-JP" sz="1800">
                <a:latin typeface="Arial" charset="0"/>
              </a:rPr>
              <a:t>:</a:t>
            </a:r>
            <a:r>
              <a:rPr lang="ja-JP" altLang="en-US" sz="1800">
                <a:latin typeface="Arial" charset="0"/>
              </a:rPr>
              <a:t>　</a:t>
            </a:r>
          </a:p>
          <a:p>
            <a:pPr eaLnBrk="1" hangingPunct="1">
              <a:spcBef>
                <a:spcPct val="50000"/>
              </a:spcBef>
              <a:buFontTx/>
              <a:buNone/>
            </a:pPr>
            <a:r>
              <a:rPr lang="ja-JP" altLang="en-US" sz="1800">
                <a:latin typeface="Arial" charset="0"/>
              </a:rPr>
              <a:t>　　　　　　Ｔｅｌ　（　　　　　　　　　　　　　　）　</a:t>
            </a:r>
          </a:p>
          <a:p>
            <a:pPr eaLnBrk="1" hangingPunct="1">
              <a:spcBef>
                <a:spcPct val="50000"/>
              </a:spcBef>
              <a:buFontTx/>
              <a:buNone/>
            </a:pPr>
            <a:endParaRPr lang="ja-JP" altLang="en-US" sz="1800">
              <a:latin typeface="Arial" charset="0"/>
            </a:endParaRPr>
          </a:p>
          <a:p>
            <a:pPr eaLnBrk="1" hangingPunct="1">
              <a:spcBef>
                <a:spcPct val="50000"/>
              </a:spcBef>
              <a:buFontTx/>
              <a:buNone/>
            </a:pPr>
            <a:r>
              <a:rPr lang="ja-JP" altLang="en-US" sz="1800">
                <a:latin typeface="Arial" charset="0"/>
              </a:rPr>
              <a:t>　　　　　　主治医</a:t>
            </a:r>
          </a:p>
        </p:txBody>
      </p:sp>
      <p:sp>
        <p:nvSpPr>
          <p:cNvPr id="2053" name="Text Box 50"/>
          <p:cNvSpPr txBox="1">
            <a:spLocks noChangeArrowheads="1"/>
          </p:cNvSpPr>
          <p:nvPr/>
        </p:nvSpPr>
        <p:spPr bwMode="auto">
          <a:xfrm>
            <a:off x="908050" y="2771775"/>
            <a:ext cx="62642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50000"/>
              </a:spcBef>
              <a:buFontTx/>
              <a:buNone/>
            </a:pPr>
            <a:r>
              <a:rPr lang="ja-JP" altLang="en-US" sz="1800">
                <a:latin typeface="Arial" charset="0"/>
              </a:rPr>
              <a:t>患者名　（　　　　　　　　　　　　　　　　　）</a:t>
            </a:r>
          </a:p>
        </p:txBody>
      </p:sp>
      <p:sp>
        <p:nvSpPr>
          <p:cNvPr id="2054" name="Line 51"/>
          <p:cNvSpPr>
            <a:spLocks noChangeShapeType="1"/>
          </p:cNvSpPr>
          <p:nvPr/>
        </p:nvSpPr>
        <p:spPr bwMode="auto">
          <a:xfrm>
            <a:off x="2420938" y="7450138"/>
            <a:ext cx="3095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5" name="Text Box 2"/>
          <p:cNvSpPr txBox="1">
            <a:spLocks noChangeArrowheads="1"/>
          </p:cNvSpPr>
          <p:nvPr/>
        </p:nvSpPr>
        <p:spPr bwMode="auto">
          <a:xfrm>
            <a:off x="404813" y="3130550"/>
            <a:ext cx="5832475" cy="201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50000"/>
              </a:spcBef>
              <a:buFontTx/>
              <a:buNone/>
            </a:pPr>
            <a:endParaRPr lang="en-US" altLang="ja-JP" sz="1800" dirty="0">
              <a:latin typeface="Arial" charset="0"/>
            </a:endParaRPr>
          </a:p>
          <a:p>
            <a:pPr eaLnBrk="1" hangingPunct="1">
              <a:spcBef>
                <a:spcPct val="50000"/>
              </a:spcBef>
              <a:buFontTx/>
              <a:buNone/>
            </a:pPr>
            <a:r>
              <a:rPr lang="ja-JP" altLang="en-US" sz="1800" dirty="0">
                <a:latin typeface="Arial" charset="0"/>
              </a:rPr>
              <a:t>　　　　　　連携医療機関：　</a:t>
            </a:r>
          </a:p>
          <a:p>
            <a:pPr eaLnBrk="1" hangingPunct="1">
              <a:spcBef>
                <a:spcPct val="50000"/>
              </a:spcBef>
              <a:buFontTx/>
              <a:buNone/>
            </a:pPr>
            <a:r>
              <a:rPr lang="ja-JP" altLang="en-US" sz="1800" dirty="0">
                <a:latin typeface="Arial" charset="0"/>
              </a:rPr>
              <a:t>　　　　　　Ｔｅｌ　（　　　　　　　　　　　　　　）　</a:t>
            </a:r>
          </a:p>
          <a:p>
            <a:pPr eaLnBrk="1" hangingPunct="1">
              <a:spcBef>
                <a:spcPct val="50000"/>
              </a:spcBef>
              <a:buFontTx/>
              <a:buNone/>
            </a:pPr>
            <a:endParaRPr lang="ja-JP" altLang="en-US" sz="1800" dirty="0">
              <a:latin typeface="Arial" charset="0"/>
            </a:endParaRPr>
          </a:p>
          <a:p>
            <a:pPr eaLnBrk="1" hangingPunct="1">
              <a:spcBef>
                <a:spcPct val="50000"/>
              </a:spcBef>
              <a:buFontTx/>
              <a:buNone/>
            </a:pPr>
            <a:r>
              <a:rPr lang="ja-JP" altLang="en-US" sz="1800" dirty="0">
                <a:latin typeface="Arial" charset="0"/>
              </a:rPr>
              <a:t>　　　　　　主治医</a:t>
            </a:r>
          </a:p>
        </p:txBody>
      </p:sp>
      <p:sp>
        <p:nvSpPr>
          <p:cNvPr id="2056" name="Line 3"/>
          <p:cNvSpPr>
            <a:spLocks noChangeShapeType="1"/>
          </p:cNvSpPr>
          <p:nvPr/>
        </p:nvSpPr>
        <p:spPr bwMode="auto">
          <a:xfrm>
            <a:off x="2420938" y="5218113"/>
            <a:ext cx="3095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7" name="Line 4"/>
          <p:cNvSpPr>
            <a:spLocks noChangeShapeType="1"/>
          </p:cNvSpPr>
          <p:nvPr/>
        </p:nvSpPr>
        <p:spPr bwMode="auto">
          <a:xfrm>
            <a:off x="3213100" y="3851275"/>
            <a:ext cx="2447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8" name="Line 5"/>
          <p:cNvSpPr>
            <a:spLocks noChangeShapeType="1"/>
          </p:cNvSpPr>
          <p:nvPr/>
        </p:nvSpPr>
        <p:spPr bwMode="auto">
          <a:xfrm>
            <a:off x="1052513" y="6154738"/>
            <a:ext cx="12969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 name="Text Box 49"/>
          <p:cNvSpPr txBox="1">
            <a:spLocks noChangeArrowheads="1"/>
          </p:cNvSpPr>
          <p:nvPr/>
        </p:nvSpPr>
        <p:spPr bwMode="auto">
          <a:xfrm>
            <a:off x="836613" y="8316913"/>
            <a:ext cx="25209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50000"/>
              </a:spcBef>
              <a:buFontTx/>
              <a:buNone/>
            </a:pPr>
            <a:r>
              <a:rPr lang="ja-JP" altLang="en-US" sz="1800">
                <a:latin typeface="Arial" charset="0"/>
              </a:rPr>
              <a:t>開始　</a:t>
            </a:r>
            <a:r>
              <a:rPr lang="ja-JP" altLang="en-US" sz="1800" u="sng">
                <a:latin typeface="Arial" charset="0"/>
              </a:rPr>
              <a:t>　　　　　年　　　月</a:t>
            </a:r>
          </a:p>
        </p:txBody>
      </p:sp>
      <p:sp>
        <p:nvSpPr>
          <p:cNvPr id="2060" name="Text Box 49"/>
          <p:cNvSpPr txBox="1">
            <a:spLocks noChangeArrowheads="1"/>
          </p:cNvSpPr>
          <p:nvPr/>
        </p:nvSpPr>
        <p:spPr bwMode="auto">
          <a:xfrm>
            <a:off x="3573463" y="8316913"/>
            <a:ext cx="3024187"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50000"/>
              </a:spcBef>
              <a:buFontTx/>
              <a:buNone/>
            </a:pPr>
            <a:r>
              <a:rPr lang="ja-JP" altLang="en-US" sz="1800">
                <a:latin typeface="Arial" charset="0"/>
              </a:rPr>
              <a:t>終了予定　</a:t>
            </a:r>
            <a:r>
              <a:rPr lang="ja-JP" altLang="en-US" sz="1800" u="sng">
                <a:latin typeface="Arial" charset="0"/>
              </a:rPr>
              <a:t>　　　　　年　　　月</a:t>
            </a:r>
          </a:p>
        </p:txBody>
      </p:sp>
      <p:sp>
        <p:nvSpPr>
          <p:cNvPr id="13" name="Text Box 47"/>
          <p:cNvSpPr txBox="1">
            <a:spLocks noChangeArrowheads="1"/>
          </p:cNvSpPr>
          <p:nvPr/>
        </p:nvSpPr>
        <p:spPr bwMode="auto">
          <a:xfrm>
            <a:off x="5856288" y="0"/>
            <a:ext cx="100171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50000"/>
              </a:spcBef>
              <a:buFontTx/>
              <a:buNone/>
              <a:defRPr/>
            </a:pPr>
            <a:r>
              <a:rPr lang="en-US" altLang="ja-JP" sz="2000" dirty="0">
                <a:latin typeface="+mn-ea"/>
                <a:ea typeface="+mn-ea"/>
              </a:rPr>
              <a:t>Ver.2.3</a:t>
            </a:r>
            <a:endParaRPr lang="ja-JP" altLang="en-US" sz="2000" dirty="0">
              <a:latin typeface="+mn-ea"/>
              <a:ea typeface="+mn-ea"/>
            </a:endParaRPr>
          </a:p>
        </p:txBody>
      </p:sp>
    </p:spTree>
    <p:extLst>
      <p:ext uri="{BB962C8B-B14F-4D97-AF65-F5344CB8AC3E}">
        <p14:creationId xmlns:p14="http://schemas.microsoft.com/office/powerpoint/2010/main" val="1469187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936" name="Group 72"/>
          <p:cNvGraphicFramePr>
            <a:graphicFrameLocks noGrp="1"/>
          </p:cNvGraphicFramePr>
          <p:nvPr>
            <p:ph/>
            <p:extLst>
              <p:ext uri="{D42A27DB-BD31-4B8C-83A1-F6EECF244321}">
                <p14:modId xmlns:p14="http://schemas.microsoft.com/office/powerpoint/2010/main" val="739067169"/>
              </p:ext>
            </p:extLst>
          </p:nvPr>
        </p:nvGraphicFramePr>
        <p:xfrm>
          <a:off x="571025" y="1907704"/>
          <a:ext cx="5832648" cy="6552000"/>
        </p:xfrm>
        <a:graphic>
          <a:graphicData uri="http://schemas.openxmlformats.org/drawingml/2006/table">
            <a:tbl>
              <a:tblPr/>
              <a:tblGrid>
                <a:gridCol w="1296144">
                  <a:extLst>
                    <a:ext uri="{9D8B030D-6E8A-4147-A177-3AD203B41FA5}">
                      <a16:colId xmlns="" xmlns:a16="http://schemas.microsoft.com/office/drawing/2014/main" val="20000"/>
                    </a:ext>
                  </a:extLst>
                </a:gridCol>
                <a:gridCol w="3312368">
                  <a:extLst>
                    <a:ext uri="{9D8B030D-6E8A-4147-A177-3AD203B41FA5}">
                      <a16:colId xmlns="" xmlns:a16="http://schemas.microsoft.com/office/drawing/2014/main" val="20001"/>
                    </a:ext>
                  </a:extLst>
                </a:gridCol>
                <a:gridCol w="1224136">
                  <a:extLst>
                    <a:ext uri="{9D8B030D-6E8A-4147-A177-3AD203B41FA5}">
                      <a16:colId xmlns="" xmlns:a16="http://schemas.microsoft.com/office/drawing/2014/main" val="20002"/>
                    </a:ext>
                  </a:extLst>
                </a:gridCol>
              </a:tblGrid>
              <a:tr h="360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休薬を考慮する値、症状</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6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白血球減少</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Times New Roman" pitchFamily="18" charset="0"/>
                          <a:ea typeface="ＭＳ Ｐゴシック" pitchFamily="50" charset="-128"/>
                        </a:rPr>
                        <a:t>3000/mm3</a:t>
                      </a: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未満</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6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好中球減少</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Times New Roman" pitchFamily="18" charset="0"/>
                          <a:ea typeface="ＭＳ Ｐゴシック" pitchFamily="50" charset="-128"/>
                        </a:rPr>
                        <a:t>1500/mm3</a:t>
                      </a: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未満</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6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血小板減少</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Times New Roman" pitchFamily="18" charset="0"/>
                          <a:ea typeface="ＭＳ Ｐゴシック" pitchFamily="50" charset="-128"/>
                        </a:rPr>
                        <a:t>10</a:t>
                      </a: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万</a:t>
                      </a:r>
                      <a:r>
                        <a:rPr kumimoji="1" lang="en-US" altLang="ja-JP" sz="1200" b="0" i="0" u="none" strike="noStrike" cap="none" normalizeH="0" baseline="0" dirty="0">
                          <a:ln>
                            <a:noFill/>
                          </a:ln>
                          <a:solidFill>
                            <a:schemeClr val="tx1"/>
                          </a:solidFill>
                          <a:effectLst/>
                          <a:latin typeface="Times New Roman" pitchFamily="18" charset="0"/>
                          <a:ea typeface="ＭＳ Ｐゴシック" pitchFamily="50" charset="-128"/>
                        </a:rPr>
                        <a:t>/mm3</a:t>
                      </a: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未満</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6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総ビリルビン</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a:t>
                      </a:r>
                      <a:r>
                        <a:rPr kumimoji="1" lang="en-US" altLang="ja-JP" sz="1200" b="0" i="0" u="none" strike="noStrike" cap="none" normalizeH="0" baseline="0" dirty="0">
                          <a:ln>
                            <a:noFill/>
                          </a:ln>
                          <a:solidFill>
                            <a:schemeClr val="tx1"/>
                          </a:solidFill>
                          <a:effectLst/>
                          <a:latin typeface="Times New Roman" pitchFamily="18" charset="0"/>
                          <a:ea typeface="ＭＳ Ｐゴシック" pitchFamily="50" charset="-128"/>
                        </a:rPr>
                        <a:t>ULN×2</a:t>
                      </a: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a:t>
                      </a:r>
                      <a:r>
                        <a:rPr kumimoji="1" lang="en-US" altLang="ja-JP" sz="1200" b="0" i="0" u="none" strike="noStrike" cap="none" normalizeH="0" baseline="0" dirty="0">
                          <a:ln>
                            <a:noFill/>
                          </a:ln>
                          <a:solidFill>
                            <a:schemeClr val="tx1"/>
                          </a:solidFill>
                          <a:effectLst/>
                          <a:latin typeface="Times New Roman" pitchFamily="18" charset="0"/>
                          <a:ea typeface="ＭＳ Ｐゴシック" pitchFamily="50" charset="-128"/>
                        </a:rPr>
                        <a:t>mg/dl</a:t>
                      </a: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以上</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6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Times New Roman" pitchFamily="18" charset="0"/>
                          <a:ea typeface="ＭＳ Ｐゴシック" pitchFamily="50" charset="-128"/>
                        </a:rPr>
                        <a:t>AST,ALT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a:t>
                      </a:r>
                      <a:r>
                        <a:rPr kumimoji="1" lang="en-US" altLang="ja-JP" sz="1200" b="0" i="0" u="none" strike="noStrike" cap="none" normalizeH="0" baseline="0" dirty="0">
                          <a:ln>
                            <a:noFill/>
                          </a:ln>
                          <a:solidFill>
                            <a:schemeClr val="tx1"/>
                          </a:solidFill>
                          <a:effectLst/>
                          <a:latin typeface="Times New Roman" pitchFamily="18" charset="0"/>
                          <a:ea typeface="ＭＳ Ｐゴシック" pitchFamily="50" charset="-128"/>
                        </a:rPr>
                        <a:t>ULN×2</a:t>
                      </a: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a:t>
                      </a:r>
                      <a:r>
                        <a:rPr kumimoji="1" lang="en-US" altLang="ja-JP" sz="1200" b="0" i="0" u="none" strike="noStrike" cap="none" normalizeH="0" baseline="0" dirty="0">
                          <a:ln>
                            <a:noFill/>
                          </a:ln>
                          <a:solidFill>
                            <a:schemeClr val="tx1"/>
                          </a:solidFill>
                          <a:effectLst/>
                          <a:latin typeface="Times New Roman" pitchFamily="18" charset="0"/>
                          <a:ea typeface="ＭＳ Ｐゴシック" pitchFamily="50" charset="-128"/>
                        </a:rPr>
                        <a:t>IU/l</a:t>
                      </a: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以上</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82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クレアチニン</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Times New Roman" pitchFamily="18" charset="0"/>
                          <a:ea typeface="ＭＳ Ｐゴシック" pitchFamily="50" charset="-128"/>
                        </a:rPr>
                        <a:t>ULN</a:t>
                      </a: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　</a:t>
                      </a:r>
                      <a:r>
                        <a:rPr kumimoji="1" lang="en-US" altLang="ja-JP" sz="1200" b="0" i="0" u="none" strike="noStrike" cap="none" normalizeH="0" baseline="0" dirty="0">
                          <a:ln>
                            <a:noFill/>
                          </a:ln>
                          <a:solidFill>
                            <a:schemeClr val="tx1"/>
                          </a:solidFill>
                          <a:effectLst/>
                          <a:latin typeface="Times New Roman" pitchFamily="18" charset="0"/>
                          <a:ea typeface="ＭＳ Ｐゴシック" pitchFamily="50" charset="-128"/>
                        </a:rPr>
                        <a:t>mg/dl</a:t>
                      </a: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以上　</a:t>
                      </a:r>
                      <a:endParaRPr kumimoji="1" lang="en-US" altLang="ja-JP" sz="1200" b="0" i="0" u="none" strike="noStrike" cap="none" normalizeH="0" baseline="0" dirty="0">
                        <a:ln>
                          <a:noFill/>
                        </a:ln>
                        <a:solidFill>
                          <a:schemeClr val="tx1"/>
                        </a:solidFill>
                        <a:effectLst/>
                        <a:latin typeface="Times New Roman" pitchFamily="18"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200" u="none" dirty="0" err="1"/>
                        <a:t>Ccr</a:t>
                      </a:r>
                      <a:r>
                        <a:rPr lang="en-US" altLang="ja-JP" sz="1200" u="none" dirty="0"/>
                        <a:t> (</a:t>
                      </a:r>
                      <a:r>
                        <a:rPr lang="en-US" altLang="ja-JP" sz="1200" u="none" dirty="0" err="1"/>
                        <a:t>eGFR</a:t>
                      </a:r>
                      <a:r>
                        <a:rPr lang="en-US" altLang="ja-JP" sz="1200" u="none" dirty="0"/>
                        <a:t>) </a:t>
                      </a:r>
                      <a:r>
                        <a:rPr lang="ja-JP" altLang="en-US" sz="1200" u="none" dirty="0"/>
                        <a:t>： </a:t>
                      </a:r>
                      <a:r>
                        <a:rPr lang="en-US" altLang="ja-JP" sz="1200" u="none" dirty="0"/>
                        <a:t>50</a:t>
                      </a:r>
                      <a:r>
                        <a:rPr lang="ja-JP" altLang="en-US" sz="1200" u="none" dirty="0"/>
                        <a:t>～</a:t>
                      </a:r>
                      <a:r>
                        <a:rPr lang="en-US" altLang="ja-JP" sz="1200" u="none" dirty="0"/>
                        <a:t>60mL/min</a:t>
                      </a:r>
                      <a:r>
                        <a:rPr lang="ja-JP" altLang="en-US" sz="1200" u="none" dirty="0"/>
                        <a:t>以下</a:t>
                      </a:r>
                      <a:r>
                        <a:rPr lang="en-US" altLang="ja-JP" sz="1200" u="none" dirty="0"/>
                        <a:t>1</a:t>
                      </a:r>
                      <a:r>
                        <a:rPr lang="ja-JP" altLang="en-US" sz="1200" u="none" dirty="0"/>
                        <a:t>段階以上減量</a:t>
                      </a:r>
                      <a:endParaRPr lang="en-US" altLang="ja-JP" sz="1200" u="none" dirty="0"/>
                    </a:p>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200" u="none" dirty="0" err="1"/>
                        <a:t>Ccr</a:t>
                      </a:r>
                      <a:r>
                        <a:rPr lang="en-US" altLang="ja-JP" sz="1200" u="none" dirty="0"/>
                        <a:t> (</a:t>
                      </a:r>
                      <a:r>
                        <a:rPr lang="en-US" altLang="ja-JP" sz="1200" u="none" dirty="0" err="1"/>
                        <a:t>eGFR</a:t>
                      </a:r>
                      <a:r>
                        <a:rPr lang="en-US" altLang="ja-JP" sz="1200" u="none" dirty="0"/>
                        <a:t>) </a:t>
                      </a:r>
                      <a:r>
                        <a:rPr lang="ja-JP" altLang="en-US" sz="1200" u="none" dirty="0"/>
                        <a:t>： </a:t>
                      </a:r>
                      <a:r>
                        <a:rPr lang="en-US" altLang="ja-JP" sz="1200" u="none" dirty="0"/>
                        <a:t>30mL/min</a:t>
                      </a:r>
                      <a:r>
                        <a:rPr lang="ja-JP" altLang="en-US" sz="1200" u="none" dirty="0"/>
                        <a:t>以下中止</a:t>
                      </a:r>
                      <a:endPar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50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下痢</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治療前に比べ４回以上の排便</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回数の増加または夜間排便</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前ページの</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Ｇｒａｄｅ　２以上</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50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口内炎</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疼痛がある紅斑、浮腫、潰瘍、</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前ページの</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Ｇｒａｄｅ　２以上</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50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嘔吐</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Times New Roman" pitchFamily="18" charset="0"/>
                          <a:ea typeface="ＭＳ Ｐゴシック" pitchFamily="50" charset="-128"/>
                        </a:rPr>
                        <a:t>24</a:t>
                      </a: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時間あたり２回以上の嘔吐</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前ページの</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Ｇｒａｄｅ　２以上</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50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悪心、食欲不振</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経口摂取量の著明な減少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前ページの</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Ｇｒａｄｅ　２以上</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r h="50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流涙</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内服中止して眼科医へ相談</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前ページの</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Ｇｒａｄｅ　２以上</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1"/>
                  </a:ext>
                </a:extLst>
              </a:tr>
              <a:tr h="50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手足症候群</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疼痛を伴う皮膚変化または高度な皮膚変化</a:t>
                      </a:r>
                      <a:endParaRPr kumimoji="1" lang="en-US" altLang="ja-JP" sz="1200" b="0" i="0" u="none" strike="noStrike" cap="none" normalizeH="0" baseline="0" dirty="0">
                        <a:ln>
                          <a:noFill/>
                        </a:ln>
                        <a:solidFill>
                          <a:schemeClr val="tx1"/>
                        </a:solidFill>
                        <a:effectLst/>
                        <a:latin typeface="Times New Roman" pitchFamily="18"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疼痛が消失するまで休薬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前ページの</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Ｇｒａｄｅ　２以上</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2"/>
                  </a:ext>
                </a:extLst>
              </a:tr>
            </a:tbl>
          </a:graphicData>
        </a:graphic>
      </p:graphicFrame>
      <p:sp>
        <p:nvSpPr>
          <p:cNvPr id="36919" name="Text Box 55"/>
          <p:cNvSpPr txBox="1">
            <a:spLocks noChangeArrowheads="1"/>
          </p:cNvSpPr>
          <p:nvPr/>
        </p:nvSpPr>
        <p:spPr bwMode="auto">
          <a:xfrm>
            <a:off x="4221088" y="8659688"/>
            <a:ext cx="21605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altLang="ja-JP" dirty="0"/>
              <a:t>ULN:</a:t>
            </a:r>
            <a:r>
              <a:rPr lang="ja-JP" altLang="en-US" dirty="0"/>
              <a:t>施設基準値上限</a:t>
            </a:r>
          </a:p>
        </p:txBody>
      </p:sp>
      <p:sp>
        <p:nvSpPr>
          <p:cNvPr id="36920" name="Text Box 56"/>
          <p:cNvSpPr txBox="1">
            <a:spLocks noChangeArrowheads="1"/>
          </p:cNvSpPr>
          <p:nvPr/>
        </p:nvSpPr>
        <p:spPr bwMode="auto">
          <a:xfrm>
            <a:off x="0" y="314301"/>
            <a:ext cx="6858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ja-JP" altLang="en-US" sz="1800" dirty="0">
                <a:latin typeface="+mn-ea"/>
                <a:ea typeface="+mn-ea"/>
              </a:rPr>
              <a:t>休薬、減量の目安</a:t>
            </a:r>
          </a:p>
        </p:txBody>
      </p:sp>
      <p:sp>
        <p:nvSpPr>
          <p:cNvPr id="6" name="Rectangle 4"/>
          <p:cNvSpPr>
            <a:spLocks noChangeArrowheads="1"/>
          </p:cNvSpPr>
          <p:nvPr/>
        </p:nvSpPr>
        <p:spPr bwMode="auto">
          <a:xfrm>
            <a:off x="476250" y="761569"/>
            <a:ext cx="5905500"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0"/>
              </a:spcBef>
              <a:buFontTx/>
              <a:buNone/>
              <a:defRPr/>
            </a:pPr>
            <a:r>
              <a:rPr lang="ja-JP" altLang="en-US" sz="1400" b="0" dirty="0">
                <a:latin typeface="+mn-ea"/>
                <a:ea typeface="+mn-ea"/>
              </a:rPr>
              <a:t>＊ 前述したように副作用には下痢、口内炎、色素沈着、嘔吐、食欲低下、白</a:t>
            </a:r>
            <a:endParaRPr lang="en-US" altLang="ja-JP" sz="1400" b="0" dirty="0">
              <a:latin typeface="+mn-ea"/>
              <a:ea typeface="+mn-ea"/>
            </a:endParaRPr>
          </a:p>
          <a:p>
            <a:pPr eaLnBrk="1" hangingPunct="1">
              <a:spcBef>
                <a:spcPct val="0"/>
              </a:spcBef>
              <a:buFontTx/>
              <a:buNone/>
              <a:defRPr/>
            </a:pPr>
            <a:r>
              <a:rPr lang="en-US" altLang="ja-JP" sz="1400" b="0" dirty="0">
                <a:latin typeface="+mn-ea"/>
                <a:ea typeface="+mn-ea"/>
              </a:rPr>
              <a:t>    </a:t>
            </a:r>
            <a:r>
              <a:rPr lang="ja-JP" altLang="en-US" sz="1400" b="0" dirty="0">
                <a:latin typeface="+mn-ea"/>
                <a:ea typeface="+mn-ea"/>
              </a:rPr>
              <a:t>血球減少（</a:t>
            </a:r>
            <a:r>
              <a:rPr lang="en-US" altLang="ja-JP" sz="1400" b="0" dirty="0">
                <a:latin typeface="+mn-ea"/>
                <a:ea typeface="+mn-ea"/>
              </a:rPr>
              <a:t>3000</a:t>
            </a:r>
            <a:r>
              <a:rPr lang="ja-JP" altLang="en-US" sz="1400" b="0" dirty="0">
                <a:latin typeface="+mn-ea"/>
                <a:ea typeface="+mn-ea"/>
              </a:rPr>
              <a:t>以下）などがあります。</a:t>
            </a:r>
          </a:p>
          <a:p>
            <a:pPr eaLnBrk="1" hangingPunct="1">
              <a:spcBef>
                <a:spcPts val="300"/>
              </a:spcBef>
              <a:buFontTx/>
              <a:buNone/>
              <a:defRPr/>
            </a:pPr>
            <a:r>
              <a:rPr lang="ja-JP" altLang="en-US" sz="1400" b="0" dirty="0">
                <a:latin typeface="+mn-ea"/>
                <a:ea typeface="+mn-ea"/>
              </a:rPr>
              <a:t>＊ 以下のいずれかが認められた場合、基幹病院地域医療連携室へすぐに</a:t>
            </a:r>
            <a:endParaRPr lang="en-US" altLang="ja-JP" sz="1400" b="0" dirty="0">
              <a:latin typeface="+mn-ea"/>
              <a:ea typeface="+mn-ea"/>
            </a:endParaRPr>
          </a:p>
          <a:p>
            <a:pPr eaLnBrk="1" hangingPunct="1">
              <a:spcBef>
                <a:spcPts val="0"/>
              </a:spcBef>
              <a:buFontTx/>
              <a:buNone/>
              <a:defRPr/>
            </a:pPr>
            <a:r>
              <a:rPr lang="en-US" altLang="ja-JP" sz="1400" b="0" dirty="0">
                <a:latin typeface="+mn-ea"/>
                <a:ea typeface="+mn-ea"/>
              </a:rPr>
              <a:t>    </a:t>
            </a:r>
            <a:r>
              <a:rPr lang="ja-JP" altLang="en-US" sz="1400" b="0" dirty="0">
                <a:latin typeface="+mn-ea"/>
                <a:ea typeface="+mn-ea"/>
              </a:rPr>
              <a:t>ご連絡ください。</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628775" y="250825"/>
            <a:ext cx="3455988" cy="503238"/>
          </a:xfrm>
        </p:spPr>
        <p:txBody>
          <a:bodyPr/>
          <a:lstStyle/>
          <a:p>
            <a:r>
              <a:rPr lang="ja-JP" altLang="en-US" sz="2000" b="1" dirty="0"/>
              <a:t>ステージの決定</a:t>
            </a:r>
            <a:br>
              <a:rPr lang="ja-JP" altLang="en-US" sz="2000" b="1" dirty="0"/>
            </a:br>
            <a:endParaRPr lang="ja-JP" altLang="en-US" sz="2000" b="1" dirty="0"/>
          </a:p>
        </p:txBody>
      </p:sp>
      <p:sp>
        <p:nvSpPr>
          <p:cNvPr id="43011" name="Rectangle 3"/>
          <p:cNvSpPr>
            <a:spLocks noGrp="1" noChangeArrowheads="1"/>
          </p:cNvSpPr>
          <p:nvPr>
            <p:ph type="body" idx="1"/>
          </p:nvPr>
        </p:nvSpPr>
        <p:spPr>
          <a:xfrm>
            <a:off x="549275" y="755650"/>
            <a:ext cx="5829300" cy="5486400"/>
          </a:xfrm>
        </p:spPr>
        <p:txBody>
          <a:bodyPr/>
          <a:lstStyle/>
          <a:p>
            <a:r>
              <a:rPr lang="ja-JP" altLang="en-US" sz="1600" b="1" dirty="0"/>
              <a:t>壁深達度</a:t>
            </a:r>
          </a:p>
          <a:p>
            <a:endParaRPr lang="ja-JP" altLang="en-US" sz="1600" b="1" dirty="0"/>
          </a:p>
          <a:p>
            <a:endParaRPr lang="ja-JP" altLang="en-US" sz="1600" b="1" dirty="0"/>
          </a:p>
          <a:p>
            <a:endParaRPr lang="ja-JP" altLang="en-US" sz="1400" dirty="0"/>
          </a:p>
          <a:p>
            <a:endParaRPr lang="ja-JP" altLang="en-US" sz="1400" dirty="0"/>
          </a:p>
          <a:p>
            <a:endParaRPr lang="ja-JP" altLang="en-US" sz="1400" dirty="0"/>
          </a:p>
          <a:p>
            <a:endParaRPr lang="ja-JP" altLang="en-US" sz="1400" dirty="0"/>
          </a:p>
          <a:p>
            <a:endParaRPr lang="ja-JP" altLang="en-US" sz="1400" dirty="0"/>
          </a:p>
          <a:p>
            <a:endParaRPr lang="ja-JP" altLang="en-US" sz="1400" dirty="0"/>
          </a:p>
          <a:p>
            <a:endParaRPr lang="ja-JP" altLang="en-US" sz="1400" dirty="0"/>
          </a:p>
          <a:p>
            <a:endParaRPr lang="ja-JP" altLang="en-US" sz="1400" dirty="0"/>
          </a:p>
          <a:p>
            <a:endParaRPr lang="ja-JP" altLang="en-US" sz="1400" dirty="0"/>
          </a:p>
          <a:p>
            <a:endParaRPr lang="ja-JP" altLang="en-US" sz="1400" dirty="0"/>
          </a:p>
          <a:p>
            <a:endParaRPr lang="ja-JP" altLang="en-US" sz="1400" dirty="0"/>
          </a:p>
          <a:p>
            <a:endParaRPr lang="ja-JP" altLang="en-US" sz="1400" dirty="0"/>
          </a:p>
          <a:p>
            <a:endParaRPr lang="ja-JP" altLang="en-US" sz="1400" dirty="0"/>
          </a:p>
          <a:p>
            <a:endParaRPr lang="ja-JP" altLang="en-US" sz="1400" dirty="0"/>
          </a:p>
          <a:p>
            <a:endParaRPr lang="ja-JP" altLang="en-US" sz="1400" dirty="0"/>
          </a:p>
          <a:p>
            <a:r>
              <a:rPr lang="ja-JP" altLang="en-US" sz="1600" b="1" dirty="0"/>
              <a:t>リンパ節転移</a:t>
            </a:r>
          </a:p>
          <a:p>
            <a:endParaRPr lang="ja-JP" altLang="en-US" sz="1400" b="1" dirty="0"/>
          </a:p>
          <a:p>
            <a:endParaRPr lang="ja-JP" altLang="en-US" sz="1400" b="1" dirty="0"/>
          </a:p>
          <a:p>
            <a:endParaRPr lang="ja-JP" altLang="en-US" sz="1400" dirty="0"/>
          </a:p>
          <a:p>
            <a:endParaRPr lang="ja-JP" altLang="en-US" sz="1400" dirty="0"/>
          </a:p>
          <a:p>
            <a:endParaRPr lang="ja-JP" altLang="en-US" sz="1400" dirty="0"/>
          </a:p>
          <a:p>
            <a:endParaRPr lang="ja-JP" altLang="en-US" sz="1400" dirty="0"/>
          </a:p>
          <a:p>
            <a:endParaRPr lang="ja-JP" altLang="en-US" sz="1400" dirty="0"/>
          </a:p>
          <a:p>
            <a:r>
              <a:rPr lang="ja-JP" altLang="en-US" sz="1600" b="1" dirty="0"/>
              <a:t>遠隔転移</a:t>
            </a:r>
          </a:p>
        </p:txBody>
      </p:sp>
      <p:pic>
        <p:nvPicPr>
          <p:cNvPr id="43017"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175" y="1331913"/>
            <a:ext cx="4968875" cy="288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022" name="Text Box 14"/>
          <p:cNvSpPr txBox="1">
            <a:spLocks noChangeArrowheads="1"/>
          </p:cNvSpPr>
          <p:nvPr/>
        </p:nvSpPr>
        <p:spPr bwMode="auto">
          <a:xfrm>
            <a:off x="1916113" y="1619250"/>
            <a:ext cx="3603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ja-JP" altLang="ja-JP" sz="2400"/>
          </a:p>
        </p:txBody>
      </p:sp>
      <p:sp>
        <p:nvSpPr>
          <p:cNvPr id="43023" name="Rectangle 15"/>
          <p:cNvSpPr>
            <a:spLocks noChangeArrowheads="1"/>
          </p:cNvSpPr>
          <p:nvPr/>
        </p:nvSpPr>
        <p:spPr bwMode="auto">
          <a:xfrm>
            <a:off x="1700213" y="1619250"/>
            <a:ext cx="4033837" cy="5048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24" name="Text Box 16"/>
          <p:cNvSpPr txBox="1">
            <a:spLocks noChangeArrowheads="1"/>
          </p:cNvSpPr>
          <p:nvPr/>
        </p:nvSpPr>
        <p:spPr bwMode="auto">
          <a:xfrm>
            <a:off x="1844675" y="1763713"/>
            <a:ext cx="43926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1800" dirty="0"/>
              <a:t>M       SM      MP     SS (A)    SE, SI (AI)</a:t>
            </a:r>
          </a:p>
        </p:txBody>
      </p:sp>
      <p:sp>
        <p:nvSpPr>
          <p:cNvPr id="43025" name="Rectangle 17"/>
          <p:cNvSpPr>
            <a:spLocks noChangeArrowheads="1"/>
          </p:cNvSpPr>
          <p:nvPr/>
        </p:nvSpPr>
        <p:spPr bwMode="auto">
          <a:xfrm>
            <a:off x="2636838" y="1042988"/>
            <a:ext cx="1584325" cy="7207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26" name="Text Box 18"/>
          <p:cNvSpPr txBox="1">
            <a:spLocks noChangeArrowheads="1"/>
          </p:cNvSpPr>
          <p:nvPr/>
        </p:nvSpPr>
        <p:spPr bwMode="auto">
          <a:xfrm>
            <a:off x="2708275" y="971600"/>
            <a:ext cx="2089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600" dirty="0"/>
              <a:t>（大腸の内腔）</a:t>
            </a:r>
          </a:p>
        </p:txBody>
      </p:sp>
      <p:sp>
        <p:nvSpPr>
          <p:cNvPr id="43027" name="Text Box 19"/>
          <p:cNvSpPr txBox="1">
            <a:spLocks noChangeArrowheads="1"/>
          </p:cNvSpPr>
          <p:nvPr/>
        </p:nvSpPr>
        <p:spPr bwMode="auto">
          <a:xfrm>
            <a:off x="2636838" y="3995738"/>
            <a:ext cx="20875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ja-JP" altLang="ja-JP" sz="2400"/>
          </a:p>
        </p:txBody>
      </p:sp>
      <p:sp>
        <p:nvSpPr>
          <p:cNvPr id="43029" name="Rectangle 21"/>
          <p:cNvSpPr>
            <a:spLocks noChangeArrowheads="1"/>
          </p:cNvSpPr>
          <p:nvPr/>
        </p:nvSpPr>
        <p:spPr bwMode="auto">
          <a:xfrm>
            <a:off x="2565400" y="3851275"/>
            <a:ext cx="2016125" cy="6492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solidFill>
                <a:schemeClr val="bg1"/>
              </a:solidFill>
            </a:endParaRPr>
          </a:p>
        </p:txBody>
      </p:sp>
      <p:sp>
        <p:nvSpPr>
          <p:cNvPr id="43030" name="Text Box 22"/>
          <p:cNvSpPr txBox="1">
            <a:spLocks noChangeArrowheads="1"/>
          </p:cNvSpPr>
          <p:nvPr/>
        </p:nvSpPr>
        <p:spPr bwMode="auto">
          <a:xfrm>
            <a:off x="2781300" y="3948113"/>
            <a:ext cx="13700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t>(</a:t>
            </a:r>
            <a:r>
              <a:rPr lang="ja-JP" altLang="en-US" sz="1600"/>
              <a:t>大腸の外側）</a:t>
            </a:r>
          </a:p>
        </p:txBody>
      </p:sp>
      <p:sp>
        <p:nvSpPr>
          <p:cNvPr id="43031" name="Text Box 23"/>
          <p:cNvSpPr txBox="1">
            <a:spLocks noChangeArrowheads="1"/>
          </p:cNvSpPr>
          <p:nvPr/>
        </p:nvSpPr>
        <p:spPr bwMode="auto">
          <a:xfrm>
            <a:off x="1052513" y="4356100"/>
            <a:ext cx="4897437" cy="62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dirty="0"/>
              <a:t>①,②</a:t>
            </a:r>
            <a:r>
              <a:rPr lang="ja-JP" altLang="en-US" dirty="0"/>
              <a:t>は早期癌</a:t>
            </a:r>
          </a:p>
          <a:p>
            <a:pPr>
              <a:spcBef>
                <a:spcPct val="50000"/>
              </a:spcBef>
            </a:pPr>
            <a:r>
              <a:rPr lang="ja-JP" altLang="en-US" dirty="0"/>
              <a:t>④：　漿膜がない部分では</a:t>
            </a:r>
            <a:r>
              <a:rPr lang="en-US" altLang="ja-JP" dirty="0"/>
              <a:t>A,  ⑤</a:t>
            </a:r>
            <a:r>
              <a:rPr lang="ja-JP" altLang="en-US" dirty="0"/>
              <a:t>：　漿膜がない部分では</a:t>
            </a:r>
            <a:r>
              <a:rPr lang="en-US" altLang="ja-JP" dirty="0"/>
              <a:t>AI</a:t>
            </a:r>
          </a:p>
        </p:txBody>
      </p:sp>
      <p:sp>
        <p:nvSpPr>
          <p:cNvPr id="43032" name="Text Box 24"/>
          <p:cNvSpPr txBox="1">
            <a:spLocks noChangeArrowheads="1"/>
          </p:cNvSpPr>
          <p:nvPr/>
        </p:nvSpPr>
        <p:spPr bwMode="auto">
          <a:xfrm>
            <a:off x="1089123" y="5868144"/>
            <a:ext cx="5256213"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dirty="0"/>
              <a:t>Ｎ０：　 リンパ節転移を認めない。</a:t>
            </a:r>
          </a:p>
          <a:p>
            <a:pPr>
              <a:spcBef>
                <a:spcPct val="50000"/>
              </a:spcBef>
            </a:pPr>
            <a:r>
              <a:rPr lang="ja-JP" altLang="en-US" dirty="0"/>
              <a:t>Ｎ１：　腸管傍リンパ節と中間リンパ節の転移総数が３個以下。</a:t>
            </a:r>
          </a:p>
          <a:p>
            <a:pPr>
              <a:spcBef>
                <a:spcPct val="50000"/>
              </a:spcBef>
            </a:pPr>
            <a:r>
              <a:rPr lang="ja-JP" altLang="en-US" dirty="0"/>
              <a:t>Ｎ２：　腸管傍リンパ節と中間リンパ節の転移総数が４個以上。</a:t>
            </a:r>
          </a:p>
          <a:p>
            <a:pPr>
              <a:spcBef>
                <a:spcPct val="50000"/>
              </a:spcBef>
            </a:pPr>
            <a:r>
              <a:rPr lang="ja-JP" altLang="en-US" dirty="0"/>
              <a:t>Ｎ３：　主リンパ節または側方リンパ節に転移を認める。</a:t>
            </a:r>
          </a:p>
          <a:p>
            <a:pPr>
              <a:spcBef>
                <a:spcPct val="50000"/>
              </a:spcBef>
            </a:pPr>
            <a:endParaRPr lang="en-US" altLang="ja-JP" dirty="0"/>
          </a:p>
        </p:txBody>
      </p:sp>
      <p:sp>
        <p:nvSpPr>
          <p:cNvPr id="43033" name="Text Box 25"/>
          <p:cNvSpPr txBox="1">
            <a:spLocks noChangeArrowheads="1"/>
          </p:cNvSpPr>
          <p:nvPr/>
        </p:nvSpPr>
        <p:spPr bwMode="auto">
          <a:xfrm>
            <a:off x="1048416" y="7884368"/>
            <a:ext cx="594995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dirty="0"/>
              <a:t>肝転移：　程度により　Ｈ１－Ｈ３まで。</a:t>
            </a:r>
          </a:p>
          <a:p>
            <a:pPr>
              <a:spcBef>
                <a:spcPct val="50000"/>
              </a:spcBef>
            </a:pPr>
            <a:r>
              <a:rPr lang="ja-JP" altLang="en-US" dirty="0"/>
              <a:t>腹膜播種：　程度により　Ｐ１－３まで。</a:t>
            </a:r>
          </a:p>
          <a:p>
            <a:pPr>
              <a:spcBef>
                <a:spcPct val="50000"/>
              </a:spcBef>
            </a:pPr>
            <a:r>
              <a:rPr lang="ja-JP" altLang="en-US" dirty="0"/>
              <a:t>その他の遠隔転移：　あれば　Ｍ１</a:t>
            </a:r>
          </a:p>
        </p:txBody>
      </p:sp>
      <p:sp>
        <p:nvSpPr>
          <p:cNvPr id="43035" name="Rectangle 27"/>
          <p:cNvSpPr>
            <a:spLocks noChangeArrowheads="1"/>
          </p:cNvSpPr>
          <p:nvPr/>
        </p:nvSpPr>
        <p:spPr bwMode="auto">
          <a:xfrm>
            <a:off x="836613" y="2195513"/>
            <a:ext cx="863600" cy="17287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36" name="Text Box 28"/>
          <p:cNvSpPr txBox="1">
            <a:spLocks noChangeArrowheads="1"/>
          </p:cNvSpPr>
          <p:nvPr/>
        </p:nvSpPr>
        <p:spPr bwMode="auto">
          <a:xfrm>
            <a:off x="981075" y="2195513"/>
            <a:ext cx="6492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a:t>粘膜</a:t>
            </a:r>
          </a:p>
        </p:txBody>
      </p:sp>
      <p:sp>
        <p:nvSpPr>
          <p:cNvPr id="43037" name="Text Box 29"/>
          <p:cNvSpPr txBox="1">
            <a:spLocks noChangeArrowheads="1"/>
          </p:cNvSpPr>
          <p:nvPr/>
        </p:nvSpPr>
        <p:spPr bwMode="auto">
          <a:xfrm>
            <a:off x="549275" y="2627313"/>
            <a:ext cx="11001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ja-JP" altLang="ja-JP"/>
          </a:p>
        </p:txBody>
      </p:sp>
      <p:sp>
        <p:nvSpPr>
          <p:cNvPr id="43038" name="Text Box 30"/>
          <p:cNvSpPr txBox="1">
            <a:spLocks noChangeArrowheads="1"/>
          </p:cNvSpPr>
          <p:nvPr/>
        </p:nvSpPr>
        <p:spPr bwMode="auto">
          <a:xfrm>
            <a:off x="836613" y="2627313"/>
            <a:ext cx="11525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dirty="0"/>
              <a:t>粘膜筋板</a:t>
            </a:r>
          </a:p>
        </p:txBody>
      </p:sp>
      <p:sp>
        <p:nvSpPr>
          <p:cNvPr id="43039" name="Text Box 31"/>
          <p:cNvSpPr txBox="1">
            <a:spLocks noChangeArrowheads="1"/>
          </p:cNvSpPr>
          <p:nvPr/>
        </p:nvSpPr>
        <p:spPr bwMode="auto">
          <a:xfrm>
            <a:off x="836613" y="3132138"/>
            <a:ext cx="11525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a:t>固有筋層</a:t>
            </a:r>
          </a:p>
        </p:txBody>
      </p:sp>
      <p:sp>
        <p:nvSpPr>
          <p:cNvPr id="43040" name="Text Box 32"/>
          <p:cNvSpPr txBox="1">
            <a:spLocks noChangeArrowheads="1"/>
          </p:cNvSpPr>
          <p:nvPr/>
        </p:nvSpPr>
        <p:spPr bwMode="auto">
          <a:xfrm>
            <a:off x="981075" y="3563938"/>
            <a:ext cx="6477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a:t>漿膜</a:t>
            </a:r>
          </a:p>
        </p:txBody>
      </p:sp>
      <p:sp>
        <p:nvSpPr>
          <p:cNvPr id="22" name="Text Box 16"/>
          <p:cNvSpPr txBox="1">
            <a:spLocks noChangeArrowheads="1"/>
          </p:cNvSpPr>
          <p:nvPr/>
        </p:nvSpPr>
        <p:spPr bwMode="auto">
          <a:xfrm>
            <a:off x="1700808" y="1403648"/>
            <a:ext cx="5762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ja-JP" sz="1800" dirty="0"/>
              <a:t>Tis</a:t>
            </a:r>
          </a:p>
        </p:txBody>
      </p:sp>
      <p:sp>
        <p:nvSpPr>
          <p:cNvPr id="23" name="Text Box 16"/>
          <p:cNvSpPr txBox="1">
            <a:spLocks noChangeArrowheads="1"/>
          </p:cNvSpPr>
          <p:nvPr/>
        </p:nvSpPr>
        <p:spPr bwMode="auto">
          <a:xfrm>
            <a:off x="2204865" y="1403648"/>
            <a:ext cx="104474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ja-JP" sz="1800" dirty="0"/>
              <a:t>T1a/T1b</a:t>
            </a:r>
          </a:p>
        </p:txBody>
      </p:sp>
      <p:sp>
        <p:nvSpPr>
          <p:cNvPr id="24" name="Text Box 16"/>
          <p:cNvSpPr txBox="1">
            <a:spLocks noChangeArrowheads="1"/>
          </p:cNvSpPr>
          <p:nvPr/>
        </p:nvSpPr>
        <p:spPr bwMode="auto">
          <a:xfrm>
            <a:off x="3140968" y="1403648"/>
            <a:ext cx="5762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ja-JP" sz="1800" dirty="0"/>
              <a:t>T2</a:t>
            </a:r>
          </a:p>
        </p:txBody>
      </p:sp>
      <p:sp>
        <p:nvSpPr>
          <p:cNvPr id="25" name="Text Box 16"/>
          <p:cNvSpPr txBox="1">
            <a:spLocks noChangeArrowheads="1"/>
          </p:cNvSpPr>
          <p:nvPr/>
        </p:nvSpPr>
        <p:spPr bwMode="auto">
          <a:xfrm>
            <a:off x="3860850" y="1403648"/>
            <a:ext cx="5762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ja-JP" sz="1800" dirty="0"/>
              <a:t>T3</a:t>
            </a:r>
          </a:p>
        </p:txBody>
      </p:sp>
      <p:sp>
        <p:nvSpPr>
          <p:cNvPr id="26" name="Text Box 16"/>
          <p:cNvSpPr txBox="1">
            <a:spLocks noChangeArrowheads="1"/>
          </p:cNvSpPr>
          <p:nvPr/>
        </p:nvSpPr>
        <p:spPr bwMode="auto">
          <a:xfrm>
            <a:off x="4653136" y="1403648"/>
            <a:ext cx="104474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ja-JP" sz="1800" dirty="0"/>
              <a:t>T4a/T4b</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407" name="Group 351"/>
          <p:cNvGraphicFramePr>
            <a:graphicFrameLocks noGrp="1"/>
          </p:cNvGraphicFramePr>
          <p:nvPr>
            <p:ph sz="half" idx="1"/>
            <p:extLst>
              <p:ext uri="{D42A27DB-BD31-4B8C-83A1-F6EECF244321}">
                <p14:modId xmlns:p14="http://schemas.microsoft.com/office/powerpoint/2010/main" val="575052096"/>
              </p:ext>
            </p:extLst>
          </p:nvPr>
        </p:nvGraphicFramePr>
        <p:xfrm>
          <a:off x="535384" y="765448"/>
          <a:ext cx="5760046" cy="2447553"/>
        </p:xfrm>
        <a:graphic>
          <a:graphicData uri="http://schemas.openxmlformats.org/drawingml/2006/table">
            <a:tbl>
              <a:tblPr/>
              <a:tblGrid>
                <a:gridCol w="955443">
                  <a:extLst>
                    <a:ext uri="{9D8B030D-6E8A-4147-A177-3AD203B41FA5}">
                      <a16:colId xmlns="" xmlns:a16="http://schemas.microsoft.com/office/drawing/2014/main" val="20000"/>
                    </a:ext>
                  </a:extLst>
                </a:gridCol>
                <a:gridCol w="751575">
                  <a:extLst>
                    <a:ext uri="{9D8B030D-6E8A-4147-A177-3AD203B41FA5}">
                      <a16:colId xmlns="" xmlns:a16="http://schemas.microsoft.com/office/drawing/2014/main" val="20001"/>
                    </a:ext>
                  </a:extLst>
                </a:gridCol>
                <a:gridCol w="850467">
                  <a:extLst>
                    <a:ext uri="{9D8B030D-6E8A-4147-A177-3AD203B41FA5}">
                      <a16:colId xmlns="" xmlns:a16="http://schemas.microsoft.com/office/drawing/2014/main" val="20002"/>
                    </a:ext>
                  </a:extLst>
                </a:gridCol>
                <a:gridCol w="1258203">
                  <a:extLst>
                    <a:ext uri="{9D8B030D-6E8A-4147-A177-3AD203B41FA5}">
                      <a16:colId xmlns="" xmlns:a16="http://schemas.microsoft.com/office/drawing/2014/main" val="20003"/>
                    </a:ext>
                  </a:extLst>
                </a:gridCol>
                <a:gridCol w="1944358">
                  <a:extLst>
                    <a:ext uri="{9D8B030D-6E8A-4147-A177-3AD203B41FA5}">
                      <a16:colId xmlns="" xmlns:a16="http://schemas.microsoft.com/office/drawing/2014/main" val="20004"/>
                    </a:ext>
                  </a:extLst>
                </a:gridCol>
              </a:tblGrid>
              <a:tr h="308272">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ＭＳ Ｐゴシック" pitchFamily="50" charset="-128"/>
                          <a:ea typeface="ＭＳ Ｐゴシック" pitchFamily="50" charset="-128"/>
                        </a:rPr>
                        <a:t>　</a:t>
                      </a:r>
                      <a:endParaRPr kumimoji="1" lang="ja-JP" altLang="en-US" sz="1400" b="0" i="0" u="none" strike="noStrike" cap="none" normalizeH="0" baseline="0" dirty="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ＭＳ Ｐゴシック" pitchFamily="50" charset="-128"/>
                          <a:ea typeface="ＭＳ Ｐゴシック" pitchFamily="50" charset="-128"/>
                        </a:rPr>
                        <a:t>H0, P0, M0</a:t>
                      </a:r>
                      <a:endParaRPr kumimoji="1" lang="en-US" altLang="ja-JP" sz="1400" b="0" i="0" u="none" strike="noStrike" cap="none" normalizeH="0" baseline="0" dirty="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1" i="0" u="none" strike="noStrike" cap="none" normalizeH="0" baseline="0">
                          <a:ln>
                            <a:noFill/>
                          </a:ln>
                          <a:solidFill>
                            <a:schemeClr val="tx1"/>
                          </a:solidFill>
                          <a:effectLst/>
                          <a:latin typeface="ＭＳ Ｐゴシック" pitchFamily="50" charset="-128"/>
                          <a:ea typeface="ＭＳ Ｐゴシック" pitchFamily="50" charset="-128"/>
                        </a:rPr>
                        <a:t>H1-3, P1-3, M1</a:t>
                      </a:r>
                      <a:endParaRPr kumimoji="1" lang="en-US" altLang="ja-JP" sz="1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2753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a:ln>
                            <a:noFill/>
                          </a:ln>
                          <a:solidFill>
                            <a:schemeClr val="tx1"/>
                          </a:solidFill>
                          <a:effectLst/>
                          <a:latin typeface="ＭＳ Ｐゴシック" pitchFamily="50" charset="-128"/>
                          <a:ea typeface="ＭＳ Ｐゴシック" pitchFamily="50" charset="-128"/>
                        </a:rPr>
                        <a:t>　</a:t>
                      </a:r>
                      <a:endParaRPr kumimoji="1" lang="ja-JP" altLang="en-US" sz="1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1" i="0" u="none" strike="noStrike" cap="none" normalizeH="0" baseline="0">
                          <a:ln>
                            <a:noFill/>
                          </a:ln>
                          <a:solidFill>
                            <a:schemeClr val="tx1"/>
                          </a:solidFill>
                          <a:effectLst/>
                          <a:latin typeface="ＭＳ Ｐゴシック" pitchFamily="50" charset="-128"/>
                          <a:ea typeface="ＭＳ Ｐゴシック" pitchFamily="50" charset="-128"/>
                        </a:rPr>
                        <a:t>N0</a:t>
                      </a:r>
                      <a:endParaRPr kumimoji="1" lang="en-US" altLang="ja-JP" sz="1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1" i="0" u="none" strike="noStrike" cap="none" normalizeH="0" baseline="0">
                          <a:ln>
                            <a:noFill/>
                          </a:ln>
                          <a:solidFill>
                            <a:schemeClr val="tx1"/>
                          </a:solidFill>
                          <a:effectLst/>
                          <a:latin typeface="ＭＳ Ｐゴシック" pitchFamily="50" charset="-128"/>
                          <a:ea typeface="ＭＳ Ｐゴシック" pitchFamily="50" charset="-128"/>
                        </a:rPr>
                        <a:t>N1</a:t>
                      </a:r>
                      <a:endParaRPr kumimoji="1" lang="en-US" altLang="ja-JP" sz="1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1" i="0" u="none" strike="noStrike" cap="none" normalizeH="0" baseline="0">
                          <a:ln>
                            <a:noFill/>
                          </a:ln>
                          <a:solidFill>
                            <a:schemeClr val="tx1"/>
                          </a:solidFill>
                          <a:effectLst/>
                          <a:latin typeface="ＭＳ Ｐゴシック" pitchFamily="50" charset="-128"/>
                          <a:ea typeface="ＭＳ Ｐゴシック" pitchFamily="50" charset="-128"/>
                        </a:rPr>
                        <a:t>N2, N3</a:t>
                      </a:r>
                      <a:endParaRPr kumimoji="1" lang="en-US" altLang="ja-JP" sz="1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1" i="0" u="none" strike="noStrike" cap="none" normalizeH="0" baseline="0">
                          <a:ln>
                            <a:noFill/>
                          </a:ln>
                          <a:solidFill>
                            <a:schemeClr val="tx1"/>
                          </a:solidFill>
                          <a:effectLst/>
                          <a:latin typeface="ＭＳ Ｐゴシック" pitchFamily="50" charset="-128"/>
                          <a:ea typeface="ＭＳ Ｐゴシック" pitchFamily="50" charset="-128"/>
                        </a:rPr>
                        <a:t>M1(</a:t>
                      </a:r>
                      <a:r>
                        <a:rPr kumimoji="1" lang="ja-JP" altLang="en-US" sz="1400" b="1" i="0" u="none" strike="noStrike" cap="none" normalizeH="0" baseline="0">
                          <a:ln>
                            <a:noFill/>
                          </a:ln>
                          <a:solidFill>
                            <a:schemeClr val="tx1"/>
                          </a:solidFill>
                          <a:effectLst/>
                          <a:latin typeface="ＭＳ Ｐゴシック" pitchFamily="50" charset="-128"/>
                          <a:ea typeface="ＭＳ Ｐゴシック" pitchFamily="50" charset="-128"/>
                        </a:rPr>
                        <a:t>リンパ節）</a:t>
                      </a:r>
                      <a:endParaRPr kumimoji="1" lang="ja-JP" altLang="en-US" sz="1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25934">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ＭＳ Ｐゴシック" pitchFamily="50" charset="-128"/>
                          <a:ea typeface="ＭＳ Ｐゴシック" pitchFamily="50" charset="-128"/>
                        </a:rPr>
                        <a:t>Tis</a:t>
                      </a:r>
                      <a:endParaRPr kumimoji="1" lang="en-US" altLang="ja-JP" sz="1400" b="0" i="0" u="none" strike="noStrike" cap="none" normalizeH="0" baseline="0" dirty="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ＭＳ Ｐゴシック" pitchFamily="50" charset="-128"/>
                          <a:ea typeface="ＭＳ Ｐゴシック" pitchFamily="50" charset="-128"/>
                        </a:rPr>
                        <a:t>0</a:t>
                      </a:r>
                      <a:endParaRPr kumimoji="1" lang="en-US" altLang="ja-JP" sz="1400" b="0" i="0" u="none" strike="noStrike" cap="none" normalizeH="0" baseline="0" dirty="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a:ln>
                            <a:noFill/>
                          </a:ln>
                          <a:solidFill>
                            <a:schemeClr val="tx1"/>
                          </a:solidFill>
                          <a:effectLst/>
                          <a:latin typeface="ＭＳ Ｐゴシック" pitchFamily="50" charset="-128"/>
                          <a:ea typeface="ＭＳ Ｐゴシック" pitchFamily="50" charset="-128"/>
                        </a:rPr>
                        <a:t>　</a:t>
                      </a:r>
                      <a:endParaRPr kumimoji="1" lang="ja-JP" altLang="en-US" sz="1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a:ln>
                            <a:noFill/>
                          </a:ln>
                          <a:solidFill>
                            <a:schemeClr val="tx1"/>
                          </a:solidFill>
                          <a:effectLst/>
                          <a:latin typeface="ＭＳ Ｐゴシック" pitchFamily="50" charset="-128"/>
                          <a:ea typeface="ＭＳ Ｐゴシック" pitchFamily="50" charset="-128"/>
                        </a:rPr>
                        <a:t>　</a:t>
                      </a:r>
                      <a:endParaRPr kumimoji="1" lang="ja-JP" altLang="en-US" sz="1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a:ln>
                            <a:noFill/>
                          </a:ln>
                          <a:solidFill>
                            <a:schemeClr val="tx1"/>
                          </a:solidFill>
                          <a:effectLst/>
                          <a:latin typeface="ＭＳ Ｐゴシック" pitchFamily="50" charset="-128"/>
                          <a:ea typeface="ＭＳ Ｐゴシック" pitchFamily="50" charset="-128"/>
                        </a:rPr>
                        <a:t>　</a:t>
                      </a:r>
                      <a:endParaRPr kumimoji="1" lang="ja-JP" altLang="en-US" sz="1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 xmlns:a16="http://schemas.microsoft.com/office/drawing/2014/main" val="10002"/>
                  </a:ext>
                </a:extLst>
              </a:tr>
              <a:tr h="5240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ＭＳ Ｐゴシック" pitchFamily="50" charset="-128"/>
                          <a:ea typeface="ＭＳ Ｐゴシック" pitchFamily="50" charset="-128"/>
                        </a:rPr>
                        <a:t>T1a</a:t>
                      </a:r>
                      <a:r>
                        <a:rPr kumimoji="1" lang="ja-JP" altLang="en-US" sz="1400" b="1" i="0" u="none" strike="noStrike" cap="none" normalizeH="0" baseline="0" dirty="0">
                          <a:ln>
                            <a:noFill/>
                          </a:ln>
                          <a:solidFill>
                            <a:schemeClr val="tx1"/>
                          </a:solidFill>
                          <a:effectLst/>
                          <a:latin typeface="ＭＳ Ｐゴシック" pitchFamily="50" charset="-128"/>
                          <a:ea typeface="ＭＳ Ｐゴシック" pitchFamily="50" charset="-128"/>
                        </a:rPr>
                        <a:t>・</a:t>
                      </a:r>
                      <a:r>
                        <a:rPr kumimoji="1" lang="en-US" altLang="ja-JP" sz="1400" b="1" i="0" u="none" strike="noStrike" cap="none" normalizeH="0" baseline="0" dirty="0">
                          <a:ln>
                            <a:noFill/>
                          </a:ln>
                          <a:solidFill>
                            <a:schemeClr val="tx1"/>
                          </a:solidFill>
                          <a:effectLst/>
                          <a:latin typeface="ＭＳ Ｐゴシック" pitchFamily="50" charset="-128"/>
                          <a:ea typeface="ＭＳ Ｐゴシック" pitchFamily="50" charset="-128"/>
                        </a:rPr>
                        <a:t>T1b</a:t>
                      </a:r>
                    </a:p>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ＭＳ Ｐゴシック" pitchFamily="50" charset="-128"/>
                          <a:ea typeface="ＭＳ Ｐゴシック" pitchFamily="50" charset="-128"/>
                        </a:rPr>
                        <a:t>T2</a:t>
                      </a:r>
                      <a:endParaRPr kumimoji="1" lang="en-US" altLang="ja-JP" sz="1400" b="0" i="0" u="none" strike="noStrike" cap="none" normalizeH="0" baseline="0" dirty="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1" i="0" u="none" strike="noStrike" cap="none" normalizeH="0" baseline="0">
                          <a:ln>
                            <a:noFill/>
                          </a:ln>
                          <a:solidFill>
                            <a:schemeClr val="tx1"/>
                          </a:solidFill>
                          <a:effectLst/>
                          <a:latin typeface="ＭＳ Ｐゴシック" pitchFamily="50" charset="-128"/>
                          <a:ea typeface="ＭＳ Ｐゴシック" pitchFamily="50" charset="-128"/>
                        </a:rPr>
                        <a:t>Ⅰ</a:t>
                      </a:r>
                      <a:endParaRPr kumimoji="1" lang="en-US" altLang="ja-JP" sz="1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a:ln>
                            <a:noFill/>
                          </a:ln>
                          <a:solidFill>
                            <a:schemeClr val="tx1"/>
                          </a:solidFill>
                          <a:effectLst/>
                          <a:latin typeface="ＭＳ Ｐゴシック" pitchFamily="50" charset="-128"/>
                          <a:ea typeface="ＭＳ Ｐゴシック" pitchFamily="50" charset="-128"/>
                        </a:rPr>
                        <a:t>　</a:t>
                      </a:r>
                      <a:endParaRPr kumimoji="1" lang="ja-JP" altLang="en-US" sz="1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a:ln>
                            <a:noFill/>
                          </a:ln>
                          <a:solidFill>
                            <a:schemeClr val="tx1"/>
                          </a:solidFill>
                          <a:effectLst/>
                          <a:latin typeface="ＭＳ Ｐゴシック" pitchFamily="50" charset="-128"/>
                          <a:ea typeface="ＭＳ Ｐゴシック" pitchFamily="50" charset="-128"/>
                        </a:rPr>
                        <a:t>　</a:t>
                      </a:r>
                      <a:endParaRPr kumimoji="1" lang="ja-JP" altLang="en-US" sz="1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a:ln>
                            <a:noFill/>
                          </a:ln>
                          <a:solidFill>
                            <a:schemeClr val="tx1"/>
                          </a:solidFill>
                          <a:effectLst/>
                          <a:latin typeface="ＭＳ Ｐゴシック" pitchFamily="50" charset="-128"/>
                          <a:ea typeface="ＭＳ Ｐゴシック" pitchFamily="50" charset="-128"/>
                        </a:rPr>
                        <a:t>　</a:t>
                      </a:r>
                      <a:endParaRPr kumimoji="1" lang="ja-JP" altLang="en-US" sz="1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 xmlns:a16="http://schemas.microsoft.com/office/drawing/2014/main" val="10003"/>
                  </a:ext>
                </a:extLst>
              </a:tr>
              <a:tr h="32432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mn-ea"/>
                          <a:ea typeface="+mn-ea"/>
                        </a:rPr>
                        <a:t>T3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a:ln>
                            <a:noFill/>
                          </a:ln>
                          <a:solidFill>
                            <a:schemeClr val="tx1"/>
                          </a:solidFill>
                          <a:effectLst/>
                          <a:latin typeface="ＭＳ Ｐゴシック" pitchFamily="50" charset="-128"/>
                          <a:ea typeface="ＭＳ Ｐゴシック" pitchFamily="50" charset="-128"/>
                        </a:rPr>
                        <a:t>　</a:t>
                      </a:r>
                      <a:endParaRPr kumimoji="1" lang="ja-JP" altLang="en-US" sz="1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a:ln>
                            <a:noFill/>
                          </a:ln>
                          <a:solidFill>
                            <a:schemeClr val="tx1"/>
                          </a:solidFill>
                          <a:effectLst/>
                          <a:latin typeface="ＭＳ Ｐゴシック" pitchFamily="50" charset="-128"/>
                          <a:ea typeface="ＭＳ Ｐゴシック" pitchFamily="50" charset="-128"/>
                        </a:rPr>
                        <a:t>　</a:t>
                      </a:r>
                      <a:endParaRPr kumimoji="1" lang="ja-JP" altLang="en-US" sz="1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a:ln>
                            <a:noFill/>
                          </a:ln>
                          <a:solidFill>
                            <a:schemeClr val="tx1"/>
                          </a:solidFill>
                          <a:effectLst/>
                          <a:latin typeface="ＭＳ Ｐゴシック" pitchFamily="50" charset="-128"/>
                          <a:ea typeface="ＭＳ Ｐゴシック" pitchFamily="50" charset="-128"/>
                        </a:rPr>
                        <a:t>　</a:t>
                      </a:r>
                      <a:endParaRPr kumimoji="1" lang="ja-JP" altLang="en-US" sz="1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a:ln>
                            <a:noFill/>
                          </a:ln>
                          <a:solidFill>
                            <a:schemeClr val="tx1"/>
                          </a:solidFill>
                          <a:effectLst/>
                          <a:latin typeface="ＭＳ Ｐゴシック" pitchFamily="50" charset="-128"/>
                          <a:ea typeface="ＭＳ Ｐゴシック" pitchFamily="50" charset="-128"/>
                        </a:rPr>
                        <a:t>　</a:t>
                      </a:r>
                      <a:endParaRPr kumimoji="1" lang="ja-JP" altLang="en-US" sz="1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 xmlns:a16="http://schemas.microsoft.com/office/drawing/2014/main" val="10004"/>
                  </a:ext>
                </a:extLst>
              </a:tr>
              <a:tr h="32914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ＭＳ Ｐゴシック" pitchFamily="50" charset="-128"/>
                          <a:ea typeface="ＭＳ Ｐゴシック" pitchFamily="50" charset="-128"/>
                        </a:rPr>
                        <a:t>T4a</a:t>
                      </a:r>
                      <a:endParaRPr kumimoji="1" lang="en-US" altLang="ja-JP" sz="1400" b="0" i="0" u="none" strike="noStrike" cap="none" normalizeH="0" baseline="0" dirty="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ＭＳ Ｐゴシック" pitchFamily="50" charset="-128"/>
                          <a:ea typeface="ＭＳ Ｐゴシック" pitchFamily="50" charset="-128"/>
                        </a:rPr>
                        <a:t>Ⅱ</a:t>
                      </a:r>
                      <a:endParaRPr kumimoji="1" lang="en-US" altLang="ja-JP" sz="1400" b="0" i="0" u="none" strike="noStrike" cap="none" normalizeH="0" baseline="0" dirty="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1" i="0" u="none" strike="noStrike" cap="none" normalizeH="0" baseline="0">
                          <a:ln>
                            <a:noFill/>
                          </a:ln>
                          <a:solidFill>
                            <a:schemeClr val="tx1"/>
                          </a:solidFill>
                          <a:effectLst/>
                          <a:latin typeface="ＭＳ Ｐゴシック" pitchFamily="50" charset="-128"/>
                          <a:ea typeface="ＭＳ Ｐゴシック" pitchFamily="50" charset="-128"/>
                        </a:rPr>
                        <a:t>Ⅲa</a:t>
                      </a:r>
                      <a:endParaRPr kumimoji="1" lang="en-US" altLang="ja-JP" sz="1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1" i="0" u="none" strike="noStrike" cap="none" normalizeH="0" baseline="0">
                          <a:ln>
                            <a:noFill/>
                          </a:ln>
                          <a:solidFill>
                            <a:schemeClr val="tx1"/>
                          </a:solidFill>
                          <a:effectLst/>
                          <a:latin typeface="ＭＳ Ｐゴシック" pitchFamily="50" charset="-128"/>
                          <a:ea typeface="ＭＳ Ｐゴシック" pitchFamily="50" charset="-128"/>
                        </a:rPr>
                        <a:t>Ⅲ</a:t>
                      </a:r>
                      <a:r>
                        <a:rPr kumimoji="1" lang="ja-JP" altLang="en-US" sz="1400" b="1" i="0" u="none" strike="noStrike" cap="none" normalizeH="0" baseline="0">
                          <a:ln>
                            <a:noFill/>
                          </a:ln>
                          <a:solidFill>
                            <a:schemeClr val="tx1"/>
                          </a:solidFill>
                          <a:effectLst/>
                          <a:latin typeface="ＭＳ Ｐゴシック" pitchFamily="50" charset="-128"/>
                          <a:ea typeface="ＭＳ Ｐゴシック" pitchFamily="50" charset="-128"/>
                        </a:rPr>
                        <a:t>ｂ</a:t>
                      </a:r>
                      <a:endParaRPr kumimoji="1" lang="ja-JP" altLang="en-US" sz="1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1" i="0" u="none" strike="noStrike" cap="none" normalizeH="0" baseline="0">
                          <a:ln>
                            <a:noFill/>
                          </a:ln>
                          <a:solidFill>
                            <a:schemeClr val="tx1"/>
                          </a:solidFill>
                          <a:effectLst/>
                          <a:latin typeface="ＭＳ Ｐゴシック" pitchFamily="50" charset="-128"/>
                          <a:ea typeface="ＭＳ Ｐゴシック" pitchFamily="50" charset="-128"/>
                        </a:rPr>
                        <a:t>Ⅳ</a:t>
                      </a:r>
                      <a:endParaRPr kumimoji="1" lang="en-US" altLang="ja-JP" sz="1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 xmlns:a16="http://schemas.microsoft.com/office/drawing/2014/main" val="10005"/>
                  </a:ext>
                </a:extLst>
              </a:tr>
              <a:tr h="308272">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ＭＳ Ｐゴシック" pitchFamily="50" charset="-128"/>
                          <a:ea typeface="ＭＳ Ｐゴシック" pitchFamily="50" charset="-128"/>
                        </a:rPr>
                        <a:t>T4b</a:t>
                      </a:r>
                      <a:endParaRPr kumimoji="1" lang="en-US" altLang="ja-JP" sz="1400" b="0" i="0" u="none" strike="noStrike" cap="none" normalizeH="0" baseline="0" dirty="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1" i="0" u="none" strike="noStrike" cap="none" normalizeH="0" baseline="0">
                          <a:ln>
                            <a:noFill/>
                          </a:ln>
                          <a:solidFill>
                            <a:schemeClr val="tx1"/>
                          </a:solidFill>
                          <a:effectLst/>
                          <a:latin typeface="ＭＳ Ｐゴシック" pitchFamily="50" charset="-128"/>
                          <a:ea typeface="ＭＳ Ｐゴシック" pitchFamily="50" charset="-128"/>
                        </a:rPr>
                        <a:t>　</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1" i="0" u="none" strike="noStrike" cap="none" normalizeH="0" baseline="0">
                          <a:ln>
                            <a:noFill/>
                          </a:ln>
                          <a:solidFill>
                            <a:schemeClr val="tx1"/>
                          </a:solidFill>
                          <a:effectLst/>
                          <a:latin typeface="ＭＳ Ｐゴシック" pitchFamily="50" charset="-128"/>
                          <a:ea typeface="ＭＳ Ｐゴシック" pitchFamily="50" charset="-128"/>
                        </a:rPr>
                        <a:t>　</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1" i="0" u="none" strike="noStrike" cap="none" normalizeH="0" baseline="0">
                          <a:ln>
                            <a:noFill/>
                          </a:ln>
                          <a:solidFill>
                            <a:schemeClr val="tx1"/>
                          </a:solidFill>
                          <a:effectLst/>
                          <a:latin typeface="ＭＳ Ｐゴシック" pitchFamily="50" charset="-128"/>
                          <a:ea typeface="ＭＳ Ｐゴシック" pitchFamily="50" charset="-128"/>
                        </a:rPr>
                        <a:t>　</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ＭＳ Ｐゴシック" pitchFamily="50" charset="-128"/>
                          <a:ea typeface="ＭＳ Ｐゴシック" pitchFamily="50" charset="-128"/>
                        </a:rPr>
                        <a:t>　</a:t>
                      </a:r>
                      <a:endPar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bl>
          </a:graphicData>
        </a:graphic>
      </p:graphicFrame>
      <p:sp>
        <p:nvSpPr>
          <p:cNvPr id="45293" name="Text Box 237"/>
          <p:cNvSpPr txBox="1">
            <a:spLocks noChangeArrowheads="1"/>
          </p:cNvSpPr>
          <p:nvPr/>
        </p:nvSpPr>
        <p:spPr bwMode="auto">
          <a:xfrm>
            <a:off x="549274" y="222852"/>
            <a:ext cx="580486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ja-JP" altLang="en-US" sz="2000" dirty="0"/>
              <a:t>ステージと治療成績</a:t>
            </a:r>
          </a:p>
        </p:txBody>
      </p:sp>
      <p:sp>
        <p:nvSpPr>
          <p:cNvPr id="45294" name="Text Box 238"/>
          <p:cNvSpPr txBox="1">
            <a:spLocks noChangeArrowheads="1"/>
          </p:cNvSpPr>
          <p:nvPr/>
        </p:nvSpPr>
        <p:spPr bwMode="auto">
          <a:xfrm>
            <a:off x="2348880" y="3321459"/>
            <a:ext cx="400526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ja-JP" altLang="en-US" dirty="0"/>
              <a:t>大腸癌取り扱い規約</a:t>
            </a:r>
            <a:r>
              <a:rPr lang="ja-JP" altLang="en-US" u="sng" dirty="0"/>
              <a:t>第</a:t>
            </a:r>
            <a:r>
              <a:rPr lang="en-US" altLang="ja-JP" u="sng" dirty="0"/>
              <a:t>8</a:t>
            </a:r>
            <a:r>
              <a:rPr lang="ja-JP" altLang="en-US" u="sng" dirty="0"/>
              <a:t>版</a:t>
            </a:r>
            <a:r>
              <a:rPr lang="en-US" altLang="ja-JP" dirty="0"/>
              <a:t>(</a:t>
            </a:r>
            <a:r>
              <a:rPr lang="ja-JP" altLang="en-US" dirty="0"/>
              <a:t>金原出版）より</a:t>
            </a:r>
          </a:p>
        </p:txBody>
      </p:sp>
      <p:graphicFrame>
        <p:nvGraphicFramePr>
          <p:cNvPr id="45984" name="Group 928"/>
          <p:cNvGraphicFramePr>
            <a:graphicFrameLocks noGrp="1"/>
          </p:cNvGraphicFramePr>
          <p:nvPr>
            <p:ph sz="half" idx="2"/>
            <p:extLst>
              <p:ext uri="{D42A27DB-BD31-4B8C-83A1-F6EECF244321}">
                <p14:modId xmlns:p14="http://schemas.microsoft.com/office/powerpoint/2010/main" val="1926892887"/>
              </p:ext>
            </p:extLst>
          </p:nvPr>
        </p:nvGraphicFramePr>
        <p:xfrm>
          <a:off x="532534" y="4281760"/>
          <a:ext cx="5798825" cy="3530600"/>
        </p:xfrm>
        <a:graphic>
          <a:graphicData uri="http://schemas.openxmlformats.org/drawingml/2006/table">
            <a:tbl>
              <a:tblPr/>
              <a:tblGrid>
                <a:gridCol w="758825">
                  <a:extLst>
                    <a:ext uri="{9D8B030D-6E8A-4147-A177-3AD203B41FA5}">
                      <a16:colId xmlns="" xmlns:a16="http://schemas.microsoft.com/office/drawing/2014/main" val="20000"/>
                    </a:ext>
                  </a:extLst>
                </a:gridCol>
                <a:gridCol w="720000">
                  <a:extLst>
                    <a:ext uri="{9D8B030D-6E8A-4147-A177-3AD203B41FA5}">
                      <a16:colId xmlns="" xmlns:a16="http://schemas.microsoft.com/office/drawing/2014/main" val="20001"/>
                    </a:ext>
                  </a:extLst>
                </a:gridCol>
                <a:gridCol w="720000">
                  <a:extLst>
                    <a:ext uri="{9D8B030D-6E8A-4147-A177-3AD203B41FA5}">
                      <a16:colId xmlns="" xmlns:a16="http://schemas.microsoft.com/office/drawing/2014/main" val="20002"/>
                    </a:ext>
                  </a:extLst>
                </a:gridCol>
                <a:gridCol w="720000">
                  <a:extLst>
                    <a:ext uri="{9D8B030D-6E8A-4147-A177-3AD203B41FA5}">
                      <a16:colId xmlns="" xmlns:a16="http://schemas.microsoft.com/office/drawing/2014/main" val="20003"/>
                    </a:ext>
                  </a:extLst>
                </a:gridCol>
                <a:gridCol w="720000">
                  <a:extLst>
                    <a:ext uri="{9D8B030D-6E8A-4147-A177-3AD203B41FA5}">
                      <a16:colId xmlns="" xmlns:a16="http://schemas.microsoft.com/office/drawing/2014/main" val="20004"/>
                    </a:ext>
                  </a:extLst>
                </a:gridCol>
                <a:gridCol w="720000">
                  <a:extLst>
                    <a:ext uri="{9D8B030D-6E8A-4147-A177-3AD203B41FA5}">
                      <a16:colId xmlns="" xmlns:a16="http://schemas.microsoft.com/office/drawing/2014/main" val="20005"/>
                    </a:ext>
                  </a:extLst>
                </a:gridCol>
                <a:gridCol w="720000">
                  <a:extLst>
                    <a:ext uri="{9D8B030D-6E8A-4147-A177-3AD203B41FA5}">
                      <a16:colId xmlns="" xmlns:a16="http://schemas.microsoft.com/office/drawing/2014/main" val="20006"/>
                    </a:ext>
                  </a:extLst>
                </a:gridCol>
                <a:gridCol w="720000">
                  <a:extLst>
                    <a:ext uri="{9D8B030D-6E8A-4147-A177-3AD203B41FA5}">
                      <a16:colId xmlns="" xmlns:a16="http://schemas.microsoft.com/office/drawing/2014/main" val="20007"/>
                    </a:ext>
                  </a:extLst>
                </a:gridCol>
              </a:tblGrid>
              <a:tr h="222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400" b="1" i="0" u="none" strike="noStrike" cap="none" normalizeH="0" baseline="0" dirty="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a:ln>
                            <a:noFill/>
                          </a:ln>
                          <a:solidFill>
                            <a:schemeClr val="tx1"/>
                          </a:solidFill>
                          <a:effectLst/>
                          <a:latin typeface="Times New Roman" pitchFamily="18" charset="0"/>
                          <a:ea typeface="ＭＳ Ｐゴシック" pitchFamily="50" charset="-128"/>
                        </a:rPr>
                        <a:t>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a:ln>
                            <a:noFill/>
                          </a:ln>
                          <a:solidFill>
                            <a:schemeClr val="tx1"/>
                          </a:solidFill>
                          <a:effectLst/>
                          <a:latin typeface="Times New Roman" pitchFamily="18" charset="0"/>
                          <a:ea typeface="ＭＳ Ｐゴシック" pitchFamily="50" charset="-128"/>
                        </a:rPr>
                        <a:t>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a:ln>
                            <a:noFill/>
                          </a:ln>
                          <a:solidFill>
                            <a:schemeClr val="tx1"/>
                          </a:solidFill>
                          <a:effectLst/>
                          <a:latin typeface="Times New Roman" pitchFamily="18" charset="0"/>
                          <a:ea typeface="ＭＳ Ｐゴシック" pitchFamily="50" charset="-128"/>
                        </a:rPr>
                        <a:t>Ⅲa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Ⅲ</a:t>
                      </a:r>
                      <a:r>
                        <a:rPr kumimoji="1" lang="ja-JP" altLang="en-US" sz="1400" b="1" i="0" u="none" strike="noStrike" cap="none" normalizeH="0" baseline="0" dirty="0">
                          <a:ln>
                            <a:noFill/>
                          </a:ln>
                          <a:solidFill>
                            <a:schemeClr val="tx1"/>
                          </a:solidFill>
                          <a:effectLst/>
                          <a:latin typeface="Times New Roman" pitchFamily="18" charset="0"/>
                          <a:ea typeface="ＭＳ Ｐゴシック" pitchFamily="50" charset="-128"/>
                        </a:rPr>
                        <a:t>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a:ln>
                            <a:noFill/>
                          </a:ln>
                          <a:solidFill>
                            <a:schemeClr val="tx1"/>
                          </a:solidFill>
                          <a:effectLst/>
                          <a:latin typeface="Times New Roman" pitchFamily="18" charset="0"/>
                          <a:ea typeface="ＭＳ Ｐゴシック" pitchFamily="50" charset="-128"/>
                        </a:rPr>
                        <a:t>Ⅳ</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a:ln>
                            <a:noFill/>
                          </a:ln>
                          <a:solidFill>
                            <a:schemeClr val="tx1"/>
                          </a:solidFill>
                          <a:effectLst/>
                          <a:latin typeface="Times New Roman" pitchFamily="18" charset="0"/>
                          <a:ea typeface="ＭＳ Ｐゴシック" pitchFamily="50" charset="-128"/>
                        </a:rPr>
                        <a:t>Total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2238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91.0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93.7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83.5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73.0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65.4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12.5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68.2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222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a:ln>
                            <a:noFill/>
                          </a:ln>
                          <a:solidFill>
                            <a:schemeClr val="tx1"/>
                          </a:solidFill>
                          <a:effectLst/>
                          <a:latin typeface="Times New Roman" pitchFamily="18" charset="0"/>
                          <a:ea typeface="ＭＳ Ｐゴシック" pitchFamily="50" charset="-128"/>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93.7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91.2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85.8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79.1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63.4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19.1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71.4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2238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a:ln>
                            <a:noFill/>
                          </a:ln>
                          <a:solidFill>
                            <a:schemeClr val="tx1"/>
                          </a:solidFill>
                          <a:effectLst/>
                          <a:latin typeface="Times New Roman" pitchFamily="18" charset="0"/>
                          <a:ea typeface="ＭＳ Ｐゴシック" pitchFamily="50" charset="-128"/>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88.9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91.4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85.2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78.5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65.7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20.8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74.0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222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a:ln>
                            <a:noFill/>
                          </a:ln>
                          <a:solidFill>
                            <a:schemeClr val="tx1"/>
                          </a:solidFill>
                          <a:effectLst/>
                          <a:latin typeface="Times New Roman" pitchFamily="18" charset="0"/>
                          <a:ea typeface="ＭＳ Ｐゴシック" pitchFamily="50" charset="-128"/>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100.0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94.1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85.3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82.0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52.9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21.1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75.4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2238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a:ln>
                            <a:noFill/>
                          </a:ln>
                          <a:solidFill>
                            <a:schemeClr val="tx1"/>
                          </a:solidFill>
                          <a:effectLst/>
                          <a:latin typeface="Times New Roman" pitchFamily="18" charset="0"/>
                          <a:ea typeface="ＭＳ Ｐゴシック" pitchFamily="50" charset="-128"/>
                        </a:rPr>
                        <a: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94.2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92.3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85.8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83.0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64.7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22.0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73.0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222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a:ln>
                            <a:noFill/>
                          </a:ln>
                          <a:solidFill>
                            <a:schemeClr val="tx1"/>
                          </a:solidFill>
                          <a:effectLst/>
                          <a:latin typeface="Times New Roman" pitchFamily="18" charset="0"/>
                          <a:ea typeface="ＭＳ Ｐゴシック" pitchFamily="50" charset="-128"/>
                        </a:rPr>
                        <a:t>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89.4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91.5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84.8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78.0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60.0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19.8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71.6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2238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a:ln>
                            <a:noFill/>
                          </a:ln>
                          <a:solidFill>
                            <a:schemeClr val="tx1"/>
                          </a:solidFill>
                          <a:effectLst/>
                          <a:latin typeface="Times New Roman" pitchFamily="18" charset="0"/>
                          <a:ea typeface="ＭＳ Ｐゴシック" pitchFamily="50" charset="-128"/>
                        </a:rPr>
                        <a:t>Ra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98.0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95.3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84.6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75.9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57.7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11.6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72.4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222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err="1">
                          <a:ln>
                            <a:noFill/>
                          </a:ln>
                          <a:solidFill>
                            <a:schemeClr val="tx1"/>
                          </a:solidFill>
                          <a:effectLst/>
                          <a:latin typeface="Times New Roman" pitchFamily="18" charset="0"/>
                          <a:ea typeface="ＭＳ Ｐゴシック" pitchFamily="50" charset="-128"/>
                        </a:rPr>
                        <a:t>Rb</a:t>
                      </a:r>
                      <a:endPar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97.5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88.3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81.7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70.0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51.4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11.6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70.5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2238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a:ln>
                            <a:noFill/>
                          </a:ln>
                          <a:solidFill>
                            <a:schemeClr val="tx1"/>
                          </a:solidFill>
                          <a:effectLst/>
                          <a:latin typeface="Times New Roman" pitchFamily="18" charset="0"/>
                          <a:ea typeface="ＭＳ Ｐゴシック" pitchFamily="50" charset="-128"/>
                        </a:rPr>
                        <a:t>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100.0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78.7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90.9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46.9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61.2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15.7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60.0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482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a:ln>
                            <a:noFill/>
                          </a:ln>
                          <a:solidFill>
                            <a:schemeClr val="tx1"/>
                          </a:solidFill>
                          <a:effectLst/>
                          <a:latin typeface="Times New Roman" pitchFamily="18" charset="0"/>
                          <a:ea typeface="ＭＳ Ｐゴシック" pitchFamily="50" charset="-128"/>
                        </a:rPr>
                        <a:t>全部位</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94.0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91.6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84.8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77.7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60.0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18.8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a:ln>
                            <a:noFill/>
                          </a:ln>
                          <a:solidFill>
                            <a:schemeClr val="tx1"/>
                          </a:solidFill>
                          <a:effectLst/>
                          <a:latin typeface="Times New Roman" pitchFamily="18" charset="0"/>
                          <a:ea typeface="ＭＳ Ｐゴシック" pitchFamily="50" charset="-128"/>
                        </a:rPr>
                        <a:t>72.1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bl>
          </a:graphicData>
        </a:graphic>
      </p:graphicFrame>
      <p:sp>
        <p:nvSpPr>
          <p:cNvPr id="45985" name="Text Box 929"/>
          <p:cNvSpPr txBox="1">
            <a:spLocks noChangeArrowheads="1"/>
          </p:cNvSpPr>
          <p:nvPr/>
        </p:nvSpPr>
        <p:spPr bwMode="auto">
          <a:xfrm>
            <a:off x="549273" y="3828835"/>
            <a:ext cx="580486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ja-JP" altLang="en-US" sz="2000" dirty="0"/>
              <a:t>ステージ別、部位別累積５年生存率（％）</a:t>
            </a:r>
          </a:p>
        </p:txBody>
      </p:sp>
      <p:sp>
        <p:nvSpPr>
          <p:cNvPr id="45986" name="Text Box 930"/>
          <p:cNvSpPr txBox="1">
            <a:spLocks noChangeArrowheads="1"/>
          </p:cNvSpPr>
          <p:nvPr/>
        </p:nvSpPr>
        <p:spPr bwMode="auto">
          <a:xfrm>
            <a:off x="1772369" y="8612188"/>
            <a:ext cx="47529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ja-JP" altLang="en-US" dirty="0"/>
              <a:t>大腸癌治療ガイドライン</a:t>
            </a:r>
            <a:r>
              <a:rPr lang="en-US" altLang="ja-JP" dirty="0"/>
              <a:t>2016</a:t>
            </a:r>
            <a:r>
              <a:rPr lang="ja-JP" altLang="en-US" dirty="0"/>
              <a:t>年版</a:t>
            </a:r>
            <a:r>
              <a:rPr lang="en-US" altLang="ja-JP" dirty="0"/>
              <a:t>(</a:t>
            </a:r>
            <a:r>
              <a:rPr lang="ja-JP" altLang="en-US" dirty="0"/>
              <a:t>金原出版）より抜粋</a:t>
            </a:r>
          </a:p>
        </p:txBody>
      </p:sp>
      <p:sp>
        <p:nvSpPr>
          <p:cNvPr id="45987" name="Text Box 931"/>
          <p:cNvSpPr txBox="1">
            <a:spLocks noChangeArrowheads="1"/>
          </p:cNvSpPr>
          <p:nvPr/>
        </p:nvSpPr>
        <p:spPr bwMode="auto">
          <a:xfrm>
            <a:off x="549275" y="7874145"/>
            <a:ext cx="5543550" cy="62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600"/>
              </a:spcBef>
            </a:pPr>
            <a:r>
              <a:rPr lang="ja-JP" altLang="en-US" dirty="0"/>
              <a:t>Ｃ： 盲腸、 Ａ： 上行結腸、 Ｔ： 横行結腸、 Ｄ： 下行結腸、 Ｓ： Ｓ状結腸、　</a:t>
            </a:r>
          </a:p>
          <a:p>
            <a:pPr>
              <a:spcBef>
                <a:spcPts val="600"/>
              </a:spcBef>
            </a:pPr>
            <a:r>
              <a:rPr lang="ja-JP" altLang="en-US" dirty="0"/>
              <a:t>Ｒｓ： 直腸Ｓ状部、 Ｒａ： 上部直腸、 Ｒｂ： 下部直腸、 Ｐ： 肛門管</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7214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1"/>
          <p:cNvSpPr>
            <a:spLocks noGrp="1" noChangeArrowheads="1"/>
          </p:cNvSpPr>
          <p:nvPr>
            <p:ph type="body" idx="1"/>
          </p:nvPr>
        </p:nvSpPr>
        <p:spPr>
          <a:xfrm>
            <a:off x="576263" y="836613"/>
            <a:ext cx="5876925" cy="2032000"/>
          </a:xfrm>
        </p:spPr>
        <p:txBody>
          <a:bodyPr lIns="72000" tIns="72000" rIns="72000" bIns="72000"/>
          <a:lstStyle/>
          <a:p>
            <a:pPr eaLnBrk="1" hangingPunct="1">
              <a:spcBef>
                <a:spcPts val="0"/>
              </a:spcBef>
              <a:buFont typeface="Arial" panose="020B0604020202020204" pitchFamily="34" charset="0"/>
              <a:buChar char="•"/>
              <a:defRPr/>
            </a:pPr>
            <a:r>
              <a:rPr lang="ja-JP" altLang="en-US" sz="1400" dirty="0">
                <a:latin typeface="+mn-ea"/>
              </a:rPr>
              <a:t>基幹病院で手術治療をされた患者に対して、連携医と基幹病院の両方で連絡を取り合い、術後の定期的検診を行っていくために作られた一連の書式（パス）です。</a:t>
            </a:r>
          </a:p>
          <a:p>
            <a:pPr eaLnBrk="1" hangingPunct="1">
              <a:spcBef>
                <a:spcPts val="1200"/>
              </a:spcBef>
              <a:buFont typeface="Arial" panose="020B0604020202020204" pitchFamily="34" charset="0"/>
              <a:buChar char="•"/>
              <a:defRPr/>
            </a:pPr>
            <a:r>
              <a:rPr lang="ja-JP" altLang="en-US" sz="1400" dirty="0">
                <a:latin typeface="+mn-ea"/>
              </a:rPr>
              <a:t>これにより、患者は基幹病院への頻繁な通院が不要となり、通院の不便さや外来での長い待ち時間からも解放されます。連携医への通院も継続できます。また、複数の主治医によるサポートを受けられる長所が生まれます。</a:t>
            </a:r>
          </a:p>
        </p:txBody>
      </p:sp>
      <p:sp>
        <p:nvSpPr>
          <p:cNvPr id="3076" name="Text Box 73"/>
          <p:cNvSpPr txBox="1">
            <a:spLocks noChangeArrowheads="1"/>
          </p:cNvSpPr>
          <p:nvPr/>
        </p:nvSpPr>
        <p:spPr bwMode="auto">
          <a:xfrm>
            <a:off x="2133600" y="395288"/>
            <a:ext cx="3384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50000"/>
              </a:spcBef>
              <a:buFontTx/>
              <a:buNone/>
              <a:defRPr/>
            </a:pPr>
            <a:r>
              <a:rPr lang="ja-JP" altLang="en-US" sz="1800" dirty="0">
                <a:solidFill>
                  <a:srgbClr val="000000"/>
                </a:solidFill>
                <a:latin typeface="ＭＳ Ｐゴシック"/>
                <a:ea typeface="ＭＳ Ｐゴシック"/>
              </a:rPr>
              <a:t>地域連携パスの概念</a:t>
            </a:r>
          </a:p>
        </p:txBody>
      </p:sp>
      <p:sp>
        <p:nvSpPr>
          <p:cNvPr id="3075" name="Rectangle 72"/>
          <p:cNvSpPr>
            <a:spLocks noChangeArrowheads="1"/>
          </p:cNvSpPr>
          <p:nvPr/>
        </p:nvSpPr>
        <p:spPr bwMode="auto">
          <a:xfrm>
            <a:off x="593031" y="3339679"/>
            <a:ext cx="5876925" cy="5696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buFontTx/>
              <a:buNone/>
              <a:defRPr/>
            </a:pPr>
            <a:r>
              <a:rPr lang="ja-JP" altLang="en-US" sz="1400" b="0" dirty="0">
                <a:solidFill>
                  <a:srgbClr val="000000"/>
                </a:solidFill>
                <a:latin typeface="ＭＳ Ｐゴシック"/>
                <a:ea typeface="ＭＳ Ｐゴシック"/>
              </a:rPr>
              <a:t>＊ 基本的には </a:t>
            </a:r>
            <a:r>
              <a:rPr lang="en-US" altLang="ja-JP" sz="1400" b="0" dirty="0">
                <a:solidFill>
                  <a:srgbClr val="000000"/>
                </a:solidFill>
                <a:latin typeface="ＭＳ Ｐゴシック"/>
                <a:ea typeface="ＭＳ Ｐゴシック"/>
              </a:rPr>
              <a:t>Stage 0-Ⅲ </a:t>
            </a:r>
            <a:r>
              <a:rPr lang="ja-JP" altLang="en-US" sz="1400" b="0" dirty="0">
                <a:solidFill>
                  <a:srgbClr val="000000"/>
                </a:solidFill>
                <a:latin typeface="ＭＳ Ｐゴシック"/>
                <a:ea typeface="ＭＳ Ｐゴシック"/>
              </a:rPr>
              <a:t>の患者に使用します。</a:t>
            </a:r>
          </a:p>
          <a:p>
            <a:pPr marL="0" indent="0" eaLnBrk="1" hangingPunct="1">
              <a:spcBef>
                <a:spcPts val="600"/>
              </a:spcBef>
              <a:buFontTx/>
              <a:buNone/>
              <a:defRPr/>
            </a:pPr>
            <a:r>
              <a:rPr lang="ja-JP" altLang="en-US" sz="1400" b="0" dirty="0">
                <a:solidFill>
                  <a:srgbClr val="000000"/>
                </a:solidFill>
                <a:latin typeface="ＭＳ Ｐゴシック"/>
                <a:ea typeface="ＭＳ Ｐゴシック"/>
              </a:rPr>
              <a:t>＊ 処方や採血検査など通常の通院は連携医で行い、半年～１年に一度の</a:t>
            </a:r>
            <a:endParaRPr lang="en-US" altLang="ja-JP" sz="1400" b="0" dirty="0">
              <a:solidFill>
                <a:srgbClr val="000000"/>
              </a:solidFill>
              <a:latin typeface="ＭＳ Ｐゴシック"/>
              <a:ea typeface="ＭＳ Ｐゴシック"/>
            </a:endParaRPr>
          </a:p>
          <a:p>
            <a:pPr marL="0" indent="0" eaLnBrk="1" hangingPunct="1">
              <a:spcBef>
                <a:spcPts val="0"/>
              </a:spcBef>
              <a:buFontTx/>
              <a:buNone/>
              <a:defRPr/>
            </a:pPr>
            <a:r>
              <a:rPr lang="ja-JP" altLang="en-US" sz="1400" b="0" dirty="0">
                <a:solidFill>
                  <a:srgbClr val="000000"/>
                </a:solidFill>
                <a:latin typeface="ＭＳ Ｐゴシック"/>
                <a:ea typeface="ＭＳ Ｐゴシック"/>
              </a:rPr>
              <a:t>　　画像検査などは基幹病院で行います。</a:t>
            </a:r>
            <a:endParaRPr lang="en-US" altLang="ja-JP" sz="1400" b="0" dirty="0">
              <a:solidFill>
                <a:srgbClr val="000000"/>
              </a:solidFill>
              <a:latin typeface="ＭＳ Ｐゴシック"/>
              <a:ea typeface="ＭＳ Ｐゴシック"/>
            </a:endParaRPr>
          </a:p>
          <a:p>
            <a:pPr marL="0" indent="0" eaLnBrk="1" hangingPunct="1">
              <a:spcBef>
                <a:spcPts val="600"/>
              </a:spcBef>
              <a:buFontTx/>
              <a:buNone/>
              <a:defRPr/>
            </a:pPr>
            <a:r>
              <a:rPr lang="ja-JP" altLang="en-US" sz="1400" b="0" dirty="0">
                <a:solidFill>
                  <a:srgbClr val="000000"/>
                </a:solidFill>
                <a:latin typeface="ＭＳ Ｐゴシック"/>
                <a:ea typeface="ＭＳ Ｐゴシック"/>
              </a:rPr>
              <a:t>＊ 医療者用パス（一覧表）を基に、連携医、基幹病院主治医ともに処方や</a:t>
            </a:r>
            <a:r>
              <a:rPr lang="en-US" altLang="ja-JP" sz="1400" b="0" dirty="0">
                <a:solidFill>
                  <a:srgbClr val="000000"/>
                </a:solidFill>
                <a:latin typeface="ＭＳ Ｐゴシック"/>
                <a:ea typeface="ＭＳ Ｐゴシック"/>
              </a:rPr>
              <a:t> </a:t>
            </a:r>
          </a:p>
          <a:p>
            <a:pPr marL="0" indent="0" eaLnBrk="1" hangingPunct="1">
              <a:spcBef>
                <a:spcPts val="0"/>
              </a:spcBef>
              <a:buFontTx/>
              <a:buNone/>
              <a:defRPr/>
            </a:pPr>
            <a:r>
              <a:rPr lang="ja-JP" altLang="en-US" sz="1400" b="0" dirty="0">
                <a:solidFill>
                  <a:srgbClr val="000000"/>
                </a:solidFill>
                <a:latin typeface="ＭＳ Ｐゴシック"/>
                <a:ea typeface="ＭＳ Ｐゴシック"/>
              </a:rPr>
              <a:t>　　検査を行います。</a:t>
            </a:r>
            <a:endParaRPr lang="en-US" altLang="ja-JP" sz="1400" b="0" dirty="0">
              <a:solidFill>
                <a:srgbClr val="000000"/>
              </a:solidFill>
              <a:latin typeface="ＭＳ Ｐゴシック"/>
              <a:ea typeface="ＭＳ Ｐゴシック"/>
            </a:endParaRPr>
          </a:p>
          <a:p>
            <a:pPr marL="0" indent="0" eaLnBrk="1" hangingPunct="1">
              <a:spcBef>
                <a:spcPts val="600"/>
              </a:spcBef>
              <a:buFontTx/>
              <a:buNone/>
              <a:defRPr/>
            </a:pPr>
            <a:r>
              <a:rPr lang="ja-JP" altLang="en-US" sz="1400" b="0" dirty="0">
                <a:solidFill>
                  <a:srgbClr val="000000"/>
                </a:solidFill>
                <a:latin typeface="ＭＳ Ｐゴシック"/>
                <a:ea typeface="ＭＳ Ｐゴシック"/>
              </a:rPr>
              <a:t>＊ 各主治医は診察や検査結果を、個々のカルテとは別に、患者用データ記</a:t>
            </a:r>
            <a:endParaRPr lang="en-US" altLang="ja-JP" sz="1400" b="0" dirty="0">
              <a:solidFill>
                <a:srgbClr val="000000"/>
              </a:solidFill>
              <a:latin typeface="ＭＳ Ｐゴシック"/>
              <a:ea typeface="ＭＳ Ｐゴシック"/>
            </a:endParaRPr>
          </a:p>
          <a:p>
            <a:pPr marL="0" indent="0" eaLnBrk="1" hangingPunct="1">
              <a:spcBef>
                <a:spcPts val="0"/>
              </a:spcBef>
              <a:buFontTx/>
              <a:buNone/>
              <a:defRPr/>
            </a:pPr>
            <a:r>
              <a:rPr lang="en-US" altLang="ja-JP" sz="1400" b="0" dirty="0">
                <a:solidFill>
                  <a:srgbClr val="000000"/>
                </a:solidFill>
                <a:latin typeface="ＭＳ Ｐゴシック"/>
                <a:ea typeface="ＭＳ Ｐゴシック"/>
              </a:rPr>
              <a:t>    </a:t>
            </a:r>
            <a:r>
              <a:rPr lang="ja-JP" altLang="en-US" sz="1400" b="0" dirty="0">
                <a:solidFill>
                  <a:srgbClr val="000000"/>
                </a:solidFill>
                <a:latin typeface="ＭＳ Ｐゴシック"/>
                <a:ea typeface="ＭＳ Ｐゴシック"/>
              </a:rPr>
              <a:t>入用紙に転記することにより情報を共有します（通院間隔は自由ですが、</a:t>
            </a:r>
            <a:endParaRPr lang="en-US" altLang="ja-JP" sz="1400" b="0" dirty="0">
              <a:solidFill>
                <a:srgbClr val="000000"/>
              </a:solidFill>
              <a:latin typeface="ＭＳ Ｐゴシック"/>
              <a:ea typeface="ＭＳ Ｐゴシック"/>
            </a:endParaRPr>
          </a:p>
          <a:p>
            <a:pPr marL="0" indent="0" eaLnBrk="1" hangingPunct="1">
              <a:spcBef>
                <a:spcPts val="0"/>
              </a:spcBef>
              <a:buFontTx/>
              <a:buNone/>
              <a:defRPr/>
            </a:pPr>
            <a:r>
              <a:rPr lang="ja-JP" altLang="en-US" sz="1400" b="0" dirty="0">
                <a:solidFill>
                  <a:srgbClr val="000000"/>
                </a:solidFill>
                <a:latin typeface="ＭＳ Ｐゴシック"/>
                <a:ea typeface="ＭＳ Ｐゴシック"/>
              </a:rPr>
              <a:t>　　２～３ヶ月に一度程度の転記をお願いします）。</a:t>
            </a:r>
            <a:endParaRPr lang="en-US" altLang="ja-JP" sz="1400" b="0" dirty="0">
              <a:solidFill>
                <a:srgbClr val="000000"/>
              </a:solidFill>
              <a:latin typeface="ＭＳ Ｐゴシック"/>
              <a:ea typeface="ＭＳ Ｐゴシック"/>
            </a:endParaRPr>
          </a:p>
          <a:p>
            <a:pPr marL="0" indent="0" eaLnBrk="1" hangingPunct="1">
              <a:spcBef>
                <a:spcPts val="600"/>
              </a:spcBef>
              <a:buFontTx/>
              <a:buNone/>
              <a:defRPr/>
            </a:pPr>
            <a:r>
              <a:rPr lang="ja-JP" altLang="en-US" sz="1400" b="0" dirty="0">
                <a:solidFill>
                  <a:srgbClr val="000000"/>
                </a:solidFill>
                <a:latin typeface="ＭＳ Ｐゴシック"/>
                <a:ea typeface="ＭＳ Ｐゴシック"/>
              </a:rPr>
              <a:t>＊ 腫瘍マーカーは術後３年までは最低でも３ヶ月毎の測定をお願いします。</a:t>
            </a:r>
            <a:endParaRPr lang="en-US" altLang="ja-JP" sz="1400" b="0" dirty="0">
              <a:solidFill>
                <a:srgbClr val="000000"/>
              </a:solidFill>
              <a:latin typeface="ＭＳ Ｐゴシック"/>
              <a:ea typeface="ＭＳ Ｐゴシック"/>
            </a:endParaRPr>
          </a:p>
          <a:p>
            <a:pPr marL="0" indent="0" eaLnBrk="1" hangingPunct="1">
              <a:spcBef>
                <a:spcPts val="0"/>
              </a:spcBef>
              <a:buFontTx/>
              <a:buNone/>
              <a:defRPr/>
            </a:pPr>
            <a:r>
              <a:rPr lang="ja-JP" altLang="en-US" sz="1400" b="0" dirty="0">
                <a:solidFill>
                  <a:srgbClr val="000000"/>
                </a:solidFill>
                <a:latin typeface="ＭＳ Ｐゴシック"/>
                <a:ea typeface="ＭＳ Ｐゴシック"/>
              </a:rPr>
              <a:t>　　術後３年以降は６ヶ月毎でもかまいません。</a:t>
            </a:r>
            <a:endParaRPr lang="en-US" altLang="ja-JP" sz="1400" b="0" dirty="0">
              <a:solidFill>
                <a:srgbClr val="000000"/>
              </a:solidFill>
              <a:latin typeface="ＭＳ Ｐゴシック"/>
              <a:ea typeface="ＭＳ Ｐゴシック"/>
            </a:endParaRPr>
          </a:p>
          <a:p>
            <a:pPr marL="0" indent="0" eaLnBrk="1" hangingPunct="1">
              <a:spcBef>
                <a:spcPts val="600"/>
              </a:spcBef>
              <a:buFontTx/>
              <a:buNone/>
              <a:defRPr/>
            </a:pPr>
            <a:r>
              <a:rPr lang="ja-JP" altLang="en-US" sz="1400" b="0" dirty="0">
                <a:solidFill>
                  <a:srgbClr val="000000"/>
                </a:solidFill>
                <a:latin typeface="ＭＳ Ｐゴシック"/>
                <a:ea typeface="ＭＳ Ｐゴシック"/>
              </a:rPr>
              <a:t>＊ 転記内容は煩雑さを避けるため、必要最小限の項目にしてあります。これ</a:t>
            </a:r>
            <a:endParaRPr lang="en-US" altLang="ja-JP" sz="1400" b="0" dirty="0">
              <a:solidFill>
                <a:srgbClr val="000000"/>
              </a:solidFill>
              <a:latin typeface="ＭＳ Ｐゴシック"/>
              <a:ea typeface="ＭＳ Ｐゴシック"/>
            </a:endParaRPr>
          </a:p>
          <a:p>
            <a:pPr marL="0" indent="0" eaLnBrk="1" hangingPunct="1">
              <a:spcBef>
                <a:spcPts val="0"/>
              </a:spcBef>
              <a:buFontTx/>
              <a:buNone/>
              <a:defRPr/>
            </a:pPr>
            <a:r>
              <a:rPr lang="en-US" altLang="ja-JP" sz="1400" b="0" dirty="0">
                <a:solidFill>
                  <a:srgbClr val="000000"/>
                </a:solidFill>
                <a:latin typeface="ＭＳ Ｐゴシック"/>
                <a:ea typeface="ＭＳ Ｐゴシック"/>
              </a:rPr>
              <a:t>    </a:t>
            </a:r>
            <a:r>
              <a:rPr lang="ja-JP" altLang="en-US" sz="1400" b="0" dirty="0">
                <a:solidFill>
                  <a:srgbClr val="000000"/>
                </a:solidFill>
                <a:latin typeface="ＭＳ Ｐゴシック"/>
                <a:ea typeface="ＭＳ Ｐゴシック"/>
              </a:rPr>
              <a:t>以外に重要と思われる項目があれば、備考欄にご記入ください。</a:t>
            </a:r>
            <a:endParaRPr lang="en-US" altLang="ja-JP" sz="1400" b="0" dirty="0">
              <a:solidFill>
                <a:srgbClr val="000000"/>
              </a:solidFill>
              <a:latin typeface="ＭＳ Ｐゴシック"/>
              <a:ea typeface="ＭＳ Ｐゴシック"/>
            </a:endParaRPr>
          </a:p>
          <a:p>
            <a:pPr marL="0" indent="0" eaLnBrk="1" hangingPunct="1">
              <a:spcBef>
                <a:spcPts val="600"/>
              </a:spcBef>
              <a:buFontTx/>
              <a:buNone/>
              <a:defRPr/>
            </a:pPr>
            <a:r>
              <a:rPr lang="ja-JP" altLang="en-US" sz="1400" b="0" dirty="0">
                <a:solidFill>
                  <a:srgbClr val="000000"/>
                </a:solidFill>
                <a:latin typeface="ＭＳ Ｐゴシック"/>
                <a:ea typeface="ＭＳ Ｐゴシック"/>
              </a:rPr>
              <a:t>＊ 抗癌剤投与の患者では、投与期間中は化学療法シートへ記載をお願いし</a:t>
            </a:r>
            <a:endParaRPr lang="en-US" altLang="ja-JP" sz="1400" b="0" dirty="0">
              <a:solidFill>
                <a:srgbClr val="000000"/>
              </a:solidFill>
              <a:latin typeface="ＭＳ Ｐゴシック"/>
              <a:ea typeface="ＭＳ Ｐゴシック"/>
            </a:endParaRPr>
          </a:p>
          <a:p>
            <a:pPr marL="0" indent="0" eaLnBrk="1" hangingPunct="1">
              <a:spcBef>
                <a:spcPts val="0"/>
              </a:spcBef>
              <a:buFontTx/>
              <a:buNone/>
              <a:defRPr/>
            </a:pPr>
            <a:r>
              <a:rPr lang="ja-JP" altLang="en-US" sz="1400" b="0" dirty="0">
                <a:solidFill>
                  <a:srgbClr val="000000"/>
                </a:solidFill>
                <a:latin typeface="ＭＳ Ｐゴシック"/>
                <a:ea typeface="ＭＳ Ｐゴシック"/>
              </a:rPr>
              <a:t>　　ます。やや煩雑な記載となっていますが、重要な副作用チェックですので</a:t>
            </a:r>
            <a:endParaRPr lang="en-US" altLang="ja-JP" sz="1400" b="0" dirty="0">
              <a:solidFill>
                <a:srgbClr val="000000"/>
              </a:solidFill>
              <a:latin typeface="ＭＳ Ｐゴシック"/>
              <a:ea typeface="ＭＳ Ｐゴシック"/>
            </a:endParaRPr>
          </a:p>
          <a:p>
            <a:pPr marL="0" indent="0" eaLnBrk="1" hangingPunct="1">
              <a:spcBef>
                <a:spcPts val="0"/>
              </a:spcBef>
              <a:buFontTx/>
              <a:buNone/>
              <a:defRPr/>
            </a:pPr>
            <a:r>
              <a:rPr lang="ja-JP" altLang="en-US" sz="1400" b="0" dirty="0">
                <a:solidFill>
                  <a:srgbClr val="000000"/>
                </a:solidFill>
                <a:latin typeface="ＭＳ Ｐゴシック"/>
                <a:ea typeface="ＭＳ Ｐゴシック"/>
              </a:rPr>
              <a:t>　　ご理解ください。</a:t>
            </a:r>
            <a:endParaRPr lang="en-US" altLang="ja-JP" sz="1400" b="0" dirty="0">
              <a:solidFill>
                <a:srgbClr val="000000"/>
              </a:solidFill>
              <a:latin typeface="ＭＳ Ｐゴシック"/>
              <a:ea typeface="ＭＳ Ｐゴシック"/>
            </a:endParaRPr>
          </a:p>
          <a:p>
            <a:pPr marL="0" indent="0" eaLnBrk="1" hangingPunct="1">
              <a:spcBef>
                <a:spcPts val="600"/>
              </a:spcBef>
              <a:buFontTx/>
              <a:buNone/>
              <a:defRPr/>
            </a:pPr>
            <a:r>
              <a:rPr lang="ja-JP" altLang="en-US" sz="1400" b="0" dirty="0">
                <a:solidFill>
                  <a:srgbClr val="000000"/>
                </a:solidFill>
                <a:latin typeface="ＭＳ Ｐゴシック"/>
                <a:ea typeface="ＭＳ Ｐゴシック"/>
              </a:rPr>
              <a:t>＊ 抗癌剤投与の患者が重篤な副作用（グレード２以上）を惹起した場合は、</a:t>
            </a:r>
            <a:endParaRPr lang="en-US" altLang="ja-JP" sz="1400" b="0" dirty="0">
              <a:solidFill>
                <a:srgbClr val="000000"/>
              </a:solidFill>
              <a:latin typeface="ＭＳ Ｐゴシック"/>
              <a:ea typeface="ＭＳ Ｐゴシック"/>
            </a:endParaRPr>
          </a:p>
          <a:p>
            <a:pPr marL="0" indent="0" eaLnBrk="1" hangingPunct="1">
              <a:spcBef>
                <a:spcPts val="0"/>
              </a:spcBef>
              <a:buFontTx/>
              <a:buNone/>
              <a:defRPr/>
            </a:pPr>
            <a:r>
              <a:rPr lang="ja-JP" altLang="en-US" sz="1400" b="0" dirty="0">
                <a:solidFill>
                  <a:srgbClr val="000000"/>
                </a:solidFill>
                <a:latin typeface="ＭＳ Ｐゴシック"/>
                <a:ea typeface="ＭＳ Ｐゴシック"/>
              </a:rPr>
              <a:t>　　適宜投薬を中断、中止してください（詳細は副作用の項目をご参照</a:t>
            </a:r>
            <a:r>
              <a:rPr lang="ja-JP" altLang="en-US" sz="1400" b="0" dirty="0" err="1">
                <a:solidFill>
                  <a:srgbClr val="000000"/>
                </a:solidFill>
                <a:latin typeface="ＭＳ Ｐゴシック"/>
                <a:ea typeface="ＭＳ Ｐゴシック"/>
              </a:rPr>
              <a:t>くださ</a:t>
            </a:r>
            <a:endParaRPr lang="en-US" altLang="ja-JP" sz="1400" b="0" dirty="0">
              <a:solidFill>
                <a:srgbClr val="000000"/>
              </a:solidFill>
              <a:latin typeface="ＭＳ Ｐゴシック"/>
              <a:ea typeface="ＭＳ Ｐゴシック"/>
            </a:endParaRPr>
          </a:p>
          <a:p>
            <a:pPr marL="0" indent="0" eaLnBrk="1" hangingPunct="1">
              <a:spcBef>
                <a:spcPts val="0"/>
              </a:spcBef>
              <a:buFontTx/>
              <a:buNone/>
              <a:defRPr/>
            </a:pPr>
            <a:r>
              <a:rPr lang="ja-JP" altLang="en-US" sz="1400" b="0" dirty="0">
                <a:solidFill>
                  <a:srgbClr val="000000"/>
                </a:solidFill>
                <a:latin typeface="ＭＳ Ｐゴシック"/>
                <a:ea typeface="ＭＳ Ｐゴシック"/>
              </a:rPr>
              <a:t>　　い）。</a:t>
            </a:r>
            <a:endParaRPr lang="en-US" altLang="ja-JP" sz="1400" b="0" dirty="0">
              <a:solidFill>
                <a:srgbClr val="000000"/>
              </a:solidFill>
              <a:latin typeface="ＭＳ Ｐゴシック"/>
              <a:ea typeface="ＭＳ Ｐゴシック"/>
            </a:endParaRPr>
          </a:p>
          <a:p>
            <a:pPr marL="0" indent="0" eaLnBrk="1" hangingPunct="1">
              <a:spcBef>
                <a:spcPts val="600"/>
              </a:spcBef>
              <a:buFontTx/>
              <a:buNone/>
              <a:defRPr/>
            </a:pPr>
            <a:r>
              <a:rPr lang="ja-JP" altLang="en-US" sz="1400" b="0" dirty="0">
                <a:solidFill>
                  <a:srgbClr val="000000"/>
                </a:solidFill>
                <a:latin typeface="ＭＳ Ｐゴシック"/>
                <a:ea typeface="ＭＳ Ｐゴシック"/>
              </a:rPr>
              <a:t>＊ 病気の再燃を疑う場合</a:t>
            </a:r>
            <a:r>
              <a:rPr lang="en-US" altLang="ja-JP" sz="1400" b="0" dirty="0">
                <a:solidFill>
                  <a:srgbClr val="000000"/>
                </a:solidFill>
                <a:latin typeface="ＭＳ Ｐゴシック"/>
                <a:ea typeface="ＭＳ Ｐゴシック"/>
              </a:rPr>
              <a:t>(</a:t>
            </a:r>
            <a:r>
              <a:rPr lang="ja-JP" altLang="en-US" sz="1400" b="0" dirty="0">
                <a:solidFill>
                  <a:srgbClr val="000000"/>
                </a:solidFill>
                <a:latin typeface="ＭＳ Ｐゴシック"/>
                <a:ea typeface="ＭＳ Ｐゴシック"/>
              </a:rPr>
              <a:t>２回以上、腫瘍マーカーが有意に上昇した場合な</a:t>
            </a:r>
            <a:endParaRPr lang="en-US" altLang="ja-JP" sz="1400" b="0" dirty="0">
              <a:solidFill>
                <a:srgbClr val="000000"/>
              </a:solidFill>
              <a:latin typeface="ＭＳ Ｐゴシック"/>
              <a:ea typeface="ＭＳ Ｐゴシック"/>
            </a:endParaRPr>
          </a:p>
          <a:p>
            <a:pPr marL="0" indent="0" eaLnBrk="1" hangingPunct="1">
              <a:spcBef>
                <a:spcPts val="0"/>
              </a:spcBef>
              <a:buFontTx/>
              <a:buNone/>
              <a:defRPr/>
            </a:pPr>
            <a:r>
              <a:rPr lang="en-US" altLang="ja-JP" sz="1400" b="0" dirty="0">
                <a:solidFill>
                  <a:srgbClr val="000000"/>
                </a:solidFill>
                <a:latin typeface="ＭＳ Ｐゴシック"/>
                <a:ea typeface="ＭＳ Ｐゴシック"/>
              </a:rPr>
              <a:t>    </a:t>
            </a:r>
            <a:r>
              <a:rPr lang="ja-JP" altLang="en-US" sz="1400" b="0" dirty="0">
                <a:solidFill>
                  <a:srgbClr val="000000"/>
                </a:solidFill>
                <a:latin typeface="ＭＳ Ｐゴシック"/>
                <a:ea typeface="ＭＳ Ｐゴシック"/>
              </a:rPr>
              <a:t>ど）や新たな疾患が発見された場合は、このシステムを中断して基幹病院</a:t>
            </a:r>
            <a:endParaRPr lang="en-US" altLang="ja-JP" sz="1400" b="0" dirty="0">
              <a:solidFill>
                <a:srgbClr val="000000"/>
              </a:solidFill>
              <a:latin typeface="ＭＳ Ｐゴシック"/>
              <a:ea typeface="ＭＳ Ｐゴシック"/>
            </a:endParaRPr>
          </a:p>
          <a:p>
            <a:pPr marL="0" indent="0" eaLnBrk="1" hangingPunct="1">
              <a:spcBef>
                <a:spcPts val="0"/>
              </a:spcBef>
              <a:buFontTx/>
              <a:buNone/>
              <a:defRPr/>
            </a:pPr>
            <a:r>
              <a:rPr lang="en-US" altLang="ja-JP" sz="1400" b="0" dirty="0">
                <a:solidFill>
                  <a:srgbClr val="000000"/>
                </a:solidFill>
                <a:latin typeface="ＭＳ Ｐゴシック"/>
                <a:ea typeface="ＭＳ Ｐゴシック"/>
              </a:rPr>
              <a:t>    </a:t>
            </a:r>
            <a:r>
              <a:rPr lang="ja-JP" altLang="en-US" sz="1400" b="0" dirty="0">
                <a:solidFill>
                  <a:srgbClr val="000000"/>
                </a:solidFill>
                <a:latin typeface="ＭＳ Ｐゴシック"/>
                <a:ea typeface="ＭＳ Ｐゴシック"/>
              </a:rPr>
              <a:t>へ通院していただきます。すぐにご連絡ください。</a:t>
            </a:r>
            <a:endParaRPr lang="en-US" altLang="ja-JP" sz="1400" b="0" dirty="0">
              <a:solidFill>
                <a:srgbClr val="000000"/>
              </a:solidFill>
              <a:latin typeface="ＭＳ Ｐゴシック"/>
              <a:ea typeface="ＭＳ Ｐゴシック"/>
            </a:endParaRPr>
          </a:p>
          <a:p>
            <a:pPr marL="0" indent="0" eaLnBrk="1" hangingPunct="1">
              <a:spcBef>
                <a:spcPts val="600"/>
              </a:spcBef>
              <a:buFontTx/>
              <a:buNone/>
              <a:defRPr/>
            </a:pPr>
            <a:r>
              <a:rPr lang="ja-JP" altLang="en-US" sz="1400" b="0" dirty="0">
                <a:solidFill>
                  <a:srgbClr val="000000"/>
                </a:solidFill>
                <a:latin typeface="ＭＳ Ｐゴシック"/>
                <a:ea typeface="ＭＳ Ｐゴシック"/>
              </a:rPr>
              <a:t>＊ 術後補助療法に注射薬（ＦＯＬＦＯＸ</a:t>
            </a:r>
            <a:r>
              <a:rPr lang="en-US" altLang="ja-JP" sz="1400" b="0" dirty="0">
                <a:solidFill>
                  <a:srgbClr val="000000"/>
                </a:solidFill>
                <a:latin typeface="ＭＳ Ｐゴシック"/>
                <a:ea typeface="ＭＳ Ｐゴシック"/>
              </a:rPr>
              <a:t>/XELOX</a:t>
            </a:r>
            <a:r>
              <a:rPr lang="ja-JP" altLang="en-US" sz="1400" b="0" dirty="0">
                <a:solidFill>
                  <a:srgbClr val="000000"/>
                </a:solidFill>
                <a:latin typeface="ＭＳ Ｐゴシック"/>
                <a:ea typeface="ＭＳ Ｐゴシック"/>
              </a:rPr>
              <a:t>）を用いた患者さんは半年間</a:t>
            </a:r>
            <a:endParaRPr lang="en-US" altLang="ja-JP" sz="1400" b="0" dirty="0">
              <a:solidFill>
                <a:srgbClr val="000000"/>
              </a:solidFill>
              <a:latin typeface="ＭＳ Ｐゴシック"/>
              <a:ea typeface="ＭＳ Ｐゴシック"/>
            </a:endParaRPr>
          </a:p>
          <a:p>
            <a:pPr marL="0" indent="0" eaLnBrk="1" hangingPunct="1">
              <a:spcBef>
                <a:spcPts val="0"/>
              </a:spcBef>
              <a:buFontTx/>
              <a:buNone/>
              <a:defRPr/>
            </a:pPr>
            <a:r>
              <a:rPr lang="ja-JP" altLang="en-US" sz="1400" b="0" dirty="0">
                <a:solidFill>
                  <a:srgbClr val="000000"/>
                </a:solidFill>
                <a:latin typeface="ＭＳ Ｐゴシック"/>
                <a:ea typeface="ＭＳ Ｐゴシック"/>
              </a:rPr>
              <a:t>　　</a:t>
            </a:r>
            <a:r>
              <a:rPr lang="ja-JP" altLang="en-US" sz="1400" b="0" u="sng" dirty="0">
                <a:solidFill>
                  <a:srgbClr val="000000"/>
                </a:solidFill>
                <a:latin typeface="ＭＳ Ｐゴシック"/>
                <a:ea typeface="ＭＳ Ｐゴシック"/>
              </a:rPr>
              <a:t>または</a:t>
            </a:r>
            <a:r>
              <a:rPr lang="en-US" altLang="ja-JP" sz="1400" b="0" u="sng" dirty="0">
                <a:solidFill>
                  <a:srgbClr val="000000"/>
                </a:solidFill>
                <a:latin typeface="ＭＳ Ｐゴシック"/>
                <a:ea typeface="ＭＳ Ｐゴシック"/>
              </a:rPr>
              <a:t>3</a:t>
            </a:r>
            <a:r>
              <a:rPr lang="ja-JP" altLang="en-US" sz="1400" b="0" u="sng" dirty="0">
                <a:solidFill>
                  <a:srgbClr val="000000"/>
                </a:solidFill>
                <a:latin typeface="ＭＳ Ｐゴシック"/>
                <a:ea typeface="ＭＳ Ｐゴシック"/>
              </a:rPr>
              <a:t>ヶ月間</a:t>
            </a:r>
            <a:r>
              <a:rPr lang="ja-JP" altLang="en-US" sz="1400" b="0" dirty="0">
                <a:solidFill>
                  <a:srgbClr val="000000"/>
                </a:solidFill>
                <a:latin typeface="ＭＳ Ｐゴシック"/>
                <a:ea typeface="ＭＳ Ｐゴシック"/>
              </a:rPr>
              <a:t>基幹病院で実施して、終了後に連携医へ移行となります。</a:t>
            </a:r>
            <a:endParaRPr lang="en-US" altLang="ja-JP" sz="1400" b="0" dirty="0">
              <a:solidFill>
                <a:srgbClr val="000000"/>
              </a:solidFill>
              <a:latin typeface="HG丸ｺﾞｼｯｸM-PRO" pitchFamily="50" charset="-128"/>
              <a:ea typeface="HG丸ｺﾞｼｯｸM-PRO" pitchFamily="50" charset="-128"/>
            </a:endParaRPr>
          </a:p>
        </p:txBody>
      </p:sp>
      <p:sp>
        <p:nvSpPr>
          <p:cNvPr id="3077" name="Text Box 74"/>
          <p:cNvSpPr txBox="1">
            <a:spLocks noChangeArrowheads="1"/>
          </p:cNvSpPr>
          <p:nvPr/>
        </p:nvSpPr>
        <p:spPr bwMode="auto">
          <a:xfrm>
            <a:off x="2005906" y="2849141"/>
            <a:ext cx="3384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50000"/>
              </a:spcBef>
              <a:buFontTx/>
              <a:buNone/>
              <a:defRPr/>
            </a:pPr>
            <a:r>
              <a:rPr lang="ja-JP" altLang="en-US" sz="1800" dirty="0">
                <a:solidFill>
                  <a:srgbClr val="000000"/>
                </a:solidFill>
                <a:latin typeface="ＭＳ Ｐゴシック"/>
                <a:ea typeface="ＭＳ Ｐゴシック"/>
              </a:rPr>
              <a:t>地域連携パスの実際</a:t>
            </a:r>
          </a:p>
        </p:txBody>
      </p:sp>
    </p:spTree>
    <p:extLst>
      <p:ext uri="{BB962C8B-B14F-4D97-AF65-F5344CB8AC3E}">
        <p14:creationId xmlns:p14="http://schemas.microsoft.com/office/powerpoint/2010/main" val="3370753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title"/>
          </p:nvPr>
        </p:nvSpPr>
        <p:spPr>
          <a:xfrm>
            <a:off x="476250" y="539551"/>
            <a:ext cx="5851525" cy="970161"/>
          </a:xfrm>
          <a:noFill/>
          <a:ln/>
        </p:spPr>
        <p:txBody>
          <a:bodyPr/>
          <a:lstStyle/>
          <a:p>
            <a:r>
              <a:rPr lang="ja-JP" altLang="en-US" sz="1800" b="1" dirty="0">
                <a:latin typeface="+mn-ea"/>
                <a:ea typeface="+mn-ea"/>
              </a:rPr>
              <a:t>術後経過で特に注意を要する点</a:t>
            </a:r>
            <a:br>
              <a:rPr lang="ja-JP" altLang="en-US" sz="1800" b="1" dirty="0">
                <a:latin typeface="+mn-ea"/>
                <a:ea typeface="+mn-ea"/>
              </a:rPr>
            </a:br>
            <a:endParaRPr lang="ja-JP" altLang="en-US" sz="1800" b="1" dirty="0">
              <a:latin typeface="+mn-ea"/>
              <a:ea typeface="+mn-ea"/>
            </a:endParaRPr>
          </a:p>
        </p:txBody>
      </p:sp>
      <p:sp>
        <p:nvSpPr>
          <p:cNvPr id="27653" name="Rectangle 5"/>
          <p:cNvSpPr>
            <a:spLocks noGrp="1" noChangeArrowheads="1"/>
          </p:cNvSpPr>
          <p:nvPr>
            <p:ph type="body" idx="1"/>
          </p:nvPr>
        </p:nvSpPr>
        <p:spPr>
          <a:xfrm>
            <a:off x="548680" y="1600200"/>
            <a:ext cx="5760045" cy="6428184"/>
          </a:xfrm>
          <a:noFill/>
          <a:ln/>
        </p:spPr>
        <p:txBody>
          <a:bodyPr/>
          <a:lstStyle/>
          <a:p>
            <a:pPr>
              <a:spcBef>
                <a:spcPts val="0"/>
              </a:spcBef>
              <a:buFontTx/>
              <a:buNone/>
            </a:pPr>
            <a:r>
              <a:rPr lang="ja-JP" altLang="en-US" sz="1400" dirty="0">
                <a:latin typeface="+mn-ea"/>
              </a:rPr>
              <a:t>＊便通異常</a:t>
            </a:r>
          </a:p>
          <a:p>
            <a:pPr>
              <a:spcBef>
                <a:spcPts val="0"/>
              </a:spcBef>
              <a:buFontTx/>
              <a:buNone/>
            </a:pPr>
            <a:r>
              <a:rPr lang="ja-JP" altLang="en-US" sz="1400" dirty="0">
                <a:latin typeface="+mn-ea"/>
              </a:rPr>
              <a:t>　　　術後１年くらいは下痢や便秘、１回でまとまって排便できない、などの症状が多いものです。症状がひどい場合は適宜投薬をお願いします。</a:t>
            </a:r>
          </a:p>
          <a:p>
            <a:pPr>
              <a:spcBef>
                <a:spcPts val="0"/>
              </a:spcBef>
              <a:buFontTx/>
              <a:buNone/>
            </a:pPr>
            <a:endParaRPr lang="ja-JP" altLang="en-US" sz="1400" dirty="0">
              <a:latin typeface="+mn-ea"/>
            </a:endParaRPr>
          </a:p>
          <a:p>
            <a:pPr>
              <a:spcBef>
                <a:spcPts val="0"/>
              </a:spcBef>
              <a:buFontTx/>
              <a:buNone/>
            </a:pPr>
            <a:r>
              <a:rPr lang="ja-JP" altLang="en-US" sz="1400" dirty="0">
                <a:latin typeface="+mn-ea"/>
              </a:rPr>
              <a:t>＊腸閉塞</a:t>
            </a:r>
          </a:p>
          <a:p>
            <a:pPr>
              <a:spcBef>
                <a:spcPts val="0"/>
              </a:spcBef>
              <a:buFontTx/>
              <a:buNone/>
            </a:pPr>
            <a:r>
              <a:rPr lang="ja-JP" altLang="en-US" sz="1400" dirty="0">
                <a:latin typeface="+mn-ea"/>
              </a:rPr>
              <a:t>　　　生涯にわたって起こりうるものです。暴飲暴食などが原因となって、排便や排ガスの停止、腹部膨満、腹痛、嘔吐などが起こってきます。腸閉塞を疑った場合はすぐにご連絡ください。パスを中断して入院治療を行います。</a:t>
            </a:r>
          </a:p>
          <a:p>
            <a:pPr>
              <a:spcBef>
                <a:spcPts val="0"/>
              </a:spcBef>
              <a:buFontTx/>
              <a:buNone/>
            </a:pPr>
            <a:endParaRPr lang="ja-JP" altLang="en-US" sz="1400" dirty="0">
              <a:latin typeface="+mn-ea"/>
            </a:endParaRPr>
          </a:p>
          <a:p>
            <a:pPr>
              <a:spcBef>
                <a:spcPts val="0"/>
              </a:spcBef>
              <a:buFontTx/>
              <a:buNone/>
            </a:pPr>
            <a:r>
              <a:rPr lang="ja-JP" altLang="en-US" sz="1400" dirty="0">
                <a:latin typeface="+mn-ea"/>
              </a:rPr>
              <a:t>＊腫瘍マーカー</a:t>
            </a:r>
          </a:p>
          <a:p>
            <a:pPr>
              <a:spcBef>
                <a:spcPts val="0"/>
              </a:spcBef>
              <a:buFontTx/>
              <a:buNone/>
            </a:pPr>
            <a:r>
              <a:rPr lang="ja-JP" altLang="en-US" sz="1400" dirty="0">
                <a:latin typeface="+mn-ea"/>
              </a:rPr>
              <a:t>　　　保険診療上、１回</a:t>
            </a:r>
            <a:r>
              <a:rPr lang="en-US" altLang="ja-JP" sz="1400" dirty="0">
                <a:latin typeface="+mn-ea"/>
              </a:rPr>
              <a:t>/</a:t>
            </a:r>
            <a:r>
              <a:rPr lang="ja-JP" altLang="en-US" sz="1400" dirty="0">
                <a:latin typeface="+mn-ea"/>
              </a:rPr>
              <a:t>月の腫瘍マーカー測定は認められています。検査データ記入用紙には２～３月毎に記載できるようになっています。術後３年までは最低でも３ヶ月に１回の測定をお願いします（３年以降は６ヶ月毎の測定でも可）。</a:t>
            </a:r>
          </a:p>
          <a:p>
            <a:pPr>
              <a:spcBef>
                <a:spcPts val="0"/>
              </a:spcBef>
              <a:buFontTx/>
              <a:buNone/>
            </a:pPr>
            <a:r>
              <a:rPr lang="ja-JP" altLang="en-US" sz="1400" dirty="0">
                <a:latin typeface="+mn-ea"/>
              </a:rPr>
              <a:t>　　　有意にマーカーが上昇した場合は、当科を受診させて下さい。</a:t>
            </a:r>
          </a:p>
          <a:p>
            <a:pPr>
              <a:spcBef>
                <a:spcPts val="0"/>
              </a:spcBef>
              <a:buFontTx/>
              <a:buNone/>
            </a:pPr>
            <a:endParaRPr lang="ja-JP" altLang="en-US" sz="1400" dirty="0">
              <a:latin typeface="+mn-ea"/>
            </a:endParaRPr>
          </a:p>
          <a:p>
            <a:pPr>
              <a:spcBef>
                <a:spcPts val="0"/>
              </a:spcBef>
              <a:buFontTx/>
              <a:buNone/>
            </a:pPr>
            <a:r>
              <a:rPr lang="ja-JP" altLang="en-US" sz="1400" dirty="0">
                <a:latin typeface="+mn-ea"/>
              </a:rPr>
              <a:t>＊抗癌剤服用患者について</a:t>
            </a:r>
          </a:p>
          <a:p>
            <a:pPr>
              <a:spcBef>
                <a:spcPts val="0"/>
              </a:spcBef>
              <a:buFontTx/>
              <a:buNone/>
            </a:pPr>
            <a:r>
              <a:rPr lang="ja-JP" altLang="en-US" sz="1400" dirty="0">
                <a:latin typeface="+mn-ea"/>
              </a:rPr>
              <a:t>　　　服用開始２～３ヶ月は当院で経過を見ます。比較的安定した状態で連携医での投薬へと移行できるかと思いますが、副作用の発現でお困りのときはいつでもご連絡ください。</a:t>
            </a:r>
            <a:endParaRPr lang="en-US" altLang="ja-JP" sz="1400" dirty="0">
              <a:latin typeface="+mn-ea"/>
            </a:endParaRPr>
          </a:p>
          <a:p>
            <a:pPr>
              <a:lnSpc>
                <a:spcPct val="80000"/>
              </a:lnSpc>
              <a:buNone/>
            </a:pPr>
            <a:endParaRPr lang="en-US" altLang="ja-JP" sz="1400" dirty="0">
              <a:latin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5"/>
          <p:cNvSpPr>
            <a:spLocks noChangeArrowheads="1"/>
          </p:cNvSpPr>
          <p:nvPr/>
        </p:nvSpPr>
        <p:spPr bwMode="auto">
          <a:xfrm>
            <a:off x="692993" y="1277198"/>
            <a:ext cx="5616327" cy="3847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ts val="300"/>
              </a:spcBef>
              <a:buClr>
                <a:schemeClr val="tx1"/>
              </a:buClr>
              <a:buSzPts val="2400"/>
            </a:pPr>
            <a:r>
              <a:rPr lang="ja-JP" altLang="en-US" b="0" dirty="0"/>
              <a:t>直腸癌に対する術後補助化学療法に関するエビデンスは少ないが</a:t>
            </a:r>
            <a:endParaRPr lang="en-US" altLang="ja-JP" b="0" dirty="0"/>
          </a:p>
          <a:p>
            <a:pPr>
              <a:spcBef>
                <a:spcPts val="300"/>
              </a:spcBef>
              <a:buClr>
                <a:schemeClr val="tx1"/>
              </a:buClr>
              <a:buSzPts val="2400"/>
            </a:pPr>
            <a:r>
              <a:rPr lang="ja-JP" altLang="en-US" b="0" dirty="0"/>
              <a:t>より術後補助化学療法のエビデンスが多い結腸癌に準じて行うことが</a:t>
            </a:r>
            <a:endParaRPr lang="en-US" altLang="ja-JP" b="0" dirty="0"/>
          </a:p>
          <a:p>
            <a:pPr>
              <a:spcBef>
                <a:spcPts val="300"/>
              </a:spcBef>
              <a:buClr>
                <a:schemeClr val="tx1"/>
              </a:buClr>
              <a:buSzPts val="2400"/>
            </a:pPr>
            <a:r>
              <a:rPr lang="en-US" altLang="ja-JP" b="0" dirty="0"/>
              <a:t>2016</a:t>
            </a:r>
            <a:r>
              <a:rPr lang="ja-JP" altLang="en-US" b="0" dirty="0"/>
              <a:t>年大腸癌治療ガイドラインで推奨されています。</a:t>
            </a:r>
            <a:endParaRPr lang="en-US" altLang="ja-JP" b="0" dirty="0"/>
          </a:p>
          <a:p>
            <a:pPr marL="609600" indent="-609600">
              <a:spcBef>
                <a:spcPts val="300"/>
              </a:spcBef>
              <a:buClr>
                <a:schemeClr val="tx1"/>
              </a:buClr>
              <a:buSzPts val="2400"/>
            </a:pPr>
            <a:r>
              <a:rPr lang="ja-JP" altLang="en-US" b="0" dirty="0"/>
              <a:t>原則として６か月間の投与期間が推奨されています。</a:t>
            </a:r>
            <a:endParaRPr lang="en-US" altLang="ja-JP" b="0" dirty="0"/>
          </a:p>
          <a:p>
            <a:pPr marL="609600" indent="-609600">
              <a:spcBef>
                <a:spcPts val="300"/>
              </a:spcBef>
              <a:buClr>
                <a:schemeClr val="tx1"/>
              </a:buClr>
              <a:buSzPts val="2400"/>
            </a:pPr>
            <a:r>
              <a:rPr lang="ja-JP" altLang="en-US" b="0" dirty="0"/>
              <a:t>以下の方法があります。	</a:t>
            </a:r>
            <a:endParaRPr lang="en-US" altLang="ja-JP" b="0" dirty="0"/>
          </a:p>
          <a:p>
            <a:pPr marL="609600" indent="-609600">
              <a:spcBef>
                <a:spcPts val="0"/>
              </a:spcBef>
              <a:buClr>
                <a:schemeClr val="tx1"/>
              </a:buClr>
              <a:buSzPts val="2400"/>
            </a:pPr>
            <a:endParaRPr lang="en-US" altLang="ja-JP" b="0" dirty="0"/>
          </a:p>
          <a:p>
            <a:pPr>
              <a:spcBef>
                <a:spcPts val="600"/>
              </a:spcBef>
              <a:buClr>
                <a:schemeClr val="tx1"/>
              </a:buClr>
              <a:buSzPts val="2400"/>
            </a:pPr>
            <a:r>
              <a:rPr lang="ja-JP" altLang="en-US" b="0" dirty="0"/>
              <a:t> ① ＵＦＴとＬＶ（ロイコボリン：商品名ユーゼル錠、またはロイコボリン錠）を</a:t>
            </a:r>
            <a:endParaRPr lang="en-US" altLang="ja-JP" b="0" dirty="0"/>
          </a:p>
          <a:p>
            <a:pPr>
              <a:spcBef>
                <a:spcPts val="0"/>
              </a:spcBef>
              <a:buClr>
                <a:schemeClr val="tx1"/>
              </a:buClr>
              <a:buSzPts val="2400"/>
            </a:pPr>
            <a:r>
              <a:rPr lang="en-US" altLang="ja-JP" b="0" dirty="0"/>
              <a:t>      </a:t>
            </a:r>
            <a:r>
              <a:rPr lang="ja-JP" altLang="en-US" b="0" dirty="0"/>
              <a:t>６ヶ月間服用する方法</a:t>
            </a:r>
          </a:p>
          <a:p>
            <a:pPr>
              <a:spcBef>
                <a:spcPts val="0"/>
              </a:spcBef>
              <a:buClr>
                <a:schemeClr val="tx1"/>
              </a:buClr>
              <a:buSzPts val="2400"/>
            </a:pPr>
            <a:endParaRPr lang="en-US" altLang="ja-JP" b="0" dirty="0"/>
          </a:p>
          <a:p>
            <a:pPr>
              <a:spcBef>
                <a:spcPts val="0"/>
              </a:spcBef>
              <a:buClr>
                <a:schemeClr val="tx1"/>
              </a:buClr>
              <a:buSzPts val="2400"/>
            </a:pPr>
            <a:r>
              <a:rPr lang="ja-JP" altLang="en-US" b="0" dirty="0"/>
              <a:t> ② カペシタビン（商品名ゼローダ）を６ヶ月間服用する方法</a:t>
            </a:r>
          </a:p>
          <a:p>
            <a:pPr>
              <a:spcBef>
                <a:spcPts val="0"/>
              </a:spcBef>
              <a:buClr>
                <a:schemeClr val="tx1"/>
              </a:buClr>
              <a:buSzPts val="2400"/>
            </a:pPr>
            <a:endParaRPr lang="en-US" altLang="ja-JP" b="0" dirty="0"/>
          </a:p>
          <a:p>
            <a:pPr>
              <a:spcBef>
                <a:spcPts val="0"/>
              </a:spcBef>
              <a:buClr>
                <a:schemeClr val="tx1"/>
              </a:buClr>
              <a:buSzPts val="2400"/>
            </a:pPr>
            <a:r>
              <a:rPr lang="ja-JP" altLang="en-US" b="0" dirty="0"/>
              <a:t> ③ </a:t>
            </a:r>
            <a:r>
              <a:rPr lang="en-US" altLang="ja-JP" b="0" dirty="0"/>
              <a:t>TS1</a:t>
            </a:r>
            <a:r>
              <a:rPr lang="ja-JP" altLang="en-US" b="0" dirty="0"/>
              <a:t>を結腸は６か月間内服、または直腸は１年間を内服する方法</a:t>
            </a:r>
          </a:p>
          <a:p>
            <a:pPr>
              <a:spcBef>
                <a:spcPts val="0"/>
              </a:spcBef>
              <a:buClr>
                <a:schemeClr val="tx1"/>
              </a:buClr>
              <a:buSzPts val="2400"/>
            </a:pPr>
            <a:r>
              <a:rPr lang="ja-JP" altLang="en-US" b="0" dirty="0"/>
              <a:t>　　</a:t>
            </a:r>
          </a:p>
          <a:p>
            <a:pPr>
              <a:spcBef>
                <a:spcPts val="0"/>
              </a:spcBef>
              <a:buClr>
                <a:schemeClr val="tx1"/>
              </a:buClr>
              <a:buSzPts val="2400"/>
            </a:pPr>
            <a:r>
              <a:rPr lang="ja-JP" altLang="en-US" b="0" dirty="0"/>
              <a:t> ＊この他にも注射薬を用いた方法が推奨されていますが、連携パス症例</a:t>
            </a:r>
            <a:endParaRPr lang="en-US" altLang="ja-JP" b="0" dirty="0"/>
          </a:p>
          <a:p>
            <a:pPr>
              <a:spcBef>
                <a:spcPts val="0"/>
              </a:spcBef>
              <a:buClr>
                <a:schemeClr val="tx1"/>
              </a:buClr>
              <a:buSzPts val="2400"/>
            </a:pPr>
            <a:r>
              <a:rPr lang="en-US" altLang="ja-JP" b="0" dirty="0"/>
              <a:t>     </a:t>
            </a:r>
            <a:r>
              <a:rPr lang="ja-JP" altLang="en-US" b="0" dirty="0"/>
              <a:t>で補助化学療法が必要な場合は内服による方法のみとします。</a:t>
            </a:r>
          </a:p>
          <a:p>
            <a:pPr marL="609600" indent="-609600">
              <a:spcBef>
                <a:spcPts val="0"/>
              </a:spcBef>
              <a:buClr>
                <a:schemeClr val="tx1"/>
              </a:buClr>
              <a:buSzPts val="2400"/>
            </a:pPr>
            <a:endParaRPr lang="en-US" altLang="ja-JP" b="0" dirty="0"/>
          </a:p>
        </p:txBody>
      </p:sp>
      <p:sp>
        <p:nvSpPr>
          <p:cNvPr id="29702" name="Text Box 6"/>
          <p:cNvSpPr txBox="1">
            <a:spLocks noChangeArrowheads="1"/>
          </p:cNvSpPr>
          <p:nvPr/>
        </p:nvSpPr>
        <p:spPr bwMode="auto">
          <a:xfrm>
            <a:off x="1341438" y="326422"/>
            <a:ext cx="4464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000" dirty="0"/>
              <a:t>大腸癌の術後補助化学療法について</a:t>
            </a:r>
          </a:p>
        </p:txBody>
      </p:sp>
      <p:sp>
        <p:nvSpPr>
          <p:cNvPr id="29703" name="Rectangle 7"/>
          <p:cNvSpPr>
            <a:spLocks noGrp="1" noChangeArrowheads="1"/>
          </p:cNvSpPr>
          <p:nvPr>
            <p:ph type="body" idx="1"/>
          </p:nvPr>
        </p:nvSpPr>
        <p:spPr>
          <a:xfrm>
            <a:off x="573311" y="5580112"/>
            <a:ext cx="5857527" cy="1626865"/>
          </a:xfrm>
        </p:spPr>
        <p:txBody>
          <a:bodyPr/>
          <a:lstStyle/>
          <a:p>
            <a:pPr>
              <a:buFontTx/>
              <a:buNone/>
            </a:pPr>
            <a:r>
              <a:rPr lang="ja-JP" altLang="en-US" sz="1400" dirty="0"/>
              <a:t>＊主に</a:t>
            </a:r>
            <a:r>
              <a:rPr lang="en-US" altLang="ja-JP" sz="1400" dirty="0"/>
              <a:t>Stage Ⅲ</a:t>
            </a:r>
            <a:r>
              <a:rPr lang="ja-JP" altLang="en-US" sz="1400" dirty="0"/>
              <a:t>の大腸癌に有効性が示されています。</a:t>
            </a:r>
            <a:br>
              <a:rPr lang="ja-JP" altLang="en-US" sz="1400" dirty="0"/>
            </a:br>
            <a:endParaRPr lang="ja-JP" altLang="en-US" sz="1400" dirty="0"/>
          </a:p>
          <a:p>
            <a:pPr marL="0" indent="0">
              <a:spcBef>
                <a:spcPts val="0"/>
              </a:spcBef>
              <a:buFontTx/>
              <a:buNone/>
            </a:pPr>
            <a:r>
              <a:rPr lang="ja-JP" altLang="en-US" sz="1400" dirty="0"/>
              <a:t>＊</a:t>
            </a:r>
            <a:r>
              <a:rPr lang="en-US" altLang="ja-JP" sz="1400" dirty="0"/>
              <a:t>Stage Ⅱ</a:t>
            </a:r>
            <a:r>
              <a:rPr lang="ja-JP" altLang="en-US" sz="1400" dirty="0"/>
              <a:t>でも、リンパ節郭清個数が</a:t>
            </a:r>
            <a:r>
              <a:rPr lang="en-US" altLang="ja-JP" sz="1400" dirty="0"/>
              <a:t>12</a:t>
            </a:r>
            <a:r>
              <a:rPr lang="ja-JP" altLang="en-US" sz="1400" dirty="0"/>
              <a:t>個未満、Ｔ</a:t>
            </a:r>
            <a:r>
              <a:rPr lang="en-US" altLang="ja-JP" sz="1400" dirty="0"/>
              <a:t>4</a:t>
            </a:r>
            <a:r>
              <a:rPr lang="ja-JP" altLang="en-US" sz="1400" dirty="0"/>
              <a:t>症例、穿孔例、組織型</a:t>
            </a:r>
            <a:endParaRPr lang="en-US" altLang="ja-JP" sz="1400" dirty="0"/>
          </a:p>
          <a:p>
            <a:pPr marL="0" indent="0">
              <a:spcBef>
                <a:spcPts val="0"/>
              </a:spcBef>
              <a:buFontTx/>
              <a:buNone/>
            </a:pPr>
            <a:r>
              <a:rPr lang="en-US" altLang="ja-JP" sz="1400" dirty="0"/>
              <a:t>    </a:t>
            </a:r>
            <a:r>
              <a:rPr lang="ja-JP" altLang="en-US" sz="1400" dirty="0"/>
              <a:t>が低分化であるなどの再発リスクが高いと考えられる場合は、主治医と</a:t>
            </a:r>
            <a:endParaRPr lang="en-US" altLang="ja-JP" sz="1400" dirty="0"/>
          </a:p>
          <a:p>
            <a:pPr marL="0" indent="0">
              <a:spcBef>
                <a:spcPts val="0"/>
              </a:spcBef>
              <a:buFontTx/>
              <a:buNone/>
            </a:pPr>
            <a:r>
              <a:rPr lang="ja-JP" altLang="en-US" sz="1400" dirty="0"/>
              <a:t>　 よく相談の上で補助化学療法を行うこともありますが、有効性は不明です。</a:t>
            </a:r>
          </a:p>
          <a:p>
            <a:pPr>
              <a:buFontTx/>
              <a:buNone/>
            </a:pPr>
            <a:endParaRPr lang="en-US" altLang="ja-JP" sz="1400" dirty="0"/>
          </a:p>
        </p:txBody>
      </p:sp>
      <p:sp>
        <p:nvSpPr>
          <p:cNvPr id="29704" name="Text Box 8"/>
          <p:cNvSpPr txBox="1">
            <a:spLocks noChangeArrowheads="1"/>
          </p:cNvSpPr>
          <p:nvPr/>
        </p:nvSpPr>
        <p:spPr bwMode="auto">
          <a:xfrm>
            <a:off x="573311" y="950112"/>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600" dirty="0"/>
              <a:t>＜方法＞</a:t>
            </a:r>
          </a:p>
        </p:txBody>
      </p:sp>
      <p:sp>
        <p:nvSpPr>
          <p:cNvPr id="29705" name="Text Box 9"/>
          <p:cNvSpPr txBox="1">
            <a:spLocks noChangeArrowheads="1"/>
          </p:cNvSpPr>
          <p:nvPr/>
        </p:nvSpPr>
        <p:spPr bwMode="auto">
          <a:xfrm>
            <a:off x="573311" y="5299041"/>
            <a:ext cx="15843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600" dirty="0"/>
              <a:t>＜対象＞</a:t>
            </a:r>
          </a:p>
        </p:txBody>
      </p:sp>
      <p:sp>
        <p:nvSpPr>
          <p:cNvPr id="29706" name="Text Box 10"/>
          <p:cNvSpPr txBox="1">
            <a:spLocks noChangeArrowheads="1"/>
          </p:cNvSpPr>
          <p:nvPr/>
        </p:nvSpPr>
        <p:spPr bwMode="auto">
          <a:xfrm>
            <a:off x="476672" y="7452320"/>
            <a:ext cx="612068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ja-JP" altLang="en-US" sz="1600" dirty="0"/>
              <a:t>いずれの抗癌剤も、他の抗癌剤との併用は禁忌です。また、ワーファリン併用の際は作用を増強させることがあるのでご注意ください。</a:t>
            </a:r>
            <a:r>
              <a:rPr lang="en-US" altLang="ja-JP" sz="1600" dirty="0" err="1"/>
              <a:t>Ccr</a:t>
            </a:r>
            <a:r>
              <a:rPr lang="en-US" altLang="ja-JP" sz="1600" dirty="0"/>
              <a:t>(</a:t>
            </a:r>
            <a:r>
              <a:rPr lang="en-US" altLang="ja-JP" sz="1600" dirty="0" err="1"/>
              <a:t>eGFR</a:t>
            </a:r>
            <a:r>
              <a:rPr lang="en-US" altLang="ja-JP" sz="1600" dirty="0"/>
              <a:t>)</a:t>
            </a:r>
            <a:r>
              <a:rPr lang="ja-JP" altLang="en-US" sz="1600" dirty="0"/>
              <a:t>：</a:t>
            </a:r>
            <a:r>
              <a:rPr lang="en-US" altLang="ja-JP" sz="1600" dirty="0"/>
              <a:t>50</a:t>
            </a:r>
            <a:r>
              <a:rPr lang="ja-JP" altLang="en-US" sz="1600" dirty="0"/>
              <a:t>～</a:t>
            </a:r>
            <a:r>
              <a:rPr lang="en-US" altLang="ja-JP" sz="1600" dirty="0"/>
              <a:t>60mL/min</a:t>
            </a:r>
            <a:r>
              <a:rPr lang="ja-JP" altLang="en-US" sz="1600" dirty="0"/>
              <a:t>以下で</a:t>
            </a:r>
            <a:r>
              <a:rPr lang="en-US" altLang="ja-JP" sz="1600" dirty="0"/>
              <a:t>1</a:t>
            </a:r>
            <a:r>
              <a:rPr lang="ja-JP" altLang="en-US" sz="1600" dirty="0"/>
              <a:t>段階以上減量で使用してください。</a:t>
            </a:r>
            <a:r>
              <a:rPr lang="en-US" altLang="ja-JP" sz="1600" dirty="0"/>
              <a:t> 30mL/min</a:t>
            </a:r>
            <a:r>
              <a:rPr lang="ja-JP" altLang="en-US" sz="1600" dirty="0"/>
              <a:t>以下は中止してください。</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ChangeArrowheads="1"/>
          </p:cNvSpPr>
          <p:nvPr/>
        </p:nvSpPr>
        <p:spPr bwMode="auto">
          <a:xfrm>
            <a:off x="0" y="287710"/>
            <a:ext cx="68580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ja-JP" altLang="en-US" sz="1800" dirty="0">
                <a:solidFill>
                  <a:schemeClr val="tx2"/>
                </a:solidFill>
                <a:latin typeface="+mn-ea"/>
                <a:ea typeface="+mn-ea"/>
              </a:rPr>
              <a:t>１　ＵＦＴ＋</a:t>
            </a:r>
            <a:r>
              <a:rPr lang="en-US" altLang="ja-JP" sz="1800" dirty="0">
                <a:solidFill>
                  <a:schemeClr val="tx2"/>
                </a:solidFill>
                <a:latin typeface="+mn-ea"/>
                <a:ea typeface="+mn-ea"/>
              </a:rPr>
              <a:t>LV </a:t>
            </a:r>
            <a:r>
              <a:rPr lang="ja-JP" altLang="en-US" sz="1800" dirty="0">
                <a:solidFill>
                  <a:schemeClr val="tx2"/>
                </a:solidFill>
                <a:latin typeface="+mn-ea"/>
                <a:ea typeface="+mn-ea"/>
              </a:rPr>
              <a:t>療法</a:t>
            </a:r>
          </a:p>
        </p:txBody>
      </p:sp>
      <p:sp>
        <p:nvSpPr>
          <p:cNvPr id="11269" name="Rectangle 5"/>
          <p:cNvSpPr>
            <a:spLocks noChangeArrowheads="1"/>
          </p:cNvSpPr>
          <p:nvPr/>
        </p:nvSpPr>
        <p:spPr bwMode="auto">
          <a:xfrm>
            <a:off x="477838" y="779835"/>
            <a:ext cx="6119514" cy="2231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chemeClr val="tx1"/>
              </a:buClr>
              <a:buSzPts val="2400"/>
            </a:pPr>
            <a:r>
              <a:rPr lang="ja-JP" altLang="en-US" sz="1600" dirty="0">
                <a:latin typeface="+mn-ea"/>
                <a:ea typeface="+mn-ea"/>
              </a:rPr>
              <a:t>＜服用方法＞</a:t>
            </a:r>
            <a:endParaRPr lang="en-US" altLang="ja-JP" sz="1600" dirty="0">
              <a:latin typeface="+mn-ea"/>
              <a:ea typeface="+mn-ea"/>
            </a:endParaRPr>
          </a:p>
          <a:p>
            <a:pPr>
              <a:spcBef>
                <a:spcPts val="600"/>
              </a:spcBef>
              <a:buClr>
                <a:schemeClr val="tx1"/>
              </a:buClr>
              <a:buSzPts val="2400"/>
            </a:pPr>
            <a:r>
              <a:rPr lang="ja-JP" altLang="en-US" b="0" dirty="0">
                <a:latin typeface="+mn-ea"/>
                <a:ea typeface="+mn-ea"/>
              </a:rPr>
              <a:t> ＊ＵＦＴ－Ｅ顆粒（</a:t>
            </a:r>
            <a:r>
              <a:rPr lang="en-US" altLang="ja-JP" b="0" dirty="0">
                <a:latin typeface="+mn-ea"/>
                <a:ea typeface="+mn-ea"/>
              </a:rPr>
              <a:t>100mg, 150mg, 200mg)</a:t>
            </a:r>
            <a:r>
              <a:rPr lang="ja-JP" altLang="en-US" b="0" dirty="0">
                <a:latin typeface="+mn-ea"/>
                <a:ea typeface="+mn-ea"/>
              </a:rPr>
              <a:t>あるいはＵＦＴカプセル（</a:t>
            </a:r>
            <a:r>
              <a:rPr lang="en-US" altLang="ja-JP" b="0" dirty="0">
                <a:latin typeface="+mn-ea"/>
                <a:ea typeface="+mn-ea"/>
              </a:rPr>
              <a:t>100mg, 200mg)  </a:t>
            </a:r>
          </a:p>
          <a:p>
            <a:pPr>
              <a:spcBef>
                <a:spcPts val="0"/>
              </a:spcBef>
              <a:buClr>
                <a:schemeClr val="tx1"/>
              </a:buClr>
              <a:buSzPts val="2400"/>
            </a:pPr>
            <a:r>
              <a:rPr lang="en-US" altLang="ja-JP" b="0" dirty="0">
                <a:latin typeface="+mn-ea"/>
                <a:ea typeface="+mn-ea"/>
              </a:rPr>
              <a:t>    </a:t>
            </a:r>
            <a:r>
              <a:rPr lang="ja-JP" altLang="en-US" b="0" dirty="0">
                <a:latin typeface="+mn-ea"/>
                <a:ea typeface="+mn-ea"/>
              </a:rPr>
              <a:t>を決められた量だけ１日３回服用。同時にユーゼル錠（</a:t>
            </a:r>
            <a:r>
              <a:rPr lang="en-US" altLang="ja-JP" b="0" dirty="0">
                <a:latin typeface="+mn-ea"/>
                <a:ea typeface="+mn-ea"/>
              </a:rPr>
              <a:t>25mg)</a:t>
            </a:r>
            <a:r>
              <a:rPr lang="ja-JP" altLang="en-US" b="0" dirty="0">
                <a:latin typeface="+mn-ea"/>
                <a:ea typeface="+mn-ea"/>
              </a:rPr>
              <a:t>またはロイコボ</a:t>
            </a:r>
            <a:endParaRPr lang="en-US" altLang="ja-JP" b="0" dirty="0">
              <a:latin typeface="+mn-ea"/>
              <a:ea typeface="+mn-ea"/>
            </a:endParaRPr>
          </a:p>
          <a:p>
            <a:pPr>
              <a:spcBef>
                <a:spcPts val="0"/>
              </a:spcBef>
              <a:buClr>
                <a:schemeClr val="tx1"/>
              </a:buClr>
              <a:buSzPts val="2400"/>
            </a:pPr>
            <a:r>
              <a:rPr lang="en-US" altLang="ja-JP" b="0" dirty="0">
                <a:latin typeface="+mn-ea"/>
                <a:ea typeface="+mn-ea"/>
              </a:rPr>
              <a:t>    </a:t>
            </a:r>
            <a:r>
              <a:rPr lang="ja-JP" altLang="en-US" b="0" dirty="0">
                <a:latin typeface="+mn-ea"/>
                <a:ea typeface="+mn-ea"/>
              </a:rPr>
              <a:t>リン錠（</a:t>
            </a:r>
            <a:r>
              <a:rPr lang="en-US" altLang="ja-JP" b="0" dirty="0">
                <a:latin typeface="+mn-ea"/>
                <a:ea typeface="+mn-ea"/>
              </a:rPr>
              <a:t>25mg</a:t>
            </a:r>
            <a:r>
              <a:rPr lang="ja-JP" altLang="en-US" b="0" dirty="0">
                <a:latin typeface="+mn-ea"/>
                <a:ea typeface="+mn-ea"/>
              </a:rPr>
              <a:t>）を１錠ずつ１日３回服用します。</a:t>
            </a:r>
          </a:p>
          <a:p>
            <a:pPr marL="342900">
              <a:spcBef>
                <a:spcPts val="0"/>
              </a:spcBef>
            </a:pPr>
            <a:endParaRPr lang="en-US" altLang="ja-JP" b="0" dirty="0"/>
          </a:p>
          <a:p>
            <a:pPr>
              <a:spcBef>
                <a:spcPts val="0"/>
              </a:spcBef>
            </a:pPr>
            <a:r>
              <a:rPr lang="ja-JP" altLang="en-US" b="0" dirty="0"/>
              <a:t> ＊両薬剤とも１日３回、８時間ごと（食前後１時間はさける）に服用します。</a:t>
            </a:r>
          </a:p>
          <a:p>
            <a:pPr>
              <a:spcBef>
                <a:spcPts val="0"/>
              </a:spcBef>
            </a:pPr>
            <a:endParaRPr lang="en-US" altLang="ja-JP" b="0" dirty="0"/>
          </a:p>
          <a:p>
            <a:pPr>
              <a:spcBef>
                <a:spcPts val="0"/>
              </a:spcBef>
            </a:pPr>
            <a:r>
              <a:rPr lang="ja-JP" altLang="en-US" b="0" dirty="0"/>
              <a:t> ＊４週間服用後、１週間休薬。これを５クール（約６ヶ月間）続けます。</a:t>
            </a:r>
          </a:p>
          <a:p>
            <a:pPr marL="342900" indent="-342900">
              <a:spcBef>
                <a:spcPct val="50000"/>
              </a:spcBef>
            </a:pPr>
            <a:r>
              <a:rPr lang="ja-JP" altLang="en-US" b="0" dirty="0">
                <a:latin typeface="HG丸ｺﾞｼｯｸM-PRO" pitchFamily="50" charset="-128"/>
                <a:ea typeface="HG丸ｺﾞｼｯｸM-PRO" pitchFamily="50" charset="-128"/>
              </a:rPr>
              <a:t>　</a:t>
            </a:r>
          </a:p>
          <a:p>
            <a:pPr marL="342900" indent="-342900">
              <a:spcBef>
                <a:spcPct val="20000"/>
              </a:spcBef>
              <a:buFontTx/>
              <a:buChar char="•"/>
            </a:pPr>
            <a:endParaRPr lang="en-US" altLang="ja-JP" b="0" dirty="0">
              <a:latin typeface="HG丸ｺﾞｼｯｸM-PRO" pitchFamily="50" charset="-128"/>
              <a:ea typeface="HG丸ｺﾞｼｯｸM-PRO" pitchFamily="50" charset="-128"/>
            </a:endParaRPr>
          </a:p>
        </p:txBody>
      </p:sp>
      <p:sp>
        <p:nvSpPr>
          <p:cNvPr id="11418" name="Text Box 154"/>
          <p:cNvSpPr txBox="1">
            <a:spLocks noChangeArrowheads="1"/>
          </p:cNvSpPr>
          <p:nvPr/>
        </p:nvSpPr>
        <p:spPr bwMode="auto">
          <a:xfrm>
            <a:off x="584994" y="3419872"/>
            <a:ext cx="5939631"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ts val="0"/>
              </a:spcBef>
            </a:pPr>
            <a:r>
              <a:rPr lang="ja-JP" altLang="en-US" b="0" dirty="0">
                <a:latin typeface="ＭＳ Ｐゴシック" pitchFamily="50" charset="-128"/>
              </a:rPr>
              <a:t>下痢、口内炎、色素沈着（指や顔が黒くなる）、吐き気、食欲低下、白血球減少（血液検査でチェック）などがあります。症状が強い場合は、服薬の中止や延期、薬の変更を行います。詳細は副作用の項をご参照ください。</a:t>
            </a:r>
          </a:p>
        </p:txBody>
      </p:sp>
      <p:sp>
        <p:nvSpPr>
          <p:cNvPr id="11420" name="Text Box 156"/>
          <p:cNvSpPr txBox="1">
            <a:spLocks noChangeArrowheads="1"/>
          </p:cNvSpPr>
          <p:nvPr/>
        </p:nvSpPr>
        <p:spPr bwMode="auto">
          <a:xfrm>
            <a:off x="477838" y="3083322"/>
            <a:ext cx="15113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600" dirty="0"/>
              <a:t>＜副作用＞</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Text Box 4"/>
          <p:cNvSpPr txBox="1">
            <a:spLocks noChangeArrowheads="1"/>
          </p:cNvSpPr>
          <p:nvPr/>
        </p:nvSpPr>
        <p:spPr bwMode="auto">
          <a:xfrm>
            <a:off x="15489" y="323849"/>
            <a:ext cx="6857999"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ja-JP" altLang="en-US" sz="1800" dirty="0">
                <a:latin typeface="+mn-ea"/>
                <a:ea typeface="+mn-ea"/>
              </a:rPr>
              <a:t>２　カペシタビン（ゼローダ）療法</a:t>
            </a:r>
          </a:p>
        </p:txBody>
      </p:sp>
      <p:sp>
        <p:nvSpPr>
          <p:cNvPr id="28677" name="Rectangle 5"/>
          <p:cNvSpPr>
            <a:spLocks noChangeArrowheads="1"/>
          </p:cNvSpPr>
          <p:nvPr/>
        </p:nvSpPr>
        <p:spPr bwMode="auto">
          <a:xfrm>
            <a:off x="476672" y="971550"/>
            <a:ext cx="6192688" cy="1708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ja-JP" altLang="en-US" sz="1600" dirty="0">
                <a:latin typeface="+mn-ea"/>
                <a:ea typeface="+mn-ea"/>
              </a:rPr>
              <a:t>＜服用方法＞</a:t>
            </a:r>
            <a:endParaRPr lang="en-US" altLang="ja-JP" sz="1600" dirty="0">
              <a:latin typeface="+mn-ea"/>
              <a:ea typeface="+mn-ea"/>
            </a:endParaRPr>
          </a:p>
          <a:p>
            <a:pPr>
              <a:spcBef>
                <a:spcPts val="600"/>
              </a:spcBef>
            </a:pPr>
            <a:r>
              <a:rPr lang="ja-JP" altLang="en-US" b="0" dirty="0">
                <a:latin typeface="+mn-ea"/>
                <a:ea typeface="+mn-ea"/>
              </a:rPr>
              <a:t> ＊ゼローダ（１錠</a:t>
            </a:r>
            <a:r>
              <a:rPr lang="en-US" altLang="ja-JP" b="0" dirty="0">
                <a:latin typeface="+mn-ea"/>
                <a:ea typeface="+mn-ea"/>
              </a:rPr>
              <a:t>300mg)</a:t>
            </a:r>
            <a:r>
              <a:rPr lang="ja-JP" altLang="en-US" b="0" dirty="0">
                <a:latin typeface="+mn-ea"/>
                <a:ea typeface="+mn-ea"/>
              </a:rPr>
              <a:t>を決められた量だけ</a:t>
            </a:r>
            <a:r>
              <a:rPr lang="en-US" altLang="ja-JP" b="0" dirty="0">
                <a:latin typeface="+mn-ea"/>
                <a:ea typeface="+mn-ea"/>
              </a:rPr>
              <a:t>1</a:t>
            </a:r>
            <a:r>
              <a:rPr lang="ja-JP" altLang="en-US" b="0" dirty="0">
                <a:latin typeface="+mn-ea"/>
                <a:ea typeface="+mn-ea"/>
              </a:rPr>
              <a:t>日</a:t>
            </a:r>
            <a:r>
              <a:rPr lang="en-US" altLang="ja-JP" b="0" dirty="0">
                <a:latin typeface="+mn-ea"/>
                <a:ea typeface="+mn-ea"/>
              </a:rPr>
              <a:t>2</a:t>
            </a:r>
            <a:r>
              <a:rPr lang="ja-JP" altLang="en-US" b="0" dirty="0">
                <a:latin typeface="+mn-ea"/>
                <a:ea typeface="+mn-ea"/>
              </a:rPr>
              <a:t>回、朝食後と夕食後３０分以内</a:t>
            </a:r>
            <a:endParaRPr lang="en-US" altLang="ja-JP" b="0" dirty="0">
              <a:latin typeface="+mn-ea"/>
              <a:ea typeface="+mn-ea"/>
            </a:endParaRPr>
          </a:p>
          <a:p>
            <a:pPr>
              <a:spcBef>
                <a:spcPts val="0"/>
              </a:spcBef>
            </a:pPr>
            <a:r>
              <a:rPr lang="en-US" altLang="ja-JP" b="0" dirty="0">
                <a:latin typeface="+mn-ea"/>
                <a:ea typeface="+mn-ea"/>
              </a:rPr>
              <a:t>    </a:t>
            </a:r>
            <a:r>
              <a:rPr lang="ja-JP" altLang="en-US" b="0" dirty="0">
                <a:latin typeface="+mn-ea"/>
                <a:ea typeface="+mn-ea"/>
              </a:rPr>
              <a:t>に服用します。</a:t>
            </a:r>
          </a:p>
          <a:p>
            <a:endParaRPr lang="ja-JP" altLang="en-US" b="0" dirty="0">
              <a:latin typeface="+mn-ea"/>
              <a:ea typeface="+mn-ea"/>
            </a:endParaRPr>
          </a:p>
          <a:p>
            <a:r>
              <a:rPr lang="ja-JP" altLang="en-US" b="0" dirty="0">
                <a:latin typeface="+mn-ea"/>
                <a:ea typeface="+mn-ea"/>
              </a:rPr>
              <a:t> ＊１４日間服用し、その後７日間休薬します。これを１コースとして、８コース（約</a:t>
            </a:r>
            <a:endParaRPr lang="en-US" altLang="ja-JP" b="0" dirty="0">
              <a:latin typeface="+mn-ea"/>
              <a:ea typeface="+mn-ea"/>
            </a:endParaRPr>
          </a:p>
          <a:p>
            <a:r>
              <a:rPr lang="en-US" altLang="ja-JP" b="0" dirty="0">
                <a:latin typeface="+mn-ea"/>
                <a:ea typeface="+mn-ea"/>
              </a:rPr>
              <a:t>     </a:t>
            </a:r>
            <a:r>
              <a:rPr lang="ja-JP" altLang="en-US" b="0" dirty="0">
                <a:latin typeface="+mn-ea"/>
                <a:ea typeface="+mn-ea"/>
              </a:rPr>
              <a:t>６ヶ月間）繰り返します。</a:t>
            </a:r>
          </a:p>
          <a:p>
            <a:endParaRPr lang="ja-JP" altLang="en-US" b="0" dirty="0">
              <a:latin typeface="HG丸ｺﾞｼｯｸM-PRO" panose="020F0600000000000000" pitchFamily="50" charset="-128"/>
              <a:ea typeface="HG丸ｺﾞｼｯｸM-PRO" panose="020F0600000000000000" pitchFamily="50" charset="-128"/>
            </a:endParaRPr>
          </a:p>
        </p:txBody>
      </p:sp>
      <p:sp>
        <p:nvSpPr>
          <p:cNvPr id="28678" name="Text Box 6"/>
          <p:cNvSpPr txBox="1">
            <a:spLocks noChangeArrowheads="1"/>
          </p:cNvSpPr>
          <p:nvPr/>
        </p:nvSpPr>
        <p:spPr bwMode="auto">
          <a:xfrm>
            <a:off x="476672" y="2948926"/>
            <a:ext cx="23034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600" dirty="0"/>
              <a:t>＜副作用＞</a:t>
            </a:r>
          </a:p>
        </p:txBody>
      </p:sp>
      <p:sp>
        <p:nvSpPr>
          <p:cNvPr id="28679" name="Text Box 7"/>
          <p:cNvSpPr txBox="1">
            <a:spLocks noChangeArrowheads="1"/>
          </p:cNvSpPr>
          <p:nvPr/>
        </p:nvSpPr>
        <p:spPr bwMode="auto">
          <a:xfrm>
            <a:off x="549275" y="3287523"/>
            <a:ext cx="5976069"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ja-JP" altLang="en-US" b="0" dirty="0">
                <a:latin typeface="+mn-ea"/>
                <a:ea typeface="+mn-ea"/>
              </a:rPr>
              <a:t>＊手足症候群（手足がチクチク痛む、赤く腫れる、ひび割れる）が有名。</a:t>
            </a:r>
            <a:endParaRPr lang="en-US" altLang="ja-JP" b="0" dirty="0">
              <a:latin typeface="+mn-ea"/>
              <a:ea typeface="+mn-ea"/>
            </a:endParaRPr>
          </a:p>
          <a:p>
            <a:pPr>
              <a:spcBef>
                <a:spcPts val="600"/>
              </a:spcBef>
            </a:pPr>
            <a:r>
              <a:rPr lang="ja-JP" altLang="en-US" b="0" dirty="0">
                <a:latin typeface="+mn-ea"/>
                <a:ea typeface="+mn-ea"/>
              </a:rPr>
              <a:t>   予防には皮膚を清潔して、乾燥をさけます。保湿剤や低刺激性の石けんを</a:t>
            </a:r>
            <a:endParaRPr lang="en-US" altLang="ja-JP" b="0" dirty="0">
              <a:latin typeface="+mn-ea"/>
              <a:ea typeface="+mn-ea"/>
            </a:endParaRPr>
          </a:p>
          <a:p>
            <a:pPr>
              <a:spcBef>
                <a:spcPts val="0"/>
              </a:spcBef>
            </a:pPr>
            <a:r>
              <a:rPr lang="en-US" altLang="ja-JP" b="0" dirty="0">
                <a:latin typeface="+mn-ea"/>
                <a:ea typeface="+mn-ea"/>
              </a:rPr>
              <a:t>    </a:t>
            </a:r>
            <a:r>
              <a:rPr lang="ja-JP" altLang="en-US" b="0" dirty="0">
                <a:latin typeface="+mn-ea"/>
                <a:ea typeface="+mn-ea"/>
              </a:rPr>
              <a:t>使いましょう。</a:t>
            </a:r>
            <a:endParaRPr lang="en-US" altLang="ja-JP" b="0" dirty="0">
              <a:latin typeface="+mn-ea"/>
              <a:ea typeface="+mn-ea"/>
            </a:endParaRPr>
          </a:p>
          <a:p>
            <a:pPr>
              <a:spcBef>
                <a:spcPct val="50000"/>
              </a:spcBef>
            </a:pPr>
            <a:r>
              <a:rPr lang="ja-JP" altLang="en-US" b="0" dirty="0">
                <a:latin typeface="+mn-ea"/>
                <a:ea typeface="+mn-ea"/>
              </a:rPr>
              <a:t>＊下痢、吐き気、口内炎、白血球減少など</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0" y="250825"/>
            <a:ext cx="6858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ja-JP" altLang="en-US" sz="1800" dirty="0">
                <a:latin typeface="+mn-ea"/>
                <a:ea typeface="+mn-ea"/>
              </a:rPr>
              <a:t>３　</a:t>
            </a:r>
            <a:r>
              <a:rPr lang="en-US" altLang="ja-JP" sz="1800" dirty="0">
                <a:latin typeface="+mn-ea"/>
                <a:ea typeface="+mn-ea"/>
              </a:rPr>
              <a:t>TS1</a:t>
            </a:r>
            <a:r>
              <a:rPr lang="ja-JP" altLang="en-US" sz="1800" dirty="0">
                <a:latin typeface="+mn-ea"/>
                <a:ea typeface="+mn-ea"/>
              </a:rPr>
              <a:t>療法</a:t>
            </a:r>
          </a:p>
        </p:txBody>
      </p:sp>
      <p:sp>
        <p:nvSpPr>
          <p:cNvPr id="34819" name="Rectangle 3"/>
          <p:cNvSpPr>
            <a:spLocks noChangeArrowheads="1"/>
          </p:cNvSpPr>
          <p:nvPr/>
        </p:nvSpPr>
        <p:spPr bwMode="auto">
          <a:xfrm>
            <a:off x="476250" y="900113"/>
            <a:ext cx="5833070" cy="1492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ja-JP" altLang="en-US" sz="1600" dirty="0">
                <a:latin typeface="+mn-ea"/>
                <a:ea typeface="+mn-ea"/>
              </a:rPr>
              <a:t>＜服用方法＞</a:t>
            </a:r>
          </a:p>
          <a:p>
            <a:pPr>
              <a:spcBef>
                <a:spcPts val="600"/>
              </a:spcBef>
            </a:pPr>
            <a:r>
              <a:rPr lang="ja-JP" altLang="en-US" b="0" dirty="0">
                <a:latin typeface="+mn-ea"/>
                <a:ea typeface="+mn-ea"/>
              </a:rPr>
              <a:t>　＊ＴＳ１を決められた量だけ</a:t>
            </a:r>
            <a:r>
              <a:rPr lang="en-US" altLang="ja-JP" b="0" dirty="0">
                <a:latin typeface="+mn-ea"/>
                <a:ea typeface="+mn-ea"/>
              </a:rPr>
              <a:t>1</a:t>
            </a:r>
            <a:r>
              <a:rPr lang="ja-JP" altLang="en-US" b="0" dirty="0">
                <a:latin typeface="+mn-ea"/>
                <a:ea typeface="+mn-ea"/>
              </a:rPr>
              <a:t>日</a:t>
            </a:r>
            <a:r>
              <a:rPr lang="en-US" altLang="ja-JP" b="0" dirty="0">
                <a:latin typeface="+mn-ea"/>
                <a:ea typeface="+mn-ea"/>
              </a:rPr>
              <a:t>2</a:t>
            </a:r>
            <a:r>
              <a:rPr lang="ja-JP" altLang="en-US" b="0" dirty="0">
                <a:latin typeface="+mn-ea"/>
                <a:ea typeface="+mn-ea"/>
              </a:rPr>
              <a:t>回、朝食後と夕食後に服用します。</a:t>
            </a:r>
          </a:p>
          <a:p>
            <a:endParaRPr lang="en-US" altLang="ja-JP" b="0" u="sng" dirty="0">
              <a:latin typeface="+mn-ea"/>
              <a:ea typeface="+mn-ea"/>
            </a:endParaRPr>
          </a:p>
          <a:p>
            <a:r>
              <a:rPr lang="ja-JP" altLang="en-US" b="0" dirty="0">
                <a:latin typeface="+mn-ea"/>
                <a:ea typeface="+mn-ea"/>
              </a:rPr>
              <a:t>　＊４週間服用、２週間休薬を繰り返します。これを１コースとして、結腸癌は</a:t>
            </a:r>
            <a:endParaRPr lang="en-US" altLang="ja-JP" b="0" dirty="0">
              <a:latin typeface="+mn-ea"/>
              <a:ea typeface="+mn-ea"/>
            </a:endParaRPr>
          </a:p>
          <a:p>
            <a:r>
              <a:rPr lang="ja-JP" altLang="en-US" b="0" dirty="0">
                <a:latin typeface="+mn-ea"/>
                <a:ea typeface="+mn-ea"/>
              </a:rPr>
              <a:t>　　 ４コース（約６ヶ月間）、直腸癌は８コース（</a:t>
            </a:r>
            <a:r>
              <a:rPr lang="en-US" altLang="ja-JP" b="0" dirty="0">
                <a:latin typeface="+mn-ea"/>
                <a:ea typeface="+mn-ea"/>
              </a:rPr>
              <a:t>12</a:t>
            </a:r>
            <a:r>
              <a:rPr lang="ja-JP" altLang="en-US" b="0" dirty="0">
                <a:latin typeface="+mn-ea"/>
                <a:ea typeface="+mn-ea"/>
              </a:rPr>
              <a:t>ヶ月）繰り返します。</a:t>
            </a:r>
          </a:p>
          <a:p>
            <a:endParaRPr lang="en-US" altLang="ja-JP" b="0" u="sng" dirty="0">
              <a:latin typeface="+mn-ea"/>
              <a:ea typeface="+mn-ea"/>
            </a:endParaRPr>
          </a:p>
        </p:txBody>
      </p:sp>
      <p:sp>
        <p:nvSpPr>
          <p:cNvPr id="34820" name="Text Box 4"/>
          <p:cNvSpPr txBox="1">
            <a:spLocks noChangeArrowheads="1"/>
          </p:cNvSpPr>
          <p:nvPr/>
        </p:nvSpPr>
        <p:spPr bwMode="auto">
          <a:xfrm>
            <a:off x="448294" y="2752055"/>
            <a:ext cx="23034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600" dirty="0"/>
              <a:t>＜副作用＞</a:t>
            </a:r>
          </a:p>
        </p:txBody>
      </p:sp>
      <p:sp>
        <p:nvSpPr>
          <p:cNvPr id="34821" name="Text Box 5"/>
          <p:cNvSpPr txBox="1">
            <a:spLocks noChangeArrowheads="1"/>
          </p:cNvSpPr>
          <p:nvPr/>
        </p:nvSpPr>
        <p:spPr bwMode="auto">
          <a:xfrm>
            <a:off x="476250" y="3112095"/>
            <a:ext cx="54737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b="0" dirty="0"/>
              <a:t>   ＵＦＴ＋ＬＶと基本的には同様ですが、流涙などの副作用があります。</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Text Box 4"/>
          <p:cNvSpPr txBox="1">
            <a:spLocks noChangeArrowheads="1"/>
          </p:cNvSpPr>
          <p:nvPr/>
        </p:nvSpPr>
        <p:spPr bwMode="auto">
          <a:xfrm>
            <a:off x="1557338" y="179388"/>
            <a:ext cx="50403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800" dirty="0"/>
              <a:t>データ記入用紙の記載方法</a:t>
            </a:r>
          </a:p>
        </p:txBody>
      </p:sp>
      <p:graphicFrame>
        <p:nvGraphicFramePr>
          <p:cNvPr id="24872" name="Group 296"/>
          <p:cNvGraphicFramePr>
            <a:graphicFrameLocks noGrp="1"/>
          </p:cNvGraphicFramePr>
          <p:nvPr>
            <p:ph sz="half" idx="1"/>
            <p:extLst>
              <p:ext uri="{D42A27DB-BD31-4B8C-83A1-F6EECF244321}">
                <p14:modId xmlns:p14="http://schemas.microsoft.com/office/powerpoint/2010/main" val="3721012504"/>
              </p:ext>
            </p:extLst>
          </p:nvPr>
        </p:nvGraphicFramePr>
        <p:xfrm>
          <a:off x="505740" y="1543340"/>
          <a:ext cx="6020473" cy="1620000"/>
        </p:xfrm>
        <a:graphic>
          <a:graphicData uri="http://schemas.openxmlformats.org/drawingml/2006/table">
            <a:tbl>
              <a:tblPr/>
              <a:tblGrid>
                <a:gridCol w="445415">
                  <a:extLst>
                    <a:ext uri="{9D8B030D-6E8A-4147-A177-3AD203B41FA5}">
                      <a16:colId xmlns="" xmlns:a16="http://schemas.microsoft.com/office/drawing/2014/main" val="20000"/>
                    </a:ext>
                  </a:extLst>
                </a:gridCol>
                <a:gridCol w="5575058">
                  <a:extLst>
                    <a:ext uri="{9D8B030D-6E8A-4147-A177-3AD203B41FA5}">
                      <a16:colId xmlns="" xmlns:a16="http://schemas.microsoft.com/office/drawing/2014/main" val="20001"/>
                    </a:ext>
                  </a:extLst>
                </a:gridCol>
              </a:tblGrid>
              <a:tr h="32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300" b="1" i="0" u="none" strike="noStrike" cap="none" normalizeH="0" baseline="0" dirty="0">
                          <a:ln>
                            <a:noFill/>
                          </a:ln>
                          <a:solidFill>
                            <a:schemeClr val="tx1"/>
                          </a:solidFill>
                          <a:effectLst/>
                          <a:latin typeface="Times New Roman" pitchFamily="18" charset="0"/>
                          <a:ea typeface="ＭＳ Ｐゴシック" pitchFamily="50" charset="-128"/>
                        </a:rPr>
                        <a:t>０</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300" b="0" i="0" u="none" strike="noStrike" cap="none" normalizeH="0" baseline="0" dirty="0">
                          <a:ln>
                            <a:noFill/>
                          </a:ln>
                          <a:solidFill>
                            <a:schemeClr val="tx1"/>
                          </a:solidFill>
                          <a:effectLst/>
                          <a:latin typeface="Times New Roman" pitchFamily="18" charset="0"/>
                          <a:ea typeface="ＭＳ Ｐゴシック" pitchFamily="50" charset="-128"/>
                        </a:rPr>
                        <a:t>無症状で社会活動ができ、制限なく発病前と同等にふるまえる。</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2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300" b="1" i="0" u="none" strike="noStrike" cap="none" normalizeH="0" baseline="0" dirty="0">
                          <a:ln>
                            <a:noFill/>
                          </a:ln>
                          <a:solidFill>
                            <a:schemeClr val="tx1"/>
                          </a:solidFill>
                          <a:effectLst/>
                          <a:latin typeface="Times New Roman" pitchFamily="18" charset="0"/>
                          <a:ea typeface="ＭＳ Ｐゴシック" pitchFamily="50" charset="-128"/>
                        </a:rPr>
                        <a:t>１</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300" b="0" i="0" u="none" strike="noStrike" cap="none" normalizeH="0" baseline="0" dirty="0">
                          <a:ln>
                            <a:noFill/>
                          </a:ln>
                          <a:solidFill>
                            <a:schemeClr val="tx1"/>
                          </a:solidFill>
                          <a:effectLst/>
                          <a:latin typeface="Times New Roman" pitchFamily="18" charset="0"/>
                          <a:ea typeface="ＭＳ Ｐゴシック" pitchFamily="50" charset="-128"/>
                        </a:rPr>
                        <a:t>軽度の症状があり肉体労働は制限を受けるが、事務や家事は可能。</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2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300" b="1" i="0" u="none" strike="noStrike" cap="none" normalizeH="0" baseline="0" dirty="0">
                          <a:ln>
                            <a:noFill/>
                          </a:ln>
                          <a:solidFill>
                            <a:schemeClr val="tx1"/>
                          </a:solidFill>
                          <a:effectLst/>
                          <a:latin typeface="Times New Roman" pitchFamily="18" charset="0"/>
                          <a:ea typeface="ＭＳ Ｐゴシック" pitchFamily="50" charset="-128"/>
                        </a:rPr>
                        <a:t>２</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300" b="0" i="0" u="none" strike="noStrike" cap="none" normalizeH="0" baseline="0" dirty="0">
                          <a:ln>
                            <a:noFill/>
                          </a:ln>
                          <a:solidFill>
                            <a:schemeClr val="tx1"/>
                          </a:solidFill>
                          <a:effectLst/>
                          <a:latin typeface="Times New Roman" pitchFamily="18" charset="0"/>
                          <a:ea typeface="ＭＳ Ｐゴシック" pitchFamily="50" charset="-128"/>
                        </a:rPr>
                        <a:t>歩行や身の回りのことはできるが軽労働は不可。日中の５０％以上は起居。</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2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300" b="1" i="0" u="none" strike="noStrike" cap="none" normalizeH="0" baseline="0" dirty="0">
                          <a:ln>
                            <a:noFill/>
                          </a:ln>
                          <a:solidFill>
                            <a:schemeClr val="tx1"/>
                          </a:solidFill>
                          <a:effectLst/>
                          <a:latin typeface="Times New Roman" pitchFamily="18" charset="0"/>
                          <a:ea typeface="ＭＳ Ｐゴシック" pitchFamily="50" charset="-128"/>
                        </a:rPr>
                        <a:t>３</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300" b="0" i="0" u="none" strike="noStrike" cap="none" normalizeH="0" baseline="0" dirty="0">
                          <a:ln>
                            <a:noFill/>
                          </a:ln>
                          <a:solidFill>
                            <a:schemeClr val="tx1"/>
                          </a:solidFill>
                          <a:effectLst/>
                          <a:latin typeface="Times New Roman" pitchFamily="18" charset="0"/>
                          <a:ea typeface="ＭＳ Ｐゴシック" pitchFamily="50" charset="-128"/>
                        </a:rPr>
                        <a:t>身の回りのことにしばしば介助が必要で、日中の５０％以上は就床。</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2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300" b="1" i="0" u="none" strike="noStrike" cap="none" normalizeH="0" baseline="0">
                          <a:ln>
                            <a:noFill/>
                          </a:ln>
                          <a:solidFill>
                            <a:schemeClr val="tx1"/>
                          </a:solidFill>
                          <a:effectLst/>
                          <a:latin typeface="Times New Roman" pitchFamily="18" charset="0"/>
                          <a:ea typeface="ＭＳ Ｐゴシック" pitchFamily="50" charset="-128"/>
                        </a:rPr>
                        <a:t>４</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300" b="0" i="0" u="none" strike="noStrike" cap="none" normalizeH="0" baseline="0" dirty="0">
                          <a:ln>
                            <a:noFill/>
                          </a:ln>
                          <a:solidFill>
                            <a:schemeClr val="tx1"/>
                          </a:solidFill>
                          <a:effectLst/>
                          <a:latin typeface="Times New Roman" pitchFamily="18" charset="0"/>
                          <a:ea typeface="ＭＳ Ｐゴシック" pitchFamily="50" charset="-128"/>
                        </a:rPr>
                        <a:t>身の回りのことに常に介助が必要で、終日就床している。</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bl>
          </a:graphicData>
        </a:graphic>
      </p:graphicFrame>
      <p:sp>
        <p:nvSpPr>
          <p:cNvPr id="24694" name="Text Box 118"/>
          <p:cNvSpPr txBox="1">
            <a:spLocks noChangeArrowheads="1"/>
          </p:cNvSpPr>
          <p:nvPr/>
        </p:nvSpPr>
        <p:spPr bwMode="auto">
          <a:xfrm>
            <a:off x="332657" y="611188"/>
            <a:ext cx="619355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ja-JP" altLang="en-US" b="0" dirty="0"/>
              <a:t>患者用パスの中にあるデータ記入用紙は、以下の番号説明を参照して記載してください。また、バイタルサインの項目は適宜記載で結構です。</a:t>
            </a:r>
          </a:p>
        </p:txBody>
      </p:sp>
      <p:sp>
        <p:nvSpPr>
          <p:cNvPr id="24695" name="Text Box 119"/>
          <p:cNvSpPr txBox="1">
            <a:spLocks noChangeArrowheads="1"/>
          </p:cNvSpPr>
          <p:nvPr/>
        </p:nvSpPr>
        <p:spPr bwMode="auto">
          <a:xfrm>
            <a:off x="380914" y="1183265"/>
            <a:ext cx="468153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600" dirty="0"/>
              <a:t>ＰＳ （</a:t>
            </a:r>
            <a:r>
              <a:rPr lang="en-US" altLang="ja-JP" sz="1600" dirty="0"/>
              <a:t>Performance Status)</a:t>
            </a:r>
          </a:p>
        </p:txBody>
      </p:sp>
      <p:sp>
        <p:nvSpPr>
          <p:cNvPr id="24696" name="Text Box 120"/>
          <p:cNvSpPr txBox="1">
            <a:spLocks noChangeArrowheads="1"/>
          </p:cNvSpPr>
          <p:nvPr/>
        </p:nvSpPr>
        <p:spPr bwMode="auto">
          <a:xfrm>
            <a:off x="380914" y="3408817"/>
            <a:ext cx="36004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600" dirty="0"/>
              <a:t>症状の発現状況の記載</a:t>
            </a:r>
          </a:p>
        </p:txBody>
      </p:sp>
      <p:graphicFrame>
        <p:nvGraphicFramePr>
          <p:cNvPr id="24847" name="Group 271"/>
          <p:cNvGraphicFramePr>
            <a:graphicFrameLocks noGrp="1"/>
          </p:cNvGraphicFramePr>
          <p:nvPr>
            <p:ph sz="half" idx="2"/>
            <p:extLst>
              <p:ext uri="{D42A27DB-BD31-4B8C-83A1-F6EECF244321}">
                <p14:modId xmlns:p14="http://schemas.microsoft.com/office/powerpoint/2010/main" val="494639668"/>
              </p:ext>
            </p:extLst>
          </p:nvPr>
        </p:nvGraphicFramePr>
        <p:xfrm>
          <a:off x="477755" y="3780992"/>
          <a:ext cx="6048000" cy="3962324"/>
        </p:xfrm>
        <a:graphic>
          <a:graphicData uri="http://schemas.openxmlformats.org/drawingml/2006/table">
            <a:tbl>
              <a:tblPr/>
              <a:tblGrid>
                <a:gridCol w="1044000">
                  <a:extLst>
                    <a:ext uri="{9D8B030D-6E8A-4147-A177-3AD203B41FA5}">
                      <a16:colId xmlns="" xmlns:a16="http://schemas.microsoft.com/office/drawing/2014/main" val="20000"/>
                    </a:ext>
                  </a:extLst>
                </a:gridCol>
                <a:gridCol w="540000">
                  <a:extLst>
                    <a:ext uri="{9D8B030D-6E8A-4147-A177-3AD203B41FA5}">
                      <a16:colId xmlns="" xmlns:a16="http://schemas.microsoft.com/office/drawing/2014/main" val="20001"/>
                    </a:ext>
                  </a:extLst>
                </a:gridCol>
                <a:gridCol w="1116000">
                  <a:extLst>
                    <a:ext uri="{9D8B030D-6E8A-4147-A177-3AD203B41FA5}">
                      <a16:colId xmlns="" xmlns:a16="http://schemas.microsoft.com/office/drawing/2014/main" val="20002"/>
                    </a:ext>
                  </a:extLst>
                </a:gridCol>
                <a:gridCol w="1116000">
                  <a:extLst>
                    <a:ext uri="{9D8B030D-6E8A-4147-A177-3AD203B41FA5}">
                      <a16:colId xmlns="" xmlns:a16="http://schemas.microsoft.com/office/drawing/2014/main" val="20003"/>
                    </a:ext>
                  </a:extLst>
                </a:gridCol>
                <a:gridCol w="1116000">
                  <a:extLst>
                    <a:ext uri="{9D8B030D-6E8A-4147-A177-3AD203B41FA5}">
                      <a16:colId xmlns="" xmlns:a16="http://schemas.microsoft.com/office/drawing/2014/main" val="20004"/>
                    </a:ext>
                  </a:extLst>
                </a:gridCol>
                <a:gridCol w="1116000">
                  <a:extLst>
                    <a:ext uri="{9D8B030D-6E8A-4147-A177-3AD203B41FA5}">
                      <a16:colId xmlns="" xmlns:a16="http://schemas.microsoft.com/office/drawing/2014/main" val="20005"/>
                    </a:ext>
                  </a:extLst>
                </a:gridCol>
              </a:tblGrid>
              <a:tr h="1688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300" b="1" i="0" u="none" strike="noStrike" cap="none" normalizeH="0" baseline="0" dirty="0">
                          <a:ln>
                            <a:noFill/>
                          </a:ln>
                          <a:solidFill>
                            <a:schemeClr val="tx1"/>
                          </a:solidFill>
                          <a:effectLst/>
                          <a:latin typeface="Times New Roman" pitchFamily="18" charset="0"/>
                          <a:ea typeface="ＭＳ Ｐゴシック" pitchFamily="50" charset="-128"/>
                        </a:rPr>
                        <a:t>０</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300" b="1" i="0" u="none" strike="noStrike" cap="none" normalizeH="0" baseline="0" dirty="0">
                          <a:ln>
                            <a:noFill/>
                          </a:ln>
                          <a:solidFill>
                            <a:schemeClr val="tx1"/>
                          </a:solidFill>
                          <a:effectLst/>
                          <a:latin typeface="Times New Roman" pitchFamily="18" charset="0"/>
                          <a:ea typeface="ＭＳ Ｐゴシック" pitchFamily="50" charset="-128"/>
                        </a:rPr>
                        <a:t>１</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300" b="1" i="0" u="none" strike="noStrike" cap="none" normalizeH="0" baseline="0">
                          <a:ln>
                            <a:noFill/>
                          </a:ln>
                          <a:solidFill>
                            <a:schemeClr val="tx1"/>
                          </a:solidFill>
                          <a:effectLst/>
                          <a:latin typeface="Times New Roman" pitchFamily="18" charset="0"/>
                          <a:ea typeface="ＭＳ Ｐゴシック" pitchFamily="50" charset="-128"/>
                        </a:rPr>
                        <a:t>２</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300" b="1" i="0" u="none" strike="noStrike" cap="none" normalizeH="0" baseline="0" dirty="0">
                          <a:ln>
                            <a:noFill/>
                          </a:ln>
                          <a:solidFill>
                            <a:schemeClr val="tx1"/>
                          </a:solidFill>
                          <a:effectLst/>
                          <a:latin typeface="Times New Roman" pitchFamily="18" charset="0"/>
                          <a:ea typeface="ＭＳ Ｐゴシック" pitchFamily="50" charset="-128"/>
                        </a:rPr>
                        <a:t>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300" b="1" i="0" u="none" strike="noStrike" cap="none" normalizeH="0" baseline="0" dirty="0">
                          <a:ln>
                            <a:noFill/>
                          </a:ln>
                          <a:solidFill>
                            <a:schemeClr val="tx1"/>
                          </a:solidFill>
                          <a:effectLst/>
                          <a:latin typeface="Times New Roman" pitchFamily="18" charset="0"/>
                          <a:ea typeface="ＭＳ Ｐゴシック" pitchFamily="50" charset="-128"/>
                        </a:rPr>
                        <a:t>４</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食欲不振</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なし</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食欲低下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Times New Roman" pitchFamily="18" charset="0"/>
                          <a:ea typeface="ＭＳ Ｐゴシック" pitchFamily="50" charset="-128"/>
                        </a:rPr>
                        <a:t>経口栄養剤が必要</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Times New Roman" pitchFamily="18" charset="0"/>
                          <a:ea typeface="ＭＳ Ｐゴシック" pitchFamily="50" charset="-128"/>
                        </a:rPr>
                        <a:t>体重減少、栄養失調あり</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Times New Roman" pitchFamily="18" charset="0"/>
                          <a:ea typeface="ＭＳ Ｐゴシック" pitchFamily="50" charset="-128"/>
                        </a:rPr>
                        <a:t>生命を脅かす</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悪心・嘔吐</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なし</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１回</a:t>
                      </a:r>
                      <a:r>
                        <a:rPr kumimoji="1" lang="en-US" altLang="ja-JP" sz="1200" b="0" i="0" u="none" strike="noStrike" cap="none" normalizeH="0" baseline="0" dirty="0">
                          <a:ln>
                            <a:noFill/>
                          </a:ln>
                          <a:solidFill>
                            <a:schemeClr val="tx1"/>
                          </a:solidFill>
                          <a:effectLst/>
                          <a:latin typeface="Times New Roman" pitchFamily="18" charset="0"/>
                          <a:ea typeface="ＭＳ Ｐゴシック" pitchFamily="50" charset="-128"/>
                        </a:rPr>
                        <a:t>/</a:t>
                      </a: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日の嘔吐</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Times New Roman" pitchFamily="18" charset="0"/>
                          <a:ea typeface="ＭＳ Ｐゴシック" pitchFamily="50" charset="-128"/>
                        </a:rPr>
                        <a:t>２－５回</a:t>
                      </a:r>
                      <a:r>
                        <a:rPr kumimoji="1" lang="en-US" altLang="ja-JP" sz="1200" b="0" i="0" u="none" strike="noStrike" cap="none" normalizeH="0" baseline="0">
                          <a:ln>
                            <a:noFill/>
                          </a:ln>
                          <a:solidFill>
                            <a:schemeClr val="tx1"/>
                          </a:solidFill>
                          <a:effectLst/>
                          <a:latin typeface="Times New Roman" pitchFamily="18" charset="0"/>
                          <a:ea typeface="ＭＳ Ｐゴシック" pitchFamily="50" charset="-128"/>
                        </a:rPr>
                        <a:t>/</a:t>
                      </a:r>
                      <a:r>
                        <a:rPr kumimoji="1" lang="ja-JP" altLang="en-US" sz="1200" b="0" i="0" u="none" strike="noStrike" cap="none" normalizeH="0" baseline="0">
                          <a:ln>
                            <a:noFill/>
                          </a:ln>
                          <a:solidFill>
                            <a:schemeClr val="tx1"/>
                          </a:solidFill>
                          <a:effectLst/>
                          <a:latin typeface="Times New Roman" pitchFamily="18" charset="0"/>
                          <a:ea typeface="ＭＳ Ｐゴシック" pitchFamily="50" charset="-128"/>
                        </a:rPr>
                        <a:t>日の嘔吐</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Times New Roman" pitchFamily="18" charset="0"/>
                          <a:ea typeface="ＭＳ Ｐゴシック" pitchFamily="50" charset="-128"/>
                        </a:rPr>
                        <a:t>６回</a:t>
                      </a:r>
                      <a:r>
                        <a:rPr kumimoji="1" lang="en-US" altLang="ja-JP" sz="1200" b="0" i="0" u="none" strike="noStrike" cap="none" normalizeH="0" baseline="0">
                          <a:ln>
                            <a:noFill/>
                          </a:ln>
                          <a:solidFill>
                            <a:schemeClr val="tx1"/>
                          </a:solidFill>
                          <a:effectLst/>
                          <a:latin typeface="Times New Roman" pitchFamily="18" charset="0"/>
                          <a:ea typeface="ＭＳ Ｐゴシック" pitchFamily="50" charset="-128"/>
                        </a:rPr>
                        <a:t>/</a:t>
                      </a:r>
                      <a:r>
                        <a:rPr kumimoji="1" lang="ja-JP" altLang="en-US" sz="1200" b="0" i="0" u="none" strike="noStrike" cap="none" normalizeH="0" baseline="0">
                          <a:ln>
                            <a:noFill/>
                          </a:ln>
                          <a:solidFill>
                            <a:schemeClr val="tx1"/>
                          </a:solidFill>
                          <a:effectLst/>
                          <a:latin typeface="Times New Roman" pitchFamily="18" charset="0"/>
                          <a:ea typeface="ＭＳ Ｐゴシック" pitchFamily="50" charset="-128"/>
                        </a:rPr>
                        <a:t>日以上の嘔吐</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Times New Roman" pitchFamily="18" charset="0"/>
                          <a:ea typeface="ＭＳ Ｐゴシック" pitchFamily="50" charset="-128"/>
                        </a:rPr>
                        <a:t>生命を脅かす</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下痢</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なし</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排便回数増加、３回</a:t>
                      </a:r>
                      <a:r>
                        <a:rPr kumimoji="1" lang="en-US" altLang="ja-JP" sz="1200" b="0" i="0" u="none" strike="noStrike" cap="none" normalizeH="0" baseline="0" dirty="0">
                          <a:ln>
                            <a:noFill/>
                          </a:ln>
                          <a:solidFill>
                            <a:schemeClr val="tx1"/>
                          </a:solidFill>
                          <a:effectLst/>
                          <a:latin typeface="Times New Roman" pitchFamily="18" charset="0"/>
                          <a:ea typeface="ＭＳ Ｐゴシック" pitchFamily="50" charset="-128"/>
                        </a:rPr>
                        <a:t>/</a:t>
                      </a: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日以下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Times New Roman" pitchFamily="18" charset="0"/>
                          <a:ea typeface="ＭＳ Ｐゴシック" pitchFamily="50" charset="-128"/>
                        </a:rPr>
                        <a:t>４－６回</a:t>
                      </a:r>
                      <a:r>
                        <a:rPr kumimoji="1" lang="en-US" altLang="ja-JP" sz="1200" b="0" i="0" u="none" strike="noStrike" cap="none" normalizeH="0" baseline="0">
                          <a:ln>
                            <a:noFill/>
                          </a:ln>
                          <a:solidFill>
                            <a:schemeClr val="tx1"/>
                          </a:solidFill>
                          <a:effectLst/>
                          <a:latin typeface="Times New Roman" pitchFamily="18" charset="0"/>
                          <a:ea typeface="ＭＳ Ｐゴシック" pitchFamily="50" charset="-128"/>
                        </a:rPr>
                        <a:t>/</a:t>
                      </a:r>
                      <a:r>
                        <a:rPr kumimoji="1" lang="ja-JP" altLang="en-US" sz="1200" b="0" i="0" u="none" strike="noStrike" cap="none" normalizeH="0" baseline="0">
                          <a:ln>
                            <a:noFill/>
                          </a:ln>
                          <a:solidFill>
                            <a:schemeClr val="tx1"/>
                          </a:solidFill>
                          <a:effectLst/>
                          <a:latin typeface="Times New Roman" pitchFamily="18" charset="0"/>
                          <a:ea typeface="ＭＳ Ｐゴシック" pitchFamily="50" charset="-128"/>
                        </a:rPr>
                        <a:t>日の排便</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７回</a:t>
                      </a:r>
                      <a:r>
                        <a:rPr kumimoji="1" lang="en-US" altLang="ja-JP" sz="1200" b="0" i="0" u="none" strike="noStrike" cap="none" normalizeH="0" baseline="0" dirty="0">
                          <a:ln>
                            <a:noFill/>
                          </a:ln>
                          <a:solidFill>
                            <a:schemeClr val="tx1"/>
                          </a:solidFill>
                          <a:effectLst/>
                          <a:latin typeface="Times New Roman" pitchFamily="18" charset="0"/>
                          <a:ea typeface="ＭＳ Ｐゴシック" pitchFamily="50" charset="-128"/>
                        </a:rPr>
                        <a:t>/</a:t>
                      </a: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日以上の排便</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Times New Roman" pitchFamily="18" charset="0"/>
                          <a:ea typeface="ＭＳ Ｐゴシック" pitchFamily="50" charset="-128"/>
                        </a:rPr>
                        <a:t>生命を脅かす</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口内炎</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なし</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紅斑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Times New Roman" pitchFamily="18" charset="0"/>
                          <a:ea typeface="ＭＳ Ｐゴシック" pitchFamily="50" charset="-128"/>
                        </a:rPr>
                        <a:t>斑状潰瘍、または偽膜</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Times New Roman" pitchFamily="18" charset="0"/>
                          <a:ea typeface="ＭＳ Ｐゴシック" pitchFamily="50" charset="-128"/>
                        </a:rPr>
                        <a:t>わずかな外傷で出血</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Times New Roman" pitchFamily="18" charset="0"/>
                          <a:ea typeface="ＭＳ Ｐゴシック" pitchFamily="50" charset="-128"/>
                        </a:rPr>
                        <a:t>壊死、自然出血</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倦怠感</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なし</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軽い疲労</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日常生活の一部が困難</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Times New Roman" pitchFamily="18" charset="0"/>
                          <a:ea typeface="ＭＳ Ｐゴシック" pitchFamily="50" charset="-128"/>
                        </a:rPr>
                        <a:t>日常生活に支障あり</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Times New Roman" pitchFamily="18" charset="0"/>
                          <a:ea typeface="ＭＳ Ｐゴシック" pitchFamily="50" charset="-128"/>
                        </a:rPr>
                        <a:t>活動不能</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色素沈着</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なし</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軽度、限局した色素沈着</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顕著、全身性の色素沈着</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extLst>
                  <a:ext uri="{0D108BD9-81ED-4DB2-BD59-A6C34878D82A}">
                    <a16:rowId xmlns="" xmlns:a16="http://schemas.microsoft.com/office/drawing/2014/main" val="10006"/>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流涙</a:t>
                      </a:r>
                    </a:p>
                  </a:txBody>
                  <a:tcPr marT="45701" marB="4570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なし</a:t>
                      </a:r>
                    </a:p>
                  </a:txBody>
                  <a:tcPr marT="45701" marB="457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軽症、機能障害なし</a:t>
                      </a:r>
                    </a:p>
                  </a:txBody>
                  <a:tcPr marT="45701" marB="457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中等症、機能障害あり</a:t>
                      </a:r>
                    </a:p>
                  </a:txBody>
                  <a:tcPr marT="45701" marB="457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日常生活に支障あり</a:t>
                      </a:r>
                      <a:endParaRPr kumimoji="1" lang="ja-JP" altLang="ja-JP" sz="1200" b="0" i="0" u="none" strike="noStrike" cap="none" normalizeH="0" baseline="0" dirty="0">
                        <a:ln>
                          <a:noFill/>
                        </a:ln>
                        <a:solidFill>
                          <a:schemeClr val="tx1"/>
                        </a:solidFill>
                        <a:effectLst/>
                        <a:latin typeface="Times New Roman" pitchFamily="18" charset="0"/>
                        <a:ea typeface="ＭＳ Ｐゴシック" pitchFamily="50" charset="-128"/>
                      </a:endParaRPr>
                    </a:p>
                  </a:txBody>
                  <a:tcPr marT="45701" marB="457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Times New Roman" pitchFamily="18" charset="0"/>
                        <a:ea typeface="ＭＳ Ｐゴシック" pitchFamily="50" charset="-128"/>
                      </a:endParaRP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extLst>
                  <a:ext uri="{0D108BD9-81ED-4DB2-BD59-A6C34878D82A}">
                    <a16:rowId xmlns="" xmlns:a16="http://schemas.microsoft.com/office/drawing/2014/main" val="10007"/>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手足症候群</a:t>
                      </a:r>
                    </a:p>
                  </a:txBody>
                  <a:tcPr marT="45701" marB="4570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なし</a:t>
                      </a:r>
                    </a:p>
                  </a:txBody>
                  <a:tcPr marT="45701" marB="457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疼痛を伴わない皮膚変化</a:t>
                      </a:r>
                    </a:p>
                  </a:txBody>
                  <a:tcPr marT="45701" marB="457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疼痛を伴う皮膚変化</a:t>
                      </a:r>
                    </a:p>
                  </a:txBody>
                  <a:tcPr marT="45701" marB="457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疼痛を伴う高度の皮膚変化</a:t>
                      </a:r>
                    </a:p>
                  </a:txBody>
                  <a:tcPr marT="45701" marB="457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Times New Roman" pitchFamily="18" charset="0"/>
                        <a:ea typeface="ＭＳ Ｐゴシック" pitchFamily="50" charset="-128"/>
                      </a:endParaRP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extLst>
                  <a:ext uri="{0D108BD9-81ED-4DB2-BD59-A6C34878D82A}">
                    <a16:rowId xmlns="" xmlns:a16="http://schemas.microsoft.com/office/drawing/2014/main" val="10008"/>
                  </a:ext>
                </a:extLst>
              </a:tr>
            </a:tbl>
          </a:graphicData>
        </a:graphic>
      </p:graphicFrame>
      <p:sp>
        <p:nvSpPr>
          <p:cNvPr id="24848" name="Text Box 272"/>
          <p:cNvSpPr txBox="1">
            <a:spLocks noChangeArrowheads="1"/>
          </p:cNvSpPr>
          <p:nvPr/>
        </p:nvSpPr>
        <p:spPr bwMode="auto">
          <a:xfrm>
            <a:off x="393737" y="7979866"/>
            <a:ext cx="2663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600" dirty="0"/>
              <a:t>服薬状況の記載</a:t>
            </a:r>
          </a:p>
        </p:txBody>
      </p:sp>
      <p:graphicFrame>
        <p:nvGraphicFramePr>
          <p:cNvPr id="24871" name="Group 295"/>
          <p:cNvGraphicFramePr>
            <a:graphicFrameLocks noGrp="1"/>
          </p:cNvGraphicFramePr>
          <p:nvPr>
            <p:extLst>
              <p:ext uri="{D42A27DB-BD31-4B8C-83A1-F6EECF244321}">
                <p14:modId xmlns:p14="http://schemas.microsoft.com/office/powerpoint/2010/main" val="3152212506"/>
              </p:ext>
            </p:extLst>
          </p:nvPr>
        </p:nvGraphicFramePr>
        <p:xfrm>
          <a:off x="478213" y="8343855"/>
          <a:ext cx="5940000" cy="577560"/>
        </p:xfrm>
        <a:graphic>
          <a:graphicData uri="http://schemas.openxmlformats.org/drawingml/2006/table">
            <a:tbl>
              <a:tblPr/>
              <a:tblGrid>
                <a:gridCol w="1980000">
                  <a:extLst>
                    <a:ext uri="{9D8B030D-6E8A-4147-A177-3AD203B41FA5}">
                      <a16:colId xmlns="" xmlns:a16="http://schemas.microsoft.com/office/drawing/2014/main" val="20000"/>
                    </a:ext>
                  </a:extLst>
                </a:gridCol>
                <a:gridCol w="1980000">
                  <a:extLst>
                    <a:ext uri="{9D8B030D-6E8A-4147-A177-3AD203B41FA5}">
                      <a16:colId xmlns="" xmlns:a16="http://schemas.microsoft.com/office/drawing/2014/main" val="20001"/>
                    </a:ext>
                  </a:extLst>
                </a:gridCol>
                <a:gridCol w="1980000">
                  <a:extLst>
                    <a:ext uri="{9D8B030D-6E8A-4147-A177-3AD203B41FA5}">
                      <a16:colId xmlns="" xmlns:a16="http://schemas.microsoft.com/office/drawing/2014/main" val="20002"/>
                    </a:ext>
                  </a:extLst>
                </a:gridCol>
              </a:tblGrid>
              <a:tr h="28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300" b="1" i="0" u="none" strike="noStrike" cap="none" normalizeH="0" baseline="0" dirty="0">
                          <a:ln>
                            <a:noFill/>
                          </a:ln>
                          <a:solidFill>
                            <a:schemeClr val="tx1"/>
                          </a:solidFill>
                          <a:effectLst/>
                          <a:latin typeface="Times New Roman" pitchFamily="18" charset="0"/>
                          <a:ea typeface="ＭＳ Ｐゴシック" pitchFamily="50" charset="-128"/>
                        </a:rPr>
                        <a:t>０</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300" b="1" i="0" u="none" strike="noStrike" cap="none" normalizeH="0" baseline="0" dirty="0">
                          <a:ln>
                            <a:noFill/>
                          </a:ln>
                          <a:solidFill>
                            <a:schemeClr val="tx1"/>
                          </a:solidFill>
                          <a:effectLst/>
                          <a:latin typeface="Times New Roman" pitchFamily="18" charset="0"/>
                          <a:ea typeface="ＭＳ Ｐゴシック" pitchFamily="50" charset="-128"/>
                        </a:rPr>
                        <a:t>１</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300" b="1" i="0" u="none" strike="noStrike" cap="none" normalizeH="0" baseline="0" dirty="0">
                          <a:ln>
                            <a:noFill/>
                          </a:ln>
                          <a:solidFill>
                            <a:schemeClr val="tx1"/>
                          </a:solidFill>
                          <a:effectLst/>
                          <a:latin typeface="Times New Roman" pitchFamily="18" charset="0"/>
                          <a:ea typeface="ＭＳ Ｐゴシック" pitchFamily="50" charset="-128"/>
                        </a:rPr>
                        <a:t>２</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28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１００％服用</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ほぼ服用</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ＭＳ Ｐゴシック" pitchFamily="50" charset="-128"/>
                        </a:rPr>
                        <a:t>半分以下の服用</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
        <p:nvSpPr>
          <p:cNvPr id="24875" name="Text Box 299"/>
          <p:cNvSpPr txBox="1">
            <a:spLocks noChangeArrowheads="1"/>
          </p:cNvSpPr>
          <p:nvPr/>
        </p:nvSpPr>
        <p:spPr bwMode="auto">
          <a:xfrm>
            <a:off x="919837" y="3731441"/>
            <a:ext cx="8651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1200" dirty="0"/>
              <a:t>Ｇｒａｄｅ</a:t>
            </a:r>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1"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1"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4937</TotalTime>
  <Words>1355</Words>
  <Application>Microsoft Office PowerPoint</Application>
  <PresentationFormat>画面に合わせる (4:3)</PresentationFormat>
  <Paragraphs>405</Paragraphs>
  <Slides>12</Slides>
  <Notes>0</Notes>
  <HiddenSlides>0</HiddenSlides>
  <MMClips>0</MMClips>
  <ScaleCrop>false</ScaleCrop>
  <HeadingPairs>
    <vt:vector size="4" baseType="variant">
      <vt:variant>
        <vt:lpstr>テーマ</vt:lpstr>
      </vt:variant>
      <vt:variant>
        <vt:i4>2</vt:i4>
      </vt:variant>
      <vt:variant>
        <vt:lpstr>スライド タイトル</vt:lpstr>
      </vt:variant>
      <vt:variant>
        <vt:i4>12</vt:i4>
      </vt:variant>
    </vt:vector>
  </HeadingPairs>
  <TitlesOfParts>
    <vt:vector size="14" baseType="lpstr">
      <vt:lpstr>標準デザイン</vt:lpstr>
      <vt:lpstr>1_標準デザイン</vt:lpstr>
      <vt:lpstr>PowerPoint プレゼンテーション</vt:lpstr>
      <vt:lpstr>PowerPoint プレゼンテーション</vt:lpstr>
      <vt:lpstr>PowerPoint プレゼンテーション</vt:lpstr>
      <vt:lpstr>術後経過で特に注意を要する点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ステージの決定 </vt:lpstr>
      <vt:lpstr>PowerPoint プレゼンテーション</vt:lpstr>
    </vt:vector>
  </TitlesOfParts>
  <Company>社会保険中京病院</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緩和ケア</dc:creator>
  <cp:lastModifiedBy>社会保険　中京病院</cp:lastModifiedBy>
  <cp:revision>184</cp:revision>
  <cp:lastPrinted>2020-02-07T05:41:25Z</cp:lastPrinted>
  <dcterms:created xsi:type="dcterms:W3CDTF">2008-02-07T11:18:15Z</dcterms:created>
  <dcterms:modified xsi:type="dcterms:W3CDTF">2020-02-10T00:19:25Z</dcterms:modified>
</cp:coreProperties>
</file>