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0" r:id="rId2"/>
  </p:sldIdLst>
  <p:sldSz cx="6858000" cy="9144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CCFF"/>
    <a:srgbClr val="CC6600"/>
    <a:srgbClr val="99FFCC"/>
    <a:srgbClr val="CCFFCC"/>
    <a:srgbClr val="FFFFCC"/>
    <a:srgbClr val="9966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36" autoAdjust="0"/>
    <p:restoredTop sz="94224" autoAdjust="0"/>
  </p:normalViewPr>
  <p:slideViewPr>
    <p:cSldViewPr>
      <p:cViewPr>
        <p:scale>
          <a:sx n="82" d="100"/>
          <a:sy n="82" d="100"/>
        </p:scale>
        <p:origin x="-1470" y="-36"/>
      </p:cViewPr>
      <p:guideLst>
        <p:guide orient="horz" pos="2880"/>
        <p:guide pos="216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林 英司" userId="06a7cd93173fdd6c" providerId="LiveId" clId="{E03B16E7-E527-4C79-A0ED-8CA02FEF08B1}"/>
    <pc:docChg chg="modSld">
      <pc:chgData name="林 英司" userId="06a7cd93173fdd6c" providerId="LiveId" clId="{E03B16E7-E527-4C79-A0ED-8CA02FEF08B1}" dt="2019-11-04T09:17:48.586" v="50" actId="115"/>
      <pc:docMkLst>
        <pc:docMk/>
      </pc:docMkLst>
      <pc:sldChg chg="modSp">
        <pc:chgData name="林 英司" userId="06a7cd93173fdd6c" providerId="LiveId" clId="{E03B16E7-E527-4C79-A0ED-8CA02FEF08B1}" dt="2019-11-04T09:17:48.586" v="50" actId="115"/>
        <pc:sldMkLst>
          <pc:docMk/>
          <pc:sldMk cId="3060827587" sldId="260"/>
        </pc:sldMkLst>
        <pc:spChg chg="mod">
          <ac:chgData name="林 英司" userId="06a7cd93173fdd6c" providerId="LiveId" clId="{E03B16E7-E527-4C79-A0ED-8CA02FEF08B1}" dt="2019-11-04T09:17:48.586" v="50" actId="115"/>
          <ac:spMkLst>
            <pc:docMk/>
            <pc:sldMk cId="3060827587" sldId="260"/>
            <ac:spMk id="2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ja-JP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44" tIns="45322" rIns="90644" bIns="45322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ja-JP"/>
          </a:p>
        </p:txBody>
      </p:sp>
      <p:sp>
        <p:nvSpPr>
          <p:cNvPr id="512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998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ja-JP"/>
          </a:p>
        </p:txBody>
      </p:sp>
      <p:sp>
        <p:nvSpPr>
          <p:cNvPr id="512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8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644" tIns="45322" rIns="90644" bIns="45322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BE104AFC-20BA-424C-BEEA-F2AEC3E341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812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923FC-AFDC-49BE-89CB-60F23862A8B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0414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3FA80-1A8A-4BC6-912D-FA5FB7D889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21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CD3E1-039E-4FED-AC19-05E952B4D6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07124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514350" y="812800"/>
            <a:ext cx="5829300" cy="7315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514350" y="83312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343150" y="8331200"/>
            <a:ext cx="2171700" cy="6096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914900" y="8331200"/>
            <a:ext cx="1428750" cy="609600"/>
          </a:xfrm>
        </p:spPr>
        <p:txBody>
          <a:bodyPr/>
          <a:lstStyle>
            <a:lvl1pPr>
              <a:defRPr/>
            </a:lvl1pPr>
          </a:lstStyle>
          <a:p>
            <a:fld id="{4AF0F081-A27B-4267-B76F-A233AB9316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3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699989-BEC5-4DA4-AC13-D6CCFAC289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1282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BEA46-B9AE-4B9C-AEE4-9191B8D881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7314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443E1-0545-4C91-93B0-BC7414044B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9062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03111-F9F1-475B-B993-5D954B062E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525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F958C3-2AC7-4CB3-B80A-0A65528858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1988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D3E006-C1F5-406A-8B3D-8C855436A4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2265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68CF2F-911C-4042-B967-A6B9E479B8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12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EB280-C3A2-43E8-8F81-BDC35FA2EBA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26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fld id="{387D0139-A610-4796-8965-6F8836DA95A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6700"/>
            <a:ext cx="6816725" cy="528895"/>
          </a:xfrm>
          <a:noFill/>
          <a:ln/>
        </p:spPr>
        <p:txBody>
          <a:bodyPr/>
          <a:lstStyle/>
          <a:p>
            <a:r>
              <a:rPr lang="ja-JP" altLang="en-US" sz="2000" b="1" dirty="0">
                <a:latin typeface="+mn-ea"/>
                <a:ea typeface="+mn-ea"/>
              </a:rPr>
              <a:t>患者データ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484984" y="782103"/>
            <a:ext cx="3213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1600" dirty="0">
                <a:latin typeface="Arial" charset="0"/>
              </a:rPr>
              <a:t>手術時年齢　　　　歳　（男、女）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04664" y="1331640"/>
            <a:ext cx="34371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＊手術年月日　（　　　　  年　　　月　　 　日）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04664" y="1639417"/>
            <a:ext cx="8130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＊術式：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84830" y="1947194"/>
            <a:ext cx="596850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　□開腹　 □腹腔鏡補助下　 □用手補助下腹腔鏡手術　□ロボット手術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83193" y="2261721"/>
            <a:ext cx="15616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/>
              <a:t>□回盲部切除術、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883193" y="2569498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□結腸部分切除術（ □上行結腸、 □肝彎曲部、 □横行結腸、</a:t>
            </a:r>
          </a:p>
          <a:p>
            <a:r>
              <a:rPr lang="zh-TW" altLang="en-US" dirty="0"/>
              <a:t>　　　　　　　　　　　　　 □脾彎曲部、□下行結腸 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83193" y="3115313"/>
            <a:ext cx="547260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/>
              <a:t>□結腸右半切除術、□結腸左半切除術、□Ｓ状結腸切除術、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883193" y="3433329"/>
            <a:ext cx="55447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□高位前方切除術、□低位前方切除術、 □ハルトマン手術、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883193" y="3779912"/>
            <a:ext cx="532859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□腹会陰式直腸切断術、□その他（　　　　　　　　　　　　　　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404664" y="4264223"/>
            <a:ext cx="156645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＊病理学的データ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84831" y="4572000"/>
            <a:ext cx="117918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原発部位</a:t>
            </a:r>
            <a:endParaRPr lang="en-US" altLang="ja-JP" dirty="0"/>
          </a:p>
        </p:txBody>
      </p:sp>
      <p:sp>
        <p:nvSpPr>
          <p:cNvPr id="12" name="正方形/長方形 11"/>
          <p:cNvSpPr/>
          <p:nvPr/>
        </p:nvSpPr>
        <p:spPr>
          <a:xfrm>
            <a:off x="484831" y="4932040"/>
            <a:ext cx="864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組織型　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484784" y="4572000"/>
            <a:ext cx="47388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：  □</a:t>
            </a:r>
            <a:r>
              <a:rPr lang="en-US" altLang="ja-JP" dirty="0"/>
              <a:t>C, □A, □T, □D, □S, □RS, □Ra, □</a:t>
            </a:r>
            <a:r>
              <a:rPr lang="en-US" altLang="ja-JP" dirty="0" err="1"/>
              <a:t>Rb</a:t>
            </a:r>
            <a:r>
              <a:rPr lang="en-US" altLang="ja-JP" dirty="0"/>
              <a:t>, □P</a:t>
            </a:r>
          </a:p>
        </p:txBody>
      </p:sp>
      <p:sp>
        <p:nvSpPr>
          <p:cNvPr id="18" name="正方形/長方形 17"/>
          <p:cNvSpPr/>
          <p:nvPr/>
        </p:nvSpPr>
        <p:spPr>
          <a:xfrm>
            <a:off x="1484784" y="4932040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：  □</a:t>
            </a:r>
            <a:r>
              <a:rPr lang="en-US" altLang="ja-JP" dirty="0"/>
              <a:t>pap, □well, □mod, □</a:t>
            </a:r>
            <a:r>
              <a:rPr lang="en-US" altLang="ja-JP" dirty="0" err="1"/>
              <a:t>por</a:t>
            </a:r>
            <a:r>
              <a:rPr lang="en-US" altLang="ja-JP" dirty="0"/>
              <a:t>, □</a:t>
            </a:r>
            <a:r>
              <a:rPr lang="en-US" altLang="ja-JP" dirty="0" err="1"/>
              <a:t>muc</a:t>
            </a:r>
            <a:r>
              <a:rPr lang="en-US" altLang="ja-JP" dirty="0"/>
              <a:t>, □sig, </a:t>
            </a:r>
            <a:r>
              <a:rPr lang="ja-JP" altLang="en-US" dirty="0"/>
              <a:t>□（　　　　　　）　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484831" y="5253544"/>
            <a:ext cx="864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深達度　</a:t>
            </a:r>
            <a:endParaRPr lang="en-US" altLang="ja-JP" dirty="0"/>
          </a:p>
        </p:txBody>
      </p:sp>
      <p:sp>
        <p:nvSpPr>
          <p:cNvPr id="20" name="正方形/長方形 19"/>
          <p:cNvSpPr/>
          <p:nvPr/>
        </p:nvSpPr>
        <p:spPr>
          <a:xfrm>
            <a:off x="1484784" y="5272916"/>
            <a:ext cx="6077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：  □</a:t>
            </a:r>
            <a:r>
              <a:rPr lang="en-US" altLang="ja-JP" dirty="0" err="1"/>
              <a:t>pM</a:t>
            </a:r>
            <a:r>
              <a:rPr lang="en-US" altLang="ja-JP" dirty="0"/>
              <a:t>, □</a:t>
            </a:r>
            <a:r>
              <a:rPr lang="en-US" altLang="ja-JP" dirty="0" err="1"/>
              <a:t>pSM</a:t>
            </a:r>
            <a:r>
              <a:rPr lang="en-US" altLang="ja-JP" dirty="0"/>
              <a:t>, □</a:t>
            </a:r>
            <a:r>
              <a:rPr lang="en-US" altLang="ja-JP" dirty="0" err="1"/>
              <a:t>pMP</a:t>
            </a:r>
            <a:r>
              <a:rPr lang="en-US" altLang="ja-JP" dirty="0"/>
              <a:t>, □</a:t>
            </a:r>
            <a:r>
              <a:rPr lang="en-US" altLang="ja-JP" dirty="0" err="1"/>
              <a:t>pSS</a:t>
            </a:r>
            <a:r>
              <a:rPr lang="en-US" altLang="ja-JP" dirty="0"/>
              <a:t>, □</a:t>
            </a:r>
            <a:r>
              <a:rPr lang="en-US" altLang="ja-JP" dirty="0" err="1"/>
              <a:t>pSE</a:t>
            </a:r>
            <a:r>
              <a:rPr lang="en-US" altLang="ja-JP" dirty="0"/>
              <a:t>, □</a:t>
            </a:r>
            <a:r>
              <a:rPr lang="en-US" altLang="ja-JP" dirty="0" err="1"/>
              <a:t>pSI</a:t>
            </a:r>
            <a:r>
              <a:rPr lang="ja-JP" altLang="en-US" dirty="0"/>
              <a:t>（</a:t>
            </a:r>
            <a:r>
              <a:rPr lang="en-US" altLang="ja-JP" dirty="0"/>
              <a:t>        </a:t>
            </a:r>
            <a:r>
              <a:rPr lang="ja-JP" altLang="en-US" dirty="0"/>
              <a:t>）</a:t>
            </a:r>
            <a:r>
              <a:rPr lang="en-US" altLang="ja-JP" dirty="0"/>
              <a:t>,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627031" y="5560367"/>
            <a:ext cx="17459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 □</a:t>
            </a:r>
            <a:r>
              <a:rPr lang="en-US" altLang="ja-JP" dirty="0" err="1"/>
              <a:t>pA</a:t>
            </a:r>
            <a:r>
              <a:rPr lang="en-US" altLang="ja-JP" dirty="0"/>
              <a:t>, □</a:t>
            </a:r>
            <a:r>
              <a:rPr lang="en-US" altLang="ja-JP" dirty="0" err="1"/>
              <a:t>pAI</a:t>
            </a:r>
            <a:r>
              <a:rPr lang="ja-JP" altLang="en-US" dirty="0"/>
              <a:t>（</a:t>
            </a:r>
            <a:r>
              <a:rPr lang="en-US" altLang="ja-JP" dirty="0"/>
              <a:t>        </a:t>
            </a:r>
            <a:r>
              <a:rPr lang="ja-JP" altLang="en-US" dirty="0"/>
              <a:t>）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484831" y="5868144"/>
            <a:ext cx="8338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リンパ節</a:t>
            </a:r>
            <a:endParaRPr lang="en-US" altLang="ja-JP" dirty="0"/>
          </a:p>
        </p:txBody>
      </p:sp>
      <p:sp>
        <p:nvSpPr>
          <p:cNvPr id="23" name="正方形/長方形 22"/>
          <p:cNvSpPr/>
          <p:nvPr/>
        </p:nvSpPr>
        <p:spPr>
          <a:xfrm>
            <a:off x="1484784" y="5868144"/>
            <a:ext cx="26276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/>
              <a:t>：  □</a:t>
            </a:r>
            <a:r>
              <a:rPr lang="en-US" altLang="ja-JP" dirty="0"/>
              <a:t>pN0, □pN1, □pN2, □pN3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484831" y="6210181"/>
            <a:ext cx="100811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遠隔転移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1484784" y="6208439"/>
            <a:ext cx="537321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：  □肝、□肺、□腹膜、 □遠隔リンパ節、□その他（　　　　　　　　　）</a:t>
            </a:r>
          </a:p>
        </p:txBody>
      </p:sp>
      <p:sp>
        <p:nvSpPr>
          <p:cNvPr id="21" name="正方形/長方形 20"/>
          <p:cNvSpPr/>
          <p:nvPr/>
        </p:nvSpPr>
        <p:spPr>
          <a:xfrm>
            <a:off x="484831" y="6712495"/>
            <a:ext cx="10081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ステージ</a:t>
            </a:r>
            <a:endParaRPr lang="en-US" altLang="ja-JP" dirty="0"/>
          </a:p>
        </p:txBody>
      </p:sp>
      <p:sp>
        <p:nvSpPr>
          <p:cNvPr id="27" name="正方形/長方形 26"/>
          <p:cNvSpPr/>
          <p:nvPr/>
        </p:nvSpPr>
        <p:spPr>
          <a:xfrm>
            <a:off x="1484784" y="6712495"/>
            <a:ext cx="497174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：  □０、□</a:t>
            </a:r>
            <a:r>
              <a:rPr lang="en-US" altLang="ja-JP" dirty="0"/>
              <a:t>Ⅰ</a:t>
            </a:r>
            <a:r>
              <a:rPr lang="ja-JP" altLang="en-US" dirty="0" err="1"/>
              <a:t>、</a:t>
            </a:r>
            <a:r>
              <a:rPr lang="ja-JP" altLang="en-US" dirty="0"/>
              <a:t>□</a:t>
            </a:r>
            <a:r>
              <a:rPr lang="en-US" altLang="ja-JP" dirty="0"/>
              <a:t>Ⅱ</a:t>
            </a:r>
            <a:r>
              <a:rPr lang="ja-JP" altLang="en-US" dirty="0" err="1"/>
              <a:t>、</a:t>
            </a:r>
            <a:r>
              <a:rPr lang="ja-JP" altLang="en-US" dirty="0"/>
              <a:t>□ </a:t>
            </a:r>
            <a:r>
              <a:rPr lang="en-US" altLang="ja-JP" dirty="0" err="1"/>
              <a:t>Ⅲa</a:t>
            </a:r>
            <a:r>
              <a:rPr lang="ja-JP" altLang="en-US" dirty="0" err="1"/>
              <a:t>、</a:t>
            </a:r>
            <a:r>
              <a:rPr lang="ja-JP" altLang="en-US" dirty="0"/>
              <a:t>□</a:t>
            </a:r>
            <a:r>
              <a:rPr lang="en-US" altLang="ja-JP" dirty="0" err="1"/>
              <a:t>Ⅲb</a:t>
            </a:r>
            <a:r>
              <a:rPr lang="ja-JP" altLang="en-US" dirty="0" err="1"/>
              <a:t>、</a:t>
            </a:r>
            <a:r>
              <a:rPr lang="ja-JP" altLang="en-US" dirty="0"/>
              <a:t>□</a:t>
            </a:r>
            <a:r>
              <a:rPr lang="en-US" altLang="ja-JP" dirty="0"/>
              <a:t>Ⅳ</a:t>
            </a:r>
          </a:p>
        </p:txBody>
      </p:sp>
      <p:sp>
        <p:nvSpPr>
          <p:cNvPr id="22" name="正方形/長方形 21"/>
          <p:cNvSpPr/>
          <p:nvPr/>
        </p:nvSpPr>
        <p:spPr>
          <a:xfrm>
            <a:off x="404664" y="7308304"/>
            <a:ext cx="595446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＊術後の抗癌剤投与</a:t>
            </a:r>
          </a:p>
          <a:p>
            <a:r>
              <a:rPr lang="ja-JP" altLang="en-US" dirty="0"/>
              <a:t> 　　□あり（□</a:t>
            </a:r>
            <a:r>
              <a:rPr lang="en-US" altLang="ja-JP" dirty="0"/>
              <a:t>UFT+LV</a:t>
            </a:r>
            <a:r>
              <a:rPr lang="ja-JP" altLang="en-US" dirty="0" err="1"/>
              <a:t>、</a:t>
            </a:r>
            <a:r>
              <a:rPr lang="ja-JP" altLang="en-US" dirty="0"/>
              <a:t> □ｾﾞﾛｰﾀﾞ、　 □ </a:t>
            </a:r>
            <a:r>
              <a:rPr lang="en-US" altLang="ja-JP" dirty="0"/>
              <a:t>TS</a:t>
            </a:r>
            <a:r>
              <a:rPr lang="ja-JP" altLang="en-US" dirty="0"/>
              <a:t>１、　□ </a:t>
            </a:r>
            <a:r>
              <a:rPr lang="en-US" altLang="ja-JP" dirty="0"/>
              <a:t>FOLFOX</a:t>
            </a:r>
            <a:r>
              <a:rPr lang="ja-JP" altLang="en-US" dirty="0"/>
              <a:t>、  </a:t>
            </a:r>
            <a:endParaRPr lang="en-US" altLang="ja-JP" dirty="0"/>
          </a:p>
          <a:p>
            <a:r>
              <a:rPr lang="ja-JP" altLang="en-US" dirty="0"/>
              <a:t>　　 </a:t>
            </a:r>
            <a:r>
              <a:rPr lang="ja-JP" altLang="en-US" u="sng" dirty="0"/>
              <a:t>□</a:t>
            </a:r>
            <a:r>
              <a:rPr lang="en-US" altLang="ja-JP" u="sng" dirty="0"/>
              <a:t>XELOX 6</a:t>
            </a:r>
            <a:r>
              <a:rPr lang="ja-JP" altLang="en-US" u="sng" dirty="0"/>
              <a:t>か月　□</a:t>
            </a:r>
            <a:r>
              <a:rPr lang="en-US" altLang="ja-JP" u="sng" dirty="0"/>
              <a:t>XELOX 3</a:t>
            </a:r>
            <a:r>
              <a:rPr lang="ja-JP" altLang="en-US" u="sng" dirty="0"/>
              <a:t>か月</a:t>
            </a:r>
            <a:r>
              <a:rPr lang="en-US" altLang="ja-JP" u="sng" dirty="0"/>
              <a:t> 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 　　□なし</a:t>
            </a:r>
          </a:p>
        </p:txBody>
      </p:sp>
      <p:sp>
        <p:nvSpPr>
          <p:cNvPr id="28" name="Rectangle 4"/>
          <p:cNvSpPr txBox="1">
            <a:spLocks noChangeArrowheads="1"/>
          </p:cNvSpPr>
          <p:nvPr/>
        </p:nvSpPr>
        <p:spPr bwMode="auto">
          <a:xfrm>
            <a:off x="3716338" y="14288"/>
            <a:ext cx="3100387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>
              <a:defRPr/>
            </a:pPr>
            <a:r>
              <a:rPr lang="ja-JP" altLang="en-US" sz="1200" kern="0" dirty="0">
                <a:latin typeface="+mn-ea"/>
                <a:ea typeface="+mn-ea"/>
              </a:rPr>
              <a:t>大腸癌術後地域連携パス </a:t>
            </a:r>
            <a:r>
              <a:rPr lang="en-US" altLang="ja-JP" sz="1200" kern="0" dirty="0">
                <a:latin typeface="+mn-ea"/>
                <a:ea typeface="+mn-ea"/>
              </a:rPr>
              <a:t>Ver.2.3</a:t>
            </a:r>
            <a:endParaRPr lang="ja-JP" altLang="en-US" sz="1200" kern="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0827587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4856</TotalTime>
  <Words>223</Words>
  <Application>Microsoft Office PowerPoint</Application>
  <PresentationFormat>画面に合わせる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患者データ </vt:lpstr>
    </vt:vector>
  </TitlesOfParts>
  <Company>社会保険中京病院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緩和ケア</dc:creator>
  <cp:lastModifiedBy>社会保険　中京病院</cp:lastModifiedBy>
  <cp:revision>179</cp:revision>
  <cp:lastPrinted>2020-02-07T05:41:54Z</cp:lastPrinted>
  <dcterms:created xsi:type="dcterms:W3CDTF">2008-02-07T11:18:15Z</dcterms:created>
  <dcterms:modified xsi:type="dcterms:W3CDTF">2020-02-07T05:42:08Z</dcterms:modified>
</cp:coreProperties>
</file>