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2"/>
  </p:notesMasterIdLst>
  <p:handoutMasterIdLst>
    <p:handoutMasterId r:id="rId23"/>
  </p:handoutMasterIdLst>
  <p:sldIdLst>
    <p:sldId id="280" r:id="rId3"/>
    <p:sldId id="298" r:id="rId4"/>
    <p:sldId id="299" r:id="rId5"/>
    <p:sldId id="300" r:id="rId6"/>
    <p:sldId id="278" r:id="rId7"/>
    <p:sldId id="284" r:id="rId8"/>
    <p:sldId id="287" r:id="rId9"/>
    <p:sldId id="291" r:id="rId10"/>
    <p:sldId id="290" r:id="rId11"/>
    <p:sldId id="289" r:id="rId12"/>
    <p:sldId id="292" r:id="rId13"/>
    <p:sldId id="285" r:id="rId14"/>
    <p:sldId id="286" r:id="rId15"/>
    <p:sldId id="288" r:id="rId16"/>
    <p:sldId id="293" r:id="rId17"/>
    <p:sldId id="294" r:id="rId18"/>
    <p:sldId id="295" r:id="rId19"/>
    <p:sldId id="296" r:id="rId20"/>
    <p:sldId id="297" r:id="rId21"/>
  </p:sldIdLst>
  <p:sldSz cx="6858000" cy="9144000" type="screen4x3"/>
  <p:notesSz cx="6735763" cy="9866313"/>
  <p:defaultTextStyle>
    <a:defPPr>
      <a:defRPr lang="ja-JP"/>
    </a:defPPr>
    <a:lvl1pPr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辻 克和" initials="辻"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FF"/>
    <a:srgbClr val="CC6600"/>
    <a:srgbClr val="99FFCC"/>
    <a:srgbClr val="CCFFCC"/>
    <a:srgbClr val="FFFFCC"/>
    <a:srgbClr val="99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9383" autoAdjust="0"/>
  </p:normalViewPr>
  <p:slideViewPr>
    <p:cSldViewPr>
      <p:cViewPr varScale="1">
        <p:scale>
          <a:sx n="81" d="100"/>
          <a:sy n="81" d="100"/>
        </p:scale>
        <p:origin x="1512" y="102"/>
      </p:cViewPr>
      <p:guideLst>
        <p:guide orient="horz" pos="2880"/>
        <p:guide pos="2160"/>
      </p:guideLst>
    </p:cSldViewPr>
  </p:slideViewPr>
  <p:outlineViewPr>
    <p:cViewPr>
      <p:scale>
        <a:sx n="66" d="100"/>
        <a:sy n="66"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lvl1pPr>
              <a:defRPr sz="1200" b="0"/>
            </a:lvl1pPr>
          </a:lstStyle>
          <a:p>
            <a:endParaRPr lang="en-US" altLang="ja-JP"/>
          </a:p>
        </p:txBody>
      </p:sp>
      <p:sp>
        <p:nvSpPr>
          <p:cNvPr id="5123" name="Rectangle 1027"/>
          <p:cNvSpPr>
            <a:spLocks noGrp="1" noChangeArrowheads="1"/>
          </p:cNvSpPr>
          <p:nvPr>
            <p:ph type="dt" sz="quarter" idx="1"/>
          </p:nvPr>
        </p:nvSpPr>
        <p:spPr bwMode="auto">
          <a:xfrm>
            <a:off x="3816933"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lvl1pPr algn="r">
              <a:defRPr sz="1200" b="0"/>
            </a:lvl1pPr>
          </a:lstStyle>
          <a:p>
            <a:endParaRPr lang="en-US" altLang="ja-JP"/>
          </a:p>
        </p:txBody>
      </p:sp>
      <p:sp>
        <p:nvSpPr>
          <p:cNvPr id="5124" name="Rectangle 1028"/>
          <p:cNvSpPr>
            <a:spLocks noGrp="1" noChangeArrowheads="1"/>
          </p:cNvSpPr>
          <p:nvPr>
            <p:ph type="ftr" sz="quarter" idx="2"/>
          </p:nvPr>
        </p:nvSpPr>
        <p:spPr bwMode="auto">
          <a:xfrm>
            <a:off x="0" y="9372998"/>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b" anchorCtr="0" compatLnSpc="1">
            <a:prstTxWarp prst="textNoShape">
              <a:avLst/>
            </a:prstTxWarp>
          </a:bodyPr>
          <a:lstStyle>
            <a:lvl1pPr>
              <a:defRPr sz="1200" b="0"/>
            </a:lvl1pPr>
          </a:lstStyle>
          <a:p>
            <a:endParaRPr lang="en-US" altLang="ja-JP"/>
          </a:p>
        </p:txBody>
      </p:sp>
      <p:sp>
        <p:nvSpPr>
          <p:cNvPr id="5125" name="Rectangle 1029"/>
          <p:cNvSpPr>
            <a:spLocks noGrp="1" noChangeArrowheads="1"/>
          </p:cNvSpPr>
          <p:nvPr>
            <p:ph type="sldNum" sz="quarter" idx="3"/>
          </p:nvPr>
        </p:nvSpPr>
        <p:spPr bwMode="auto">
          <a:xfrm>
            <a:off x="3816933" y="9372998"/>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b" anchorCtr="0" compatLnSpc="1">
            <a:prstTxWarp prst="textNoShape">
              <a:avLst/>
            </a:prstTxWarp>
          </a:bodyPr>
          <a:lstStyle>
            <a:lvl1pPr algn="r">
              <a:defRPr sz="1200" b="0"/>
            </a:lvl1pPr>
          </a:lstStyle>
          <a:p>
            <a:fld id="{BE104AFC-20BA-424C-BEEA-F2AEC3E341C0}" type="slidenum">
              <a:rPr lang="en-US" altLang="ja-JP"/>
              <a:pPr/>
              <a:t>‹#›</a:t>
            </a:fld>
            <a:endParaRPr lang="en-US" altLang="ja-JP"/>
          </a:p>
        </p:txBody>
      </p:sp>
    </p:spTree>
    <p:extLst>
      <p:ext uri="{BB962C8B-B14F-4D97-AF65-F5344CB8AC3E}">
        <p14:creationId xmlns:p14="http://schemas.microsoft.com/office/powerpoint/2010/main" val="3031812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D80EE2A-E600-4B92-872D-BAED464AC472}" type="datetimeFigureOut">
              <a:rPr kumimoji="1" lang="ja-JP" altLang="en-US" smtClean="0"/>
              <a:t>2025/12/24</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8D00CD8-53ED-4748-8B7D-151F8BD77EFF}" type="slidenum">
              <a:rPr kumimoji="1" lang="ja-JP" altLang="en-US" smtClean="0"/>
              <a:t>‹#›</a:t>
            </a:fld>
            <a:endParaRPr kumimoji="1" lang="ja-JP" altLang="en-US"/>
          </a:p>
        </p:txBody>
      </p:sp>
    </p:spTree>
    <p:extLst>
      <p:ext uri="{BB962C8B-B14F-4D97-AF65-F5344CB8AC3E}">
        <p14:creationId xmlns:p14="http://schemas.microsoft.com/office/powerpoint/2010/main" val="2745376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CA923FC-AFDC-49BE-89CB-60F23862A8B3}" type="slidenum">
              <a:rPr lang="en-US" altLang="ja-JP"/>
              <a:pPr/>
              <a:t>‹#›</a:t>
            </a:fld>
            <a:endParaRPr lang="en-US" altLang="ja-JP"/>
          </a:p>
        </p:txBody>
      </p:sp>
    </p:spTree>
    <p:extLst>
      <p:ext uri="{BB962C8B-B14F-4D97-AF65-F5344CB8AC3E}">
        <p14:creationId xmlns:p14="http://schemas.microsoft.com/office/powerpoint/2010/main" val="170041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993FA80-1A8A-4BC6-912D-FA5FB7D88988}" type="slidenum">
              <a:rPr lang="en-US" altLang="ja-JP"/>
              <a:pPr/>
              <a:t>‹#›</a:t>
            </a:fld>
            <a:endParaRPr lang="en-US" altLang="ja-JP"/>
          </a:p>
        </p:txBody>
      </p:sp>
    </p:spTree>
    <p:extLst>
      <p:ext uri="{BB962C8B-B14F-4D97-AF65-F5344CB8AC3E}">
        <p14:creationId xmlns:p14="http://schemas.microsoft.com/office/powerpoint/2010/main" val="30321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12800"/>
            <a:ext cx="1457325" cy="7315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12800"/>
            <a:ext cx="4219575" cy="7315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CDCD3E1-039E-4FED-AC19-05E952B4D6B7}" type="slidenum">
              <a:rPr lang="en-US" altLang="ja-JP"/>
              <a:pPr/>
              <a:t>‹#›</a:t>
            </a:fld>
            <a:endParaRPr lang="en-US" altLang="ja-JP"/>
          </a:p>
        </p:txBody>
      </p:sp>
    </p:spTree>
    <p:extLst>
      <p:ext uri="{BB962C8B-B14F-4D97-AF65-F5344CB8AC3E}">
        <p14:creationId xmlns:p14="http://schemas.microsoft.com/office/powerpoint/2010/main" val="220712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514350" y="812800"/>
            <a:ext cx="5829300" cy="7315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514350" y="8331200"/>
            <a:ext cx="1428750" cy="609600"/>
          </a:xfrm>
        </p:spPr>
        <p:txBody>
          <a:bodyPr/>
          <a:lstStyle>
            <a:lvl1pPr>
              <a:defRPr/>
            </a:lvl1pPr>
          </a:lstStyle>
          <a:p>
            <a:endParaRPr lang="en-US" altLang="ja-JP"/>
          </a:p>
        </p:txBody>
      </p:sp>
      <p:sp>
        <p:nvSpPr>
          <p:cNvPr id="4" name="フッター プレースホルダー 3"/>
          <p:cNvSpPr>
            <a:spLocks noGrp="1"/>
          </p:cNvSpPr>
          <p:nvPr>
            <p:ph type="ftr" sz="quarter" idx="11"/>
          </p:nvPr>
        </p:nvSpPr>
        <p:spPr>
          <a:xfrm>
            <a:off x="2343150" y="8331200"/>
            <a:ext cx="2171700" cy="60960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4914900" y="8331200"/>
            <a:ext cx="1428750" cy="609600"/>
          </a:xfrm>
        </p:spPr>
        <p:txBody>
          <a:bodyPr/>
          <a:lstStyle>
            <a:lvl1pPr>
              <a:defRPr/>
            </a:lvl1pPr>
          </a:lstStyle>
          <a:p>
            <a:fld id="{4AF0F081-A27B-4267-B76F-A233AB9316F2}" type="slidenum">
              <a:rPr lang="en-US" altLang="ja-JP"/>
              <a:pPr/>
              <a:t>‹#›</a:t>
            </a:fld>
            <a:endParaRPr lang="en-US" altLang="ja-JP"/>
          </a:p>
        </p:txBody>
      </p:sp>
    </p:spTree>
    <p:extLst>
      <p:ext uri="{BB962C8B-B14F-4D97-AF65-F5344CB8AC3E}">
        <p14:creationId xmlns:p14="http://schemas.microsoft.com/office/powerpoint/2010/main" val="3333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B7CC55-5092-4F37-B74B-538D73FC7D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487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2738D-CEDC-4ADD-B6FE-D62F404D0F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794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ED2270-14B5-4C54-9EA1-4AE584AE69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674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C71538-D438-4F0A-81FA-56C553DDF5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41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713"/>
            <a:ext cx="6172200" cy="1524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6E2836-0AC3-4A0E-A1E9-3B599A73A6D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081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A6BC68-A8BD-467A-B954-3F0D6324A7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19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1C2959-BC1A-4C86-8919-EB74611623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765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D699989-BEC5-4DA4-AC13-D6CCFAC28999}" type="slidenum">
              <a:rPr lang="en-US" altLang="ja-JP"/>
              <a:pPr/>
              <a:t>‹#›</a:t>
            </a:fld>
            <a:endParaRPr lang="en-US" altLang="ja-JP"/>
          </a:p>
        </p:txBody>
      </p:sp>
    </p:spTree>
    <p:extLst>
      <p:ext uri="{BB962C8B-B14F-4D97-AF65-F5344CB8AC3E}">
        <p14:creationId xmlns:p14="http://schemas.microsoft.com/office/powerpoint/2010/main" val="370128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B6E8C6-1BB9-40F1-85E6-DCF77F32EFB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45417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64F54C-6640-48C7-827F-5D5018557AC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5422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9DE0E1-80FC-418B-91D9-7F55443259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2912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12800"/>
            <a:ext cx="1457325" cy="7315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12800"/>
            <a:ext cx="4219575" cy="7315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6DB901-2563-4347-A747-04CEBC8379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4042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514350" y="812800"/>
            <a:ext cx="5829300" cy="7315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214619-C846-4C58-9BE9-CB6F24BB4E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765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FBBEA46-B9AE-4B9C-AEE4-9191B8D88105}" type="slidenum">
              <a:rPr lang="en-US" altLang="ja-JP"/>
              <a:pPr/>
              <a:t>‹#›</a:t>
            </a:fld>
            <a:endParaRPr lang="en-US" altLang="ja-JP"/>
          </a:p>
        </p:txBody>
      </p:sp>
    </p:spTree>
    <p:extLst>
      <p:ext uri="{BB962C8B-B14F-4D97-AF65-F5344CB8AC3E}">
        <p14:creationId xmlns:p14="http://schemas.microsoft.com/office/powerpoint/2010/main" val="11731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539443E1-0545-4C91-93B0-BC7414044B4B}" type="slidenum">
              <a:rPr lang="en-US" altLang="ja-JP"/>
              <a:pPr/>
              <a:t>‹#›</a:t>
            </a:fld>
            <a:endParaRPr lang="en-US" altLang="ja-JP"/>
          </a:p>
        </p:txBody>
      </p:sp>
    </p:spTree>
    <p:extLst>
      <p:ext uri="{BB962C8B-B14F-4D97-AF65-F5344CB8AC3E}">
        <p14:creationId xmlns:p14="http://schemas.microsoft.com/office/powerpoint/2010/main" val="353906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713"/>
            <a:ext cx="6172200" cy="1524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B8803111-F9F1-475B-B993-5D954B062E74}" type="slidenum">
              <a:rPr lang="en-US" altLang="ja-JP"/>
              <a:pPr/>
              <a:t>‹#›</a:t>
            </a:fld>
            <a:endParaRPr lang="en-US" altLang="ja-JP"/>
          </a:p>
        </p:txBody>
      </p:sp>
    </p:spTree>
    <p:extLst>
      <p:ext uri="{BB962C8B-B14F-4D97-AF65-F5344CB8AC3E}">
        <p14:creationId xmlns:p14="http://schemas.microsoft.com/office/powerpoint/2010/main" val="122525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4F958C3-2AC7-4CB3-B80A-0A6552885895}" type="slidenum">
              <a:rPr lang="en-US" altLang="ja-JP"/>
              <a:pPr/>
              <a:t>‹#›</a:t>
            </a:fld>
            <a:endParaRPr lang="en-US" altLang="ja-JP"/>
          </a:p>
        </p:txBody>
      </p:sp>
    </p:spTree>
    <p:extLst>
      <p:ext uri="{BB962C8B-B14F-4D97-AF65-F5344CB8AC3E}">
        <p14:creationId xmlns:p14="http://schemas.microsoft.com/office/powerpoint/2010/main" val="149198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9D3E006-C1F5-406A-8B3D-8C855436A457}" type="slidenum">
              <a:rPr lang="en-US" altLang="ja-JP"/>
              <a:pPr/>
              <a:t>‹#›</a:t>
            </a:fld>
            <a:endParaRPr lang="en-US" altLang="ja-JP"/>
          </a:p>
        </p:txBody>
      </p:sp>
    </p:spTree>
    <p:extLst>
      <p:ext uri="{BB962C8B-B14F-4D97-AF65-F5344CB8AC3E}">
        <p14:creationId xmlns:p14="http://schemas.microsoft.com/office/powerpoint/2010/main" val="51226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168CF2F-911C-4042-B967-A6B9E479B86E}" type="slidenum">
              <a:rPr lang="en-US" altLang="ja-JP"/>
              <a:pPr/>
              <a:t>‹#›</a:t>
            </a:fld>
            <a:endParaRPr lang="en-US" altLang="ja-JP"/>
          </a:p>
        </p:txBody>
      </p:sp>
    </p:spTree>
    <p:extLst>
      <p:ext uri="{BB962C8B-B14F-4D97-AF65-F5344CB8AC3E}">
        <p14:creationId xmlns:p14="http://schemas.microsoft.com/office/powerpoint/2010/main" val="27212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48EB280-C3A2-43E8-8F81-BDC35FA2EBA2}" type="slidenum">
              <a:rPr lang="en-US" altLang="ja-JP"/>
              <a:pPr/>
              <a:t>‹#›</a:t>
            </a:fld>
            <a:endParaRPr lang="en-US" altLang="ja-JP"/>
          </a:p>
        </p:txBody>
      </p:sp>
    </p:spTree>
    <p:extLst>
      <p:ext uri="{BB962C8B-B14F-4D97-AF65-F5344CB8AC3E}">
        <p14:creationId xmlns:p14="http://schemas.microsoft.com/office/powerpoint/2010/main" val="382264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vl1pPr>
          </a:lstStyle>
          <a:p>
            <a:endParaRPr lang="en-US" altLang="ja-JP"/>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0"/>
            </a:lvl1pPr>
          </a:lstStyle>
          <a:p>
            <a:endParaRPr lang="en-US" altLang="ja-JP"/>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vl1pPr>
          </a:lstStyle>
          <a:p>
            <a:fld id="{387D0139-A610-4796-8965-6F8836DA95A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ＭＳ Ｐゴシック" pitchFamily="50" charset="-128"/>
              </a:defRPr>
            </a:lvl1pPr>
          </a:lstStyle>
          <a:p>
            <a:pPr>
              <a:defRPr/>
            </a:pPr>
            <a:fld id="{2E3FBAA6-9DF3-4C21-A7C0-C34BB5837A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84118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7"/>
          <p:cNvSpPr txBox="1">
            <a:spLocks noChangeArrowheads="1"/>
          </p:cNvSpPr>
          <p:nvPr/>
        </p:nvSpPr>
        <p:spPr bwMode="auto">
          <a:xfrm>
            <a:off x="260350" y="850987"/>
            <a:ext cx="633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spcBef>
                <a:spcPct val="50000"/>
              </a:spcBef>
              <a:buNone/>
            </a:pPr>
            <a:r>
              <a:rPr lang="ja-JP" altLang="en-US" sz="3600" dirty="0">
                <a:latin typeface="メイリオ" panose="020B0604030504040204" pitchFamily="50" charset="-128"/>
                <a:ea typeface="メイリオ" panose="020B0604030504040204" pitchFamily="50" charset="-128"/>
              </a:rPr>
              <a:t>前立腺がん術後地域連携パス</a:t>
            </a:r>
          </a:p>
        </p:txBody>
      </p:sp>
      <p:sp>
        <p:nvSpPr>
          <p:cNvPr id="2051" name="Text Box 48"/>
          <p:cNvSpPr txBox="1">
            <a:spLocks noChangeArrowheads="1"/>
          </p:cNvSpPr>
          <p:nvPr/>
        </p:nvSpPr>
        <p:spPr bwMode="auto">
          <a:xfrm>
            <a:off x="1934210" y="1497318"/>
            <a:ext cx="4681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2800" dirty="0">
                <a:latin typeface="メイリオ" panose="020B0604030504040204" pitchFamily="50" charset="-128"/>
                <a:ea typeface="メイリオ" panose="020B0604030504040204" pitchFamily="50" charset="-128"/>
              </a:rPr>
              <a:t>　　医療者用</a:t>
            </a:r>
          </a:p>
        </p:txBody>
      </p:sp>
      <p:sp>
        <p:nvSpPr>
          <p:cNvPr id="2052" name="Text Box 49"/>
          <p:cNvSpPr txBox="1">
            <a:spLocks noChangeArrowheads="1"/>
          </p:cNvSpPr>
          <p:nvPr/>
        </p:nvSpPr>
        <p:spPr bwMode="auto">
          <a:xfrm>
            <a:off x="404813" y="4929982"/>
            <a:ext cx="655257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endParaRPr lang="en-US" altLang="ja-JP"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病院地域連携室</a:t>
            </a:r>
            <a:r>
              <a:rPr lang="en-US" altLang="ja-JP" sz="1800" b="0" dirty="0">
                <a:latin typeface="メイリオ" panose="020B0604030504040204" pitchFamily="50" charset="-128"/>
                <a:ea typeface="メイリオ" panose="020B0604030504040204" pitchFamily="50" charset="-128"/>
              </a:rPr>
              <a:t>:</a:t>
            </a:r>
            <a:r>
              <a:rPr lang="ja-JP" altLang="en-US" sz="1800" b="0" dirty="0">
                <a:latin typeface="メイリオ" panose="020B0604030504040204" pitchFamily="50" charset="-128"/>
                <a:ea typeface="メイリオ" panose="020B0604030504040204" pitchFamily="50" charset="-128"/>
              </a:rPr>
              <a:t>　</a:t>
            </a: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Ｔｅｌ　（　　　　　　　　　　　　　　）　</a:t>
            </a:r>
          </a:p>
          <a:p>
            <a:pPr eaLnBrk="1" hangingPunct="1">
              <a:spcBef>
                <a:spcPct val="50000"/>
              </a:spcBef>
              <a:buFontTx/>
              <a:buNone/>
            </a:pPr>
            <a:endParaRPr lang="ja-JP" altLang="en-US"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主治医</a:t>
            </a:r>
          </a:p>
        </p:txBody>
      </p:sp>
      <p:sp>
        <p:nvSpPr>
          <p:cNvPr id="2053" name="Text Box 50"/>
          <p:cNvSpPr txBox="1">
            <a:spLocks noChangeArrowheads="1"/>
          </p:cNvSpPr>
          <p:nvPr/>
        </p:nvSpPr>
        <p:spPr bwMode="auto">
          <a:xfrm>
            <a:off x="908050" y="2267744"/>
            <a:ext cx="626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患者名　（　　　　　　　　　　　　　　　　　）</a:t>
            </a:r>
          </a:p>
        </p:txBody>
      </p:sp>
      <p:sp>
        <p:nvSpPr>
          <p:cNvPr id="2054" name="Line 51"/>
          <p:cNvSpPr>
            <a:spLocks noChangeShapeType="1"/>
          </p:cNvSpPr>
          <p:nvPr/>
        </p:nvSpPr>
        <p:spPr bwMode="auto">
          <a:xfrm>
            <a:off x="2420938" y="6946107"/>
            <a:ext cx="309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5" name="Text Box 2"/>
          <p:cNvSpPr txBox="1">
            <a:spLocks noChangeArrowheads="1"/>
          </p:cNvSpPr>
          <p:nvPr/>
        </p:nvSpPr>
        <p:spPr bwMode="auto">
          <a:xfrm>
            <a:off x="404813" y="2626519"/>
            <a:ext cx="669659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endParaRPr lang="en-US" altLang="ja-JP"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連携医療機関：　</a:t>
            </a: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Ｔｅｌ　（　　　　　　　　　　　　　　）　</a:t>
            </a:r>
          </a:p>
          <a:p>
            <a:pPr eaLnBrk="1" hangingPunct="1">
              <a:spcBef>
                <a:spcPct val="50000"/>
              </a:spcBef>
              <a:buFontTx/>
              <a:buNone/>
            </a:pPr>
            <a:endParaRPr lang="ja-JP" altLang="en-US" sz="1800" b="0" dirty="0">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　　　　　　主治医</a:t>
            </a:r>
          </a:p>
        </p:txBody>
      </p:sp>
      <p:sp>
        <p:nvSpPr>
          <p:cNvPr id="2056" name="Line 3"/>
          <p:cNvSpPr>
            <a:spLocks noChangeShapeType="1"/>
          </p:cNvSpPr>
          <p:nvPr/>
        </p:nvSpPr>
        <p:spPr bwMode="auto">
          <a:xfrm>
            <a:off x="2666862" y="4572000"/>
            <a:ext cx="309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7" name="Line 4"/>
          <p:cNvSpPr>
            <a:spLocks noChangeShapeType="1"/>
          </p:cNvSpPr>
          <p:nvPr/>
        </p:nvSpPr>
        <p:spPr bwMode="auto">
          <a:xfrm>
            <a:off x="3429000" y="3308737"/>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8" name="Line 5"/>
          <p:cNvSpPr>
            <a:spLocks noChangeShapeType="1"/>
          </p:cNvSpPr>
          <p:nvPr/>
        </p:nvSpPr>
        <p:spPr bwMode="auto">
          <a:xfrm>
            <a:off x="1689636" y="5650707"/>
            <a:ext cx="1296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059" name="Text Box 49"/>
          <p:cNvSpPr txBox="1">
            <a:spLocks noChangeArrowheads="1"/>
          </p:cNvSpPr>
          <p:nvPr/>
        </p:nvSpPr>
        <p:spPr bwMode="auto">
          <a:xfrm>
            <a:off x="1689636" y="7452345"/>
            <a:ext cx="36258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開始　</a:t>
            </a:r>
            <a:r>
              <a:rPr lang="ja-JP" altLang="en-US" sz="1800" b="0" u="sng" dirty="0">
                <a:latin typeface="メイリオ" panose="020B0604030504040204" pitchFamily="50" charset="-128"/>
                <a:ea typeface="メイリオ" panose="020B0604030504040204" pitchFamily="50" charset="-128"/>
              </a:rPr>
              <a:t>　　　　　年　　　月</a:t>
            </a:r>
          </a:p>
        </p:txBody>
      </p:sp>
      <p:sp>
        <p:nvSpPr>
          <p:cNvPr id="2060" name="Text Box 49"/>
          <p:cNvSpPr txBox="1">
            <a:spLocks noChangeArrowheads="1"/>
          </p:cNvSpPr>
          <p:nvPr/>
        </p:nvSpPr>
        <p:spPr bwMode="auto">
          <a:xfrm>
            <a:off x="1223690" y="7942415"/>
            <a:ext cx="37894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1800" b="0" dirty="0">
                <a:latin typeface="メイリオ" panose="020B0604030504040204" pitchFamily="50" charset="-128"/>
                <a:ea typeface="メイリオ" panose="020B0604030504040204" pitchFamily="50" charset="-128"/>
              </a:rPr>
              <a:t>終了予定　</a:t>
            </a:r>
            <a:r>
              <a:rPr lang="ja-JP" altLang="en-US" sz="1800" b="0" u="sng" dirty="0">
                <a:latin typeface="メイリオ" panose="020B0604030504040204" pitchFamily="50" charset="-128"/>
                <a:ea typeface="メイリオ" panose="020B0604030504040204" pitchFamily="50" charset="-128"/>
              </a:rPr>
              <a:t>　　　　　年　　　月</a:t>
            </a:r>
          </a:p>
        </p:txBody>
      </p:sp>
      <p:sp>
        <p:nvSpPr>
          <p:cNvPr id="13" name="Text Box 47"/>
          <p:cNvSpPr txBox="1">
            <a:spLocks noChangeArrowheads="1"/>
          </p:cNvSpPr>
          <p:nvPr/>
        </p:nvSpPr>
        <p:spPr bwMode="auto">
          <a:xfrm>
            <a:off x="5085184" y="200025"/>
            <a:ext cx="15775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defRPr/>
            </a:pPr>
            <a:r>
              <a:rPr lang="en-US" altLang="ja-JP" sz="2000" dirty="0" smtClean="0">
                <a:latin typeface="メイリオ" panose="020B0604030504040204" pitchFamily="50" charset="-128"/>
                <a:ea typeface="メイリオ" panose="020B0604030504040204" pitchFamily="50" charset="-128"/>
              </a:rPr>
              <a:t>Ver.1.3</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918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4913035" y="8511956"/>
            <a:ext cx="1428750" cy="404247"/>
          </a:xfrm>
        </p:spPr>
        <p:txBody>
          <a:bodyPr/>
          <a:lstStyle/>
          <a:p>
            <a:pPr>
              <a:defRPr/>
            </a:pPr>
            <a:fld id="{DA1C2959-BC1A-4C86-8919-EB7461162348}" type="slidenum">
              <a:rPr lang="en-US" altLang="ja-JP" smtClean="0">
                <a:solidFill>
                  <a:srgbClr val="000000"/>
                </a:solidFill>
              </a:rPr>
              <a:pPr>
                <a:defRPr/>
              </a:pPr>
              <a:t>10</a:t>
            </a:fld>
            <a:endParaRPr lang="en-US" altLang="ja-JP">
              <a:solidFill>
                <a:srgbClr val="000000"/>
              </a:solidFill>
            </a:endParaRPr>
          </a:p>
        </p:txBody>
      </p:sp>
      <p:pic>
        <p:nvPicPr>
          <p:cNvPr id="3" name="図 62" descr="ABCD分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0" y="6721103"/>
            <a:ext cx="5699125" cy="1811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24179" y="5040049"/>
            <a:ext cx="2160241"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320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03200" algn="l" defTabSz="914400" rtl="0" eaLnBrk="1" fontAlgn="base" latinLnBrk="0" hangingPunct="1">
              <a:lnSpc>
                <a:spcPct val="100000"/>
              </a:lnSpc>
              <a:spcBef>
                <a:spcPct val="0"/>
              </a:spcBef>
              <a:spcAft>
                <a:spcPct val="0"/>
              </a:spcAft>
              <a:buClrTx/>
              <a:buSzTx/>
              <a:buFontTx/>
              <a:buNone/>
              <a:tabLst/>
            </a:pPr>
            <a:endParaRPr lang="en-US" altLang="ja-JP" sz="1600" b="0" dirty="0">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lang="en-US" altLang="ja-JP" sz="1600" b="0" dirty="0">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lang="en-US" altLang="ja-JP" sz="1600" b="0" dirty="0">
              <a:latin typeface="HG丸ｺﾞｼｯｸM-PRO" pitchFamily="50" charset="-128"/>
              <a:ea typeface="HG丸ｺﾞｼｯｸM-PRO" pitchFamily="50" charset="-128"/>
              <a:cs typeface="Times New Roman" pitchFamily="18" charset="0"/>
            </a:endParaRPr>
          </a:p>
          <a:p>
            <a:pPr marL="0" marR="0" lvl="0" indent="203200" algn="l" defTabSz="914400" rtl="0" eaLnBrk="1" fontAlgn="base" latinLnBrk="0" hangingPunct="1">
              <a:lnSpc>
                <a:spcPct val="100000"/>
              </a:lnSpc>
              <a:spcBef>
                <a:spcPct val="0"/>
              </a:spcBef>
              <a:spcAft>
                <a:spcPct val="0"/>
              </a:spcAft>
              <a:buClrTx/>
              <a:buSzTx/>
              <a:buFontTx/>
              <a:buNone/>
              <a:tabLst/>
            </a:pPr>
            <a:endParaRPr kumimoji="1" lang="ja-JP"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0320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【ステージ分類】</a:t>
            </a:r>
            <a:endParaRPr kumimoji="1" lang="ja-JP"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032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正方形/長方形 4"/>
          <p:cNvSpPr/>
          <p:nvPr/>
        </p:nvSpPr>
        <p:spPr>
          <a:xfrm>
            <a:off x="-29444" y="362802"/>
            <a:ext cx="1646605" cy="307777"/>
          </a:xfrm>
          <a:prstGeom prst="rect">
            <a:avLst/>
          </a:prstGeom>
        </p:spPr>
        <p:txBody>
          <a:bodyPr wrap="none">
            <a:spAutoFit/>
          </a:bodyPr>
          <a:lstStyle/>
          <a:p>
            <a:pPr lvl="0" indent="203200"/>
            <a:r>
              <a:rPr lang="ja-JP" altLang="ja-JP" b="0" dirty="0">
                <a:latin typeface="HG丸ｺﾞｼｯｸM-PRO" pitchFamily="50" charset="-128"/>
                <a:ea typeface="HG丸ｺﾞｼｯｸM-PRO" pitchFamily="50" charset="-128"/>
                <a:cs typeface="Times New Roman" pitchFamily="18" charset="0"/>
              </a:rPr>
              <a:t>【ＴＮＭ分類】</a:t>
            </a:r>
            <a:endParaRPr lang="en-US" altLang="ja-JP" b="0" dirty="0">
              <a:latin typeface="HG丸ｺﾞｼｯｸM-PRO" pitchFamily="50" charset="-128"/>
              <a:ea typeface="HG丸ｺﾞｼｯｸM-PRO" pitchFamily="50" charset="-128"/>
              <a:cs typeface="Times New Roman"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val="353779688"/>
              </p:ext>
            </p:extLst>
          </p:nvPr>
        </p:nvGraphicFramePr>
        <p:xfrm>
          <a:off x="548680" y="1691680"/>
          <a:ext cx="5793105" cy="4645660"/>
        </p:xfrm>
        <a:graphic>
          <a:graphicData uri="http://schemas.openxmlformats.org/drawingml/2006/table">
            <a:tbl>
              <a:tblPr firstRow="1" firstCol="1" bandRow="1">
                <a:tableStyleId>{5C22544A-7EE6-4342-B048-85BDC9FD1C3A}</a:tableStyleId>
              </a:tblPr>
              <a:tblGrid>
                <a:gridCol w="673100">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4370705">
                  <a:extLst>
                    <a:ext uri="{9D8B030D-6E8A-4147-A177-3AD203B41FA5}">
                      <a16:colId xmlns:a16="http://schemas.microsoft.com/office/drawing/2014/main" val="20002"/>
                    </a:ext>
                  </a:extLst>
                </a:gridCol>
              </a:tblGrid>
              <a:tr h="288290">
                <a:tc>
                  <a:txBody>
                    <a:bodyPr/>
                    <a:lstStyle/>
                    <a:p>
                      <a:pPr algn="l">
                        <a:spcAft>
                          <a:spcPts val="0"/>
                        </a:spcAft>
                      </a:pPr>
                      <a:r>
                        <a:rPr lang="ja-JP" sz="1200" kern="0" dirty="0">
                          <a:effectLst/>
                        </a:rPr>
                        <a:t>　</a:t>
                      </a:r>
                      <a:r>
                        <a:rPr lang="en-US" sz="1200" kern="0" dirty="0">
                          <a:effectLst/>
                        </a:rPr>
                        <a:t>T1</a:t>
                      </a:r>
                      <a:endParaRPr lang="ja-JP" sz="1050" kern="100" dirty="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dirty="0">
                          <a:effectLst/>
                        </a:rPr>
                        <a:t>直腸診でも画像検査でもがんは明らかにならず、前立腺肥大症や膀胱がんで手術を受けて偶然に発見された場合、もしくは針生検で確認された場合</a:t>
                      </a:r>
                      <a:endParaRPr lang="ja-JP" sz="1050" kern="100" dirty="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0"/>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1</a:t>
                      </a:r>
                      <a:r>
                        <a:rPr lang="ja-JP" sz="1100" kern="0">
                          <a:effectLst/>
                        </a:rPr>
                        <a:t>ａ</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前立腺肥大症などの手術で切り取った組織の</a:t>
                      </a:r>
                      <a:r>
                        <a:rPr lang="en-US" sz="1000" kern="0">
                          <a:effectLst/>
                        </a:rPr>
                        <a:t>5</a:t>
                      </a:r>
                      <a:r>
                        <a:rPr lang="ja-JP" sz="1000" kern="0">
                          <a:effectLst/>
                        </a:rPr>
                        <a:t>％以下にがんが発見される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1"/>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1</a:t>
                      </a:r>
                      <a:r>
                        <a:rPr lang="ja-JP" sz="1100" kern="0">
                          <a:effectLst/>
                        </a:rPr>
                        <a:t>ｂ</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前立腺肥大症などの手術で切り取った組織の</a:t>
                      </a:r>
                      <a:r>
                        <a:rPr lang="en-US" sz="1000" kern="0">
                          <a:effectLst/>
                        </a:rPr>
                        <a:t>5</a:t>
                      </a:r>
                      <a:r>
                        <a:rPr lang="ja-JP" sz="1000" kern="0">
                          <a:effectLst/>
                        </a:rPr>
                        <a:t>％を超えた部分にがんが発見される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2"/>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1</a:t>
                      </a:r>
                      <a:r>
                        <a:rPr lang="ja-JP" sz="1100" kern="0">
                          <a:effectLst/>
                        </a:rPr>
                        <a:t>ｃ</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針生検によってがんが確認される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3"/>
                  </a:ext>
                </a:extLst>
              </a:tr>
              <a:tr h="288290">
                <a:tc>
                  <a:txBody>
                    <a:bodyPr/>
                    <a:lstStyle/>
                    <a:p>
                      <a:pPr algn="l">
                        <a:spcAft>
                          <a:spcPts val="0"/>
                        </a:spcAft>
                      </a:pPr>
                      <a:r>
                        <a:rPr lang="ja-JP" sz="1200" kern="0">
                          <a:effectLst/>
                        </a:rPr>
                        <a:t>　</a:t>
                      </a:r>
                      <a:r>
                        <a:rPr lang="en-US" sz="1200" kern="0">
                          <a:effectLst/>
                        </a:rPr>
                        <a:t>T2</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前立腺の中にとどまっているがん</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4"/>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2</a:t>
                      </a:r>
                      <a:r>
                        <a:rPr lang="ja-JP" sz="1100" kern="0">
                          <a:effectLst/>
                        </a:rPr>
                        <a:t>ａ</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左右どちらかの</a:t>
                      </a:r>
                      <a:r>
                        <a:rPr lang="en-US" sz="1000" kern="0">
                          <a:effectLst/>
                        </a:rPr>
                        <a:t>1/2</a:t>
                      </a:r>
                      <a:r>
                        <a:rPr lang="ja-JP" sz="1000" kern="0">
                          <a:effectLst/>
                        </a:rPr>
                        <a:t>までにがんがとどまっている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5"/>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2</a:t>
                      </a:r>
                      <a:r>
                        <a:rPr lang="ja-JP" sz="1100" kern="0">
                          <a:effectLst/>
                        </a:rPr>
                        <a:t>ｂ</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左右どちらかだけに</a:t>
                      </a:r>
                      <a:r>
                        <a:rPr lang="en-US" sz="1000" kern="0">
                          <a:effectLst/>
                        </a:rPr>
                        <a:t>1/2</a:t>
                      </a:r>
                      <a:r>
                        <a:rPr lang="ja-JP" sz="1000" kern="0">
                          <a:effectLst/>
                        </a:rPr>
                        <a:t>を超えるがんがある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6"/>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2</a:t>
                      </a:r>
                      <a:r>
                        <a:rPr lang="ja-JP" sz="1100" kern="0">
                          <a:effectLst/>
                        </a:rPr>
                        <a:t>ｃ</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dirty="0">
                          <a:effectLst/>
                        </a:rPr>
                        <a:t>左右の両方にがんがある</a:t>
                      </a:r>
                      <a:endParaRPr lang="ja-JP" sz="1050" kern="100" dirty="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7"/>
                  </a:ext>
                </a:extLst>
              </a:tr>
              <a:tr h="288290">
                <a:tc>
                  <a:txBody>
                    <a:bodyPr/>
                    <a:lstStyle/>
                    <a:p>
                      <a:pPr algn="l">
                        <a:spcAft>
                          <a:spcPts val="0"/>
                        </a:spcAft>
                      </a:pPr>
                      <a:r>
                        <a:rPr lang="ja-JP" sz="1200" kern="0">
                          <a:effectLst/>
                        </a:rPr>
                        <a:t>　</a:t>
                      </a:r>
                      <a:r>
                        <a:rPr lang="en-US" sz="1200" kern="0">
                          <a:effectLst/>
                        </a:rPr>
                        <a:t>T3</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前立腺を覆う膜（被膜）を越えてがんが広がっている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8"/>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dirty="0">
                          <a:effectLst/>
                        </a:rPr>
                        <a:t> </a:t>
                      </a:r>
                      <a:r>
                        <a:rPr lang="ja-JP" sz="1100" kern="0" dirty="0">
                          <a:effectLst/>
                        </a:rPr>
                        <a:t>Ｔ</a:t>
                      </a:r>
                      <a:r>
                        <a:rPr lang="en-US" sz="1100" kern="0" dirty="0">
                          <a:effectLst/>
                        </a:rPr>
                        <a:t>3</a:t>
                      </a:r>
                      <a:r>
                        <a:rPr lang="ja-JP" sz="1100" kern="0" dirty="0">
                          <a:effectLst/>
                        </a:rPr>
                        <a:t>ａ</a:t>
                      </a:r>
                      <a:endParaRPr lang="ja-JP" sz="1050" kern="100" dirty="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被膜の外にがんが広がっている（片方または左右両方、膀胱の一部）</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09"/>
                  </a:ext>
                </a:extLst>
              </a:tr>
              <a:tr h="288290">
                <a:tc>
                  <a:txBody>
                    <a:bodyPr/>
                    <a:lstStyle/>
                    <a:p>
                      <a:pPr algn="l">
                        <a:spcAft>
                          <a:spcPts val="0"/>
                        </a:spcAft>
                      </a:pPr>
                      <a:r>
                        <a:rPr lang="ja-JP" sz="12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en-US" sz="1100" kern="0">
                          <a:effectLst/>
                        </a:rPr>
                        <a:t> </a:t>
                      </a:r>
                      <a:r>
                        <a:rPr lang="ja-JP" sz="1100" kern="0">
                          <a:effectLst/>
                        </a:rPr>
                        <a:t>Ｔ</a:t>
                      </a:r>
                      <a:r>
                        <a:rPr lang="en-US" sz="1100" kern="0">
                          <a:effectLst/>
                        </a:rPr>
                        <a:t>3</a:t>
                      </a:r>
                      <a:r>
                        <a:rPr lang="ja-JP" sz="1100" kern="0">
                          <a:effectLst/>
                        </a:rPr>
                        <a:t>ｂ</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精のうにまでがんが及んでいる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0"/>
                  </a:ext>
                </a:extLst>
              </a:tr>
              <a:tr h="288290">
                <a:tc>
                  <a:txBody>
                    <a:bodyPr/>
                    <a:lstStyle/>
                    <a:p>
                      <a:pPr algn="l">
                        <a:spcAft>
                          <a:spcPts val="0"/>
                        </a:spcAft>
                      </a:pPr>
                      <a:r>
                        <a:rPr lang="ja-JP" sz="1200" kern="0">
                          <a:effectLst/>
                        </a:rPr>
                        <a:t>　</a:t>
                      </a:r>
                      <a:r>
                        <a:rPr lang="en-US" sz="1200" kern="0">
                          <a:effectLst/>
                        </a:rPr>
                        <a:t>T4</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前立腺に隣接する組織（膀胱、直腸、骨盤壁など）にがんが及んでいる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1"/>
                  </a:ext>
                </a:extLst>
              </a:tr>
              <a:tr h="288290">
                <a:tc>
                  <a:txBody>
                    <a:bodyPr/>
                    <a:lstStyle/>
                    <a:p>
                      <a:pPr algn="l">
                        <a:spcAft>
                          <a:spcPts val="0"/>
                        </a:spcAft>
                      </a:pPr>
                      <a:r>
                        <a:rPr lang="ja-JP" sz="1200" kern="0" dirty="0">
                          <a:effectLst/>
                        </a:rPr>
                        <a:t>　Ｎ</a:t>
                      </a:r>
                      <a:r>
                        <a:rPr lang="en-US" sz="1200" kern="0" dirty="0">
                          <a:effectLst/>
                        </a:rPr>
                        <a:t>0</a:t>
                      </a:r>
                      <a:endParaRPr lang="ja-JP" sz="1050" kern="100" dirty="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所属リンパ節への転移はない</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2"/>
                  </a:ext>
                </a:extLst>
              </a:tr>
              <a:tr h="288290">
                <a:tc>
                  <a:txBody>
                    <a:bodyPr/>
                    <a:lstStyle/>
                    <a:p>
                      <a:pPr algn="l">
                        <a:spcAft>
                          <a:spcPts val="0"/>
                        </a:spcAft>
                      </a:pPr>
                      <a:r>
                        <a:rPr lang="ja-JP" sz="1200" kern="0">
                          <a:effectLst/>
                        </a:rPr>
                        <a:t>　Ｎ</a:t>
                      </a:r>
                      <a:r>
                        <a:rPr lang="en-US" sz="1200" kern="0">
                          <a:effectLst/>
                        </a:rPr>
                        <a:t>1</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所属リンパ節への転移がある</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3"/>
                  </a:ext>
                </a:extLst>
              </a:tr>
              <a:tr h="288290">
                <a:tc>
                  <a:txBody>
                    <a:bodyPr/>
                    <a:lstStyle/>
                    <a:p>
                      <a:pPr algn="l">
                        <a:spcAft>
                          <a:spcPts val="0"/>
                        </a:spcAft>
                      </a:pPr>
                      <a:r>
                        <a:rPr lang="ja-JP" sz="1200" kern="0">
                          <a:effectLst/>
                        </a:rPr>
                        <a:t>　Ｍ</a:t>
                      </a:r>
                      <a:r>
                        <a:rPr lang="en-US" sz="1200" kern="0">
                          <a:effectLst/>
                        </a:rPr>
                        <a:t>0</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a:effectLst/>
                        </a:rPr>
                        <a:t>遠隔転移はない</a:t>
                      </a:r>
                      <a:endParaRPr lang="ja-JP" sz="1050" kern="10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4"/>
                  </a:ext>
                </a:extLst>
              </a:tr>
              <a:tr h="288290">
                <a:tc>
                  <a:txBody>
                    <a:bodyPr/>
                    <a:lstStyle/>
                    <a:p>
                      <a:pPr algn="l">
                        <a:spcAft>
                          <a:spcPts val="0"/>
                        </a:spcAft>
                      </a:pPr>
                      <a:r>
                        <a:rPr lang="ja-JP" sz="1200" kern="0">
                          <a:effectLst/>
                        </a:rPr>
                        <a:t>　Ｍ</a:t>
                      </a:r>
                      <a:r>
                        <a:rPr lang="en-US" sz="1200" kern="0">
                          <a:effectLst/>
                        </a:rPr>
                        <a:t>1</a:t>
                      </a:r>
                      <a:endParaRPr lang="ja-JP" sz="1050" kern="100">
                        <a:effectLst/>
                        <a:latin typeface="CenturyOldst"/>
                        <a:ea typeface="ＭＳ 明朝"/>
                        <a:cs typeface="Times New Roman"/>
                      </a:endParaRPr>
                    </a:p>
                  </a:txBody>
                  <a:tcPr marL="62865" marR="62865" marT="0" marB="0"/>
                </a:tc>
                <a:tc>
                  <a:txBody>
                    <a:bodyPr/>
                    <a:lstStyle/>
                    <a:p>
                      <a:pPr algn="l">
                        <a:spcAft>
                          <a:spcPts val="0"/>
                        </a:spcAft>
                      </a:pPr>
                      <a:r>
                        <a:rPr lang="ja-JP" sz="1100" kern="0">
                          <a:effectLst/>
                        </a:rPr>
                        <a:t>　</a:t>
                      </a:r>
                      <a:endParaRPr lang="ja-JP" sz="1050" kern="100">
                        <a:effectLst/>
                        <a:latin typeface="CenturyOldst"/>
                        <a:ea typeface="ＭＳ 明朝"/>
                        <a:cs typeface="Times New Roman"/>
                      </a:endParaRPr>
                    </a:p>
                  </a:txBody>
                  <a:tcPr marL="62865" marR="62865" marT="0" marB="0" anchor="ctr"/>
                </a:tc>
                <a:tc>
                  <a:txBody>
                    <a:bodyPr/>
                    <a:lstStyle/>
                    <a:p>
                      <a:pPr algn="l">
                        <a:spcAft>
                          <a:spcPts val="0"/>
                        </a:spcAft>
                      </a:pPr>
                      <a:r>
                        <a:rPr lang="ja-JP" sz="1000" kern="0" dirty="0">
                          <a:effectLst/>
                        </a:rPr>
                        <a:t>遠隔転移がある</a:t>
                      </a:r>
                      <a:endParaRPr lang="ja-JP" sz="1050" kern="100" dirty="0">
                        <a:effectLst/>
                        <a:latin typeface="CenturyOldst"/>
                        <a:ea typeface="ＭＳ 明朝"/>
                        <a:cs typeface="Times New Roman"/>
                      </a:endParaRPr>
                    </a:p>
                  </a:txBody>
                  <a:tcPr marL="62865" marR="62865" marT="0" marB="0" anchor="ctr"/>
                </a:tc>
                <a:extLst>
                  <a:ext uri="{0D108BD9-81ED-4DB2-BD59-A6C34878D82A}">
                    <a16:rowId xmlns:a16="http://schemas.microsoft.com/office/drawing/2014/main" val="10015"/>
                  </a:ext>
                </a:extLst>
              </a:tr>
            </a:tbl>
          </a:graphicData>
        </a:graphic>
      </p:graphicFrame>
      <p:sp>
        <p:nvSpPr>
          <p:cNvPr id="7" name="正方形/長方形 6"/>
          <p:cNvSpPr/>
          <p:nvPr/>
        </p:nvSpPr>
        <p:spPr>
          <a:xfrm>
            <a:off x="980728" y="632044"/>
            <a:ext cx="5534272" cy="1015663"/>
          </a:xfrm>
          <a:prstGeom prst="rect">
            <a:avLst/>
          </a:prstGeom>
        </p:spPr>
        <p:txBody>
          <a:bodyPr wrap="square">
            <a:spAutoFit/>
          </a:bodyPr>
          <a:lstStyle/>
          <a:p>
            <a:r>
              <a:rPr lang="ja-JP" altLang="ja-JP" sz="1200" b="0" dirty="0">
                <a:latin typeface="メイリオ" panose="020B0604030504040204" pitchFamily="50" charset="-128"/>
                <a:ea typeface="メイリオ" panose="020B0604030504040204" pitchFamily="50" charset="-128"/>
              </a:rPr>
              <a:t>病期は、</a:t>
            </a:r>
            <a:r>
              <a:rPr lang="en-US" altLang="ja-JP" sz="1200" b="0" u="sng" dirty="0">
                <a:latin typeface="メイリオ" panose="020B0604030504040204" pitchFamily="50" charset="-128"/>
                <a:ea typeface="メイリオ" panose="020B0604030504040204" pitchFamily="50" charset="-128"/>
              </a:rPr>
              <a:t>TNM</a:t>
            </a:r>
            <a:r>
              <a:rPr lang="ja-JP" altLang="ja-JP" sz="1200" b="0" u="sng" dirty="0">
                <a:latin typeface="メイリオ" panose="020B0604030504040204" pitchFamily="50" charset="-128"/>
                <a:ea typeface="メイリオ" panose="020B0604030504040204" pitchFamily="50" charset="-128"/>
              </a:rPr>
              <a:t>分類</a:t>
            </a:r>
            <a:r>
              <a:rPr lang="ja-JP" altLang="ja-JP" sz="1200" b="0" dirty="0">
                <a:latin typeface="メイリオ" panose="020B0604030504040204" pitchFamily="50" charset="-128"/>
                <a:ea typeface="メイリオ" panose="020B0604030504040204" pitchFamily="50" charset="-128"/>
              </a:rPr>
              <a:t>に基づいて判断されるのが一般的です。</a:t>
            </a:r>
          </a:p>
          <a:p>
            <a:pPr marL="1074738" indent="-1074738"/>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T</a:t>
            </a:r>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tumor</a:t>
            </a:r>
            <a:r>
              <a:rPr lang="ja-JP" altLang="ja-JP" sz="1200" b="0" u="sng" dirty="0">
                <a:latin typeface="メイリオ" panose="020B0604030504040204" pitchFamily="50" charset="-128"/>
                <a:ea typeface="メイリオ" panose="020B0604030504040204" pitchFamily="50" charset="-128"/>
              </a:rPr>
              <a:t>）</a:t>
            </a:r>
            <a:r>
              <a:rPr lang="ja-JP" altLang="ja-JP" sz="1200" b="0" dirty="0">
                <a:latin typeface="メイリオ" panose="020B0604030504040204" pitchFamily="50" charset="-128"/>
                <a:ea typeface="メイリオ" panose="020B0604030504040204" pitchFamily="50" charset="-128"/>
              </a:rPr>
              <a:t>「がんが前立腺のなかにとどまっているか、それとも周囲の</a:t>
            </a:r>
            <a:r>
              <a:rPr lang="ja-JP" altLang="en-US" sz="1200" b="0" dirty="0">
                <a:latin typeface="メイリオ" panose="020B0604030504040204" pitchFamily="50" charset="-128"/>
                <a:ea typeface="メイリオ" panose="020B0604030504040204" pitchFamily="50" charset="-128"/>
              </a:rPr>
              <a:t>　　</a:t>
            </a:r>
            <a:r>
              <a:rPr lang="ja-JP" altLang="ja-JP" sz="1200" b="0" dirty="0">
                <a:latin typeface="メイリオ" panose="020B0604030504040204" pitchFamily="50" charset="-128"/>
                <a:ea typeface="メイリオ" panose="020B0604030504040204" pitchFamily="50" charset="-128"/>
              </a:rPr>
              <a:t>組織や臓器にまで広がっているか」を表します。</a:t>
            </a:r>
          </a:p>
          <a:p>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N</a:t>
            </a:r>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nodes</a:t>
            </a:r>
            <a:r>
              <a:rPr lang="ja-JP" altLang="ja-JP" sz="1200" b="0" u="sng" dirty="0">
                <a:latin typeface="メイリオ" panose="020B0604030504040204" pitchFamily="50" charset="-128"/>
                <a:ea typeface="メイリオ" panose="020B0604030504040204" pitchFamily="50" charset="-128"/>
              </a:rPr>
              <a:t>）</a:t>
            </a:r>
            <a:r>
              <a:rPr lang="ja-JP" altLang="ja-JP" sz="1200" b="0" dirty="0">
                <a:latin typeface="メイリオ" panose="020B0604030504040204" pitchFamily="50" charset="-128"/>
                <a:ea typeface="メイリオ" panose="020B0604030504040204" pitchFamily="50" charset="-128"/>
              </a:rPr>
              <a:t>「リンパ節転移があるかどうか」を表します。</a:t>
            </a:r>
          </a:p>
          <a:p>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M</a:t>
            </a:r>
            <a:r>
              <a:rPr lang="ja-JP" altLang="ja-JP" sz="1200" b="0" u="sng" dirty="0">
                <a:latin typeface="メイリオ" panose="020B0604030504040204" pitchFamily="50" charset="-128"/>
                <a:ea typeface="メイリオ" panose="020B0604030504040204" pitchFamily="50" charset="-128"/>
              </a:rPr>
              <a:t>（</a:t>
            </a:r>
            <a:r>
              <a:rPr lang="en-US" altLang="ja-JP" sz="1200" b="0" u="sng" dirty="0">
                <a:latin typeface="メイリオ" panose="020B0604030504040204" pitchFamily="50" charset="-128"/>
                <a:ea typeface="メイリオ" panose="020B0604030504040204" pitchFamily="50" charset="-128"/>
              </a:rPr>
              <a:t>metastasis</a:t>
            </a:r>
            <a:r>
              <a:rPr lang="ja-JP" altLang="ja-JP" sz="1200" b="0" u="sng" dirty="0">
                <a:latin typeface="メイリオ" panose="020B0604030504040204" pitchFamily="50" charset="-128"/>
                <a:ea typeface="メイリオ" panose="020B0604030504040204" pitchFamily="50" charset="-128"/>
              </a:rPr>
              <a:t>）</a:t>
            </a:r>
            <a:r>
              <a:rPr lang="ja-JP" altLang="ja-JP" sz="1200" b="0" dirty="0">
                <a:latin typeface="メイリオ" panose="020B0604030504040204" pitchFamily="50" charset="-128"/>
                <a:ea typeface="メイリオ" panose="020B0604030504040204" pitchFamily="50" charset="-128"/>
              </a:rPr>
              <a:t>「離れた組織や臓器への転移があるかどうか」を表します。</a:t>
            </a:r>
          </a:p>
        </p:txBody>
      </p:sp>
      <p:sp>
        <p:nvSpPr>
          <p:cNvPr id="8" name="テキスト ボックス 7">
            <a:extLst>
              <a:ext uri="{FF2B5EF4-FFF2-40B4-BE49-F238E27FC236}">
                <a16:creationId xmlns:a16="http://schemas.microsoft.com/office/drawing/2014/main" id="{CE37B6C8-B51D-4B9B-B362-B3A147935E43}"/>
              </a:ext>
            </a:extLst>
          </p:cNvPr>
          <p:cNvSpPr txBox="1"/>
          <p:nvPr/>
        </p:nvSpPr>
        <p:spPr>
          <a:xfrm>
            <a:off x="233863" y="148392"/>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６）病期分類について</a:t>
            </a:r>
          </a:p>
        </p:txBody>
      </p:sp>
    </p:spTree>
    <p:extLst>
      <p:ext uri="{BB962C8B-B14F-4D97-AF65-F5344CB8AC3E}">
        <p14:creationId xmlns:p14="http://schemas.microsoft.com/office/powerpoint/2010/main" val="191949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B749CF-F763-4F52-9C7F-368DE6E96C43}"/>
              </a:ext>
            </a:extLst>
          </p:cNvPr>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11</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F99DCB1A-DFD1-485F-A629-5A07E36E7892}"/>
              </a:ext>
            </a:extLst>
          </p:cNvPr>
          <p:cNvSpPr txBox="1"/>
          <p:nvPr/>
        </p:nvSpPr>
        <p:spPr>
          <a:xfrm>
            <a:off x="233863" y="148392"/>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６）リスク分類について</a:t>
            </a:r>
          </a:p>
        </p:txBody>
      </p:sp>
      <p:sp>
        <p:nvSpPr>
          <p:cNvPr id="4" name="正方形/長方形 3">
            <a:extLst>
              <a:ext uri="{FF2B5EF4-FFF2-40B4-BE49-F238E27FC236}">
                <a16:creationId xmlns:a16="http://schemas.microsoft.com/office/drawing/2014/main" id="{8EFC5618-8183-4D84-98EA-119F374E6A2E}"/>
              </a:ext>
            </a:extLst>
          </p:cNvPr>
          <p:cNvSpPr/>
          <p:nvPr/>
        </p:nvSpPr>
        <p:spPr>
          <a:xfrm>
            <a:off x="586023" y="437417"/>
            <a:ext cx="5649089" cy="646331"/>
          </a:xfrm>
          <a:prstGeom prst="rect">
            <a:avLst/>
          </a:prstGeom>
        </p:spPr>
        <p:txBody>
          <a:bodyPr wrap="square">
            <a:spAutoFit/>
          </a:bodyPr>
          <a:lstStyle/>
          <a:p>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前立腺がんは経過の多様ながんであるため、</a:t>
            </a:r>
            <a:r>
              <a:rPr lang="en-US"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TNM</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分類、グリソンスコア、</a:t>
            </a:r>
            <a:r>
              <a:rPr lang="en-US"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PSA</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値などを組み合わせて再発の可能性や生命予後などを推測するリスク分類も、何種類か考案され（</a:t>
            </a:r>
            <a:r>
              <a:rPr lang="en-US"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NCCN</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分類など）、臨床の場で参考にされてい</a:t>
            </a:r>
            <a:r>
              <a:rPr lang="ja-JP" altLang="en-US" sz="1200" b="0" kern="100" dirty="0">
                <a:latin typeface="メイリオ" panose="020B0604030504040204" pitchFamily="50" charset="-128"/>
                <a:ea typeface="メイリオ" panose="020B0604030504040204" pitchFamily="50" charset="-128"/>
                <a:cs typeface="Times New Roman" panose="02020603050405020304" pitchFamily="18" charset="0"/>
              </a:rPr>
              <a:t>る</a:t>
            </a:r>
            <a:r>
              <a:rPr lang="ja-JP" altLang="ja-JP" sz="1200" b="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200" b="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5119C979-3B69-4726-A199-10841325C10C}"/>
              </a:ext>
            </a:extLst>
          </p:cNvPr>
          <p:cNvPicPr>
            <a:picLocks noChangeAspect="1"/>
          </p:cNvPicPr>
          <p:nvPr/>
        </p:nvPicPr>
        <p:blipFill>
          <a:blip r:embed="rId2"/>
          <a:stretch>
            <a:fillRect/>
          </a:stretch>
        </p:blipFill>
        <p:spPr>
          <a:xfrm>
            <a:off x="1671535" y="1068665"/>
            <a:ext cx="4581128" cy="3011229"/>
          </a:xfrm>
          <a:prstGeom prst="rect">
            <a:avLst/>
          </a:prstGeom>
        </p:spPr>
      </p:pic>
      <p:sp>
        <p:nvSpPr>
          <p:cNvPr id="7" name="正方形/長方形 6">
            <a:extLst>
              <a:ext uri="{FF2B5EF4-FFF2-40B4-BE49-F238E27FC236}">
                <a16:creationId xmlns:a16="http://schemas.microsoft.com/office/drawing/2014/main" id="{F2C68ACF-8C29-4641-88C7-3283747732B7}"/>
              </a:ext>
            </a:extLst>
          </p:cNvPr>
          <p:cNvSpPr/>
          <p:nvPr/>
        </p:nvSpPr>
        <p:spPr>
          <a:xfrm>
            <a:off x="605991" y="1138887"/>
            <a:ext cx="1082348" cy="307777"/>
          </a:xfrm>
          <a:prstGeom prst="rect">
            <a:avLst/>
          </a:prstGeom>
        </p:spPr>
        <p:txBody>
          <a:bodyPr wrap="none">
            <a:spAutoFit/>
          </a:bodyPr>
          <a:lstStyle/>
          <a:p>
            <a:r>
              <a:rPr lang="en-US" altLang="ja-JP" b="0" kern="100" dirty="0">
                <a:latin typeface="メイリオ" panose="020B0604030504040204" pitchFamily="50" charset="-128"/>
                <a:ea typeface="メイリオ" panose="020B0604030504040204" pitchFamily="50" charset="-128"/>
                <a:cs typeface="Times New Roman" panose="02020603050405020304" pitchFamily="18" charset="0"/>
              </a:rPr>
              <a:t>NCCN</a:t>
            </a:r>
            <a:r>
              <a:rPr lang="ja-JP" altLang="ja-JP" b="0" kern="100" dirty="0">
                <a:latin typeface="メイリオ" panose="020B0604030504040204" pitchFamily="50" charset="-128"/>
                <a:ea typeface="メイリオ" panose="020B0604030504040204" pitchFamily="50" charset="-128"/>
                <a:cs typeface="Times New Roman" panose="02020603050405020304" pitchFamily="18" charset="0"/>
              </a:rPr>
              <a:t>分類</a:t>
            </a:r>
            <a:endParaRPr lang="ja-JP" altLang="en-US" b="0" dirty="0"/>
          </a:p>
        </p:txBody>
      </p:sp>
      <p:sp>
        <p:nvSpPr>
          <p:cNvPr id="8" name="テキスト ボックス 7">
            <a:extLst>
              <a:ext uri="{FF2B5EF4-FFF2-40B4-BE49-F238E27FC236}">
                <a16:creationId xmlns:a16="http://schemas.microsoft.com/office/drawing/2014/main" id="{E504A416-031D-4F26-8B38-1BF7A87A2200}"/>
              </a:ext>
            </a:extLst>
          </p:cNvPr>
          <p:cNvSpPr txBox="1"/>
          <p:nvPr/>
        </p:nvSpPr>
        <p:spPr>
          <a:xfrm>
            <a:off x="375039" y="4135033"/>
            <a:ext cx="6107922" cy="307777"/>
          </a:xfrm>
          <a:prstGeom prst="rect">
            <a:avLst/>
          </a:prstGeom>
          <a:noFill/>
        </p:spPr>
        <p:txBody>
          <a:bodyPr wrap="square" rtlCol="0">
            <a:spAutoFit/>
          </a:bodyPr>
          <a:lstStyle/>
          <a:p>
            <a:r>
              <a:rPr lang="en-US" altLang="ja-JP" dirty="0">
                <a:solidFill>
                  <a:srgbClr val="000000"/>
                </a:solidFill>
                <a:latin typeface="メイリオ" panose="020B0604030504040204" pitchFamily="50" charset="-128"/>
                <a:ea typeface="メイリオ" panose="020B0604030504040204" pitchFamily="50" charset="-128"/>
              </a:rPr>
              <a:t>7</a:t>
            </a:r>
            <a:r>
              <a:rPr lang="ja-JP" altLang="en-US" dirty="0">
                <a:solidFill>
                  <a:srgbClr val="000000"/>
                </a:solidFill>
                <a:latin typeface="メイリオ" panose="020B0604030504040204" pitchFamily="50" charset="-128"/>
                <a:ea typeface="メイリオ" panose="020B0604030504040204" pitchFamily="50" charset="-128"/>
              </a:rPr>
              <a:t>）リスク分類別</a:t>
            </a:r>
            <a:r>
              <a:rPr lang="en-US" altLang="ja-JP" dirty="0">
                <a:solidFill>
                  <a:srgbClr val="000000"/>
                </a:solidFill>
                <a:latin typeface="メイリオ" panose="020B0604030504040204" pitchFamily="50" charset="-128"/>
                <a:ea typeface="メイリオ" panose="020B0604030504040204" pitchFamily="50" charset="-128"/>
              </a:rPr>
              <a:t>PSA</a:t>
            </a:r>
            <a:r>
              <a:rPr lang="ja-JP" altLang="en-US" dirty="0">
                <a:solidFill>
                  <a:srgbClr val="000000"/>
                </a:solidFill>
                <a:latin typeface="メイリオ" panose="020B0604030504040204" pitchFamily="50" charset="-128"/>
                <a:ea typeface="メイリオ" panose="020B0604030504040204" pitchFamily="50" charset="-128"/>
              </a:rPr>
              <a:t>非再発率（中京病院）</a:t>
            </a:r>
          </a:p>
        </p:txBody>
      </p:sp>
      <p:sp>
        <p:nvSpPr>
          <p:cNvPr id="10" name="テキスト ボックス 9">
            <a:extLst>
              <a:ext uri="{FF2B5EF4-FFF2-40B4-BE49-F238E27FC236}">
                <a16:creationId xmlns:a16="http://schemas.microsoft.com/office/drawing/2014/main" id="{C71C69CC-9D41-4D12-86A3-0C3E4D54CE82}"/>
              </a:ext>
            </a:extLst>
          </p:cNvPr>
          <p:cNvSpPr txBox="1"/>
          <p:nvPr/>
        </p:nvSpPr>
        <p:spPr>
          <a:xfrm>
            <a:off x="692696" y="4459351"/>
            <a:ext cx="5147563" cy="461665"/>
          </a:xfrm>
          <a:prstGeom prst="rect">
            <a:avLst/>
          </a:prstGeom>
          <a:noFill/>
        </p:spPr>
        <p:txBody>
          <a:bodyPr wrap="none" rtlCol="0">
            <a:spAutoFit/>
          </a:bodyPr>
          <a:lstStyle/>
          <a:p>
            <a:r>
              <a:rPr kumimoji="1" lang="en-US" altLang="ja-JP" sz="1200" b="0" dirty="0">
                <a:latin typeface="メイリオ" panose="020B0604030504040204" pitchFamily="50" charset="-128"/>
                <a:ea typeface="メイリオ" panose="020B0604030504040204" pitchFamily="50" charset="-128"/>
              </a:rPr>
              <a:t>PSA</a:t>
            </a:r>
            <a:r>
              <a:rPr kumimoji="1" lang="ja-JP" altLang="en-US" sz="1200" b="0" dirty="0">
                <a:latin typeface="メイリオ" panose="020B0604030504040204" pitchFamily="50" charset="-128"/>
                <a:ea typeface="メイリオ" panose="020B0604030504040204" pitchFamily="50" charset="-128"/>
              </a:rPr>
              <a:t>再発の定義：</a:t>
            </a:r>
            <a:r>
              <a:rPr kumimoji="1" lang="en-US" altLang="ja-JP" sz="1200" b="0" dirty="0">
                <a:latin typeface="メイリオ" panose="020B0604030504040204" pitchFamily="50" charset="-128"/>
                <a:ea typeface="メイリオ" panose="020B0604030504040204" pitchFamily="50" charset="-128"/>
              </a:rPr>
              <a:t>PSA</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0.2ng/ml</a:t>
            </a:r>
          </a:p>
          <a:p>
            <a:r>
              <a:rPr kumimoji="1" lang="ja-JP" altLang="en-US" sz="1200" b="0" dirty="0">
                <a:latin typeface="メイリオ" panose="020B0604030504040204" pitchFamily="50" charset="-128"/>
                <a:ea typeface="メイリオ" panose="020B0604030504040204" pitchFamily="50" charset="-128"/>
              </a:rPr>
              <a:t>対象：中京病院で</a:t>
            </a:r>
            <a:r>
              <a:rPr kumimoji="1" lang="en-US" altLang="ja-JP" sz="1200" b="0" dirty="0">
                <a:latin typeface="メイリオ" panose="020B0604030504040204" pitchFamily="50" charset="-128"/>
                <a:ea typeface="メイリオ" panose="020B0604030504040204" pitchFamily="50" charset="-128"/>
              </a:rPr>
              <a:t>RARP</a:t>
            </a:r>
            <a:r>
              <a:rPr kumimoji="1" lang="ja-JP" altLang="en-US" sz="1200" b="0" dirty="0">
                <a:latin typeface="メイリオ" panose="020B0604030504040204" pitchFamily="50" charset="-128"/>
                <a:ea typeface="メイリオ" panose="020B0604030504040204" pitchFamily="50" charset="-128"/>
              </a:rPr>
              <a:t>施行した庄</a:t>
            </a:r>
            <a:r>
              <a:rPr kumimoji="1" lang="en-US" altLang="ja-JP" sz="1200" b="0" dirty="0">
                <a:latin typeface="メイリオ" panose="020B0604030504040204" pitchFamily="50" charset="-128"/>
                <a:ea typeface="メイリオ" panose="020B0604030504040204" pitchFamily="50" charset="-128"/>
              </a:rPr>
              <a:t>2012.10</a:t>
            </a:r>
            <a:r>
              <a:rPr kumimoji="1" lang="ja-JP" altLang="en-US" sz="1200" b="0" dirty="0">
                <a:latin typeface="メイリオ" panose="020B0604030504040204" pitchFamily="50" charset="-128"/>
                <a:ea typeface="メイリオ" panose="020B0604030504040204" pitchFamily="50" charset="-128"/>
              </a:rPr>
              <a:t>から</a:t>
            </a:r>
            <a:r>
              <a:rPr kumimoji="1" lang="en-US" altLang="ja-JP" sz="1200" b="0" dirty="0">
                <a:latin typeface="メイリオ" panose="020B0604030504040204" pitchFamily="50" charset="-128"/>
                <a:ea typeface="メイリオ" panose="020B0604030504040204" pitchFamily="50" charset="-128"/>
              </a:rPr>
              <a:t>1</a:t>
            </a:r>
            <a:r>
              <a:rPr lang="ja-JP" altLang="en-US" sz="1200" b="0" dirty="0">
                <a:latin typeface="メイリオ" panose="020B0604030504040204" pitchFamily="50" charset="-128"/>
                <a:ea typeface="メイリオ" panose="020B0604030504040204" pitchFamily="50" charset="-128"/>
              </a:rPr>
              <a:t>年以上観察の</a:t>
            </a:r>
            <a:r>
              <a:rPr kumimoji="1" lang="en-US" altLang="ja-JP" sz="1200" b="0" dirty="0">
                <a:latin typeface="メイリオ" panose="020B0604030504040204" pitchFamily="50" charset="-128"/>
                <a:ea typeface="メイリオ" panose="020B0604030504040204" pitchFamily="50" charset="-128"/>
              </a:rPr>
              <a:t>212</a:t>
            </a:r>
            <a:r>
              <a:rPr kumimoji="1" lang="ja-JP" altLang="en-US" sz="1200" b="0" dirty="0">
                <a:latin typeface="メイリオ" panose="020B0604030504040204" pitchFamily="50" charset="-128"/>
                <a:ea typeface="メイリオ" panose="020B0604030504040204" pitchFamily="50" charset="-128"/>
              </a:rPr>
              <a:t>例</a:t>
            </a:r>
          </a:p>
        </p:txBody>
      </p:sp>
      <p:pic>
        <p:nvPicPr>
          <p:cNvPr id="15" name="図 14">
            <a:extLst>
              <a:ext uri="{FF2B5EF4-FFF2-40B4-BE49-F238E27FC236}">
                <a16:creationId xmlns:a16="http://schemas.microsoft.com/office/drawing/2014/main" id="{CE12C950-54F6-42BE-804D-96C4F86F8DDE}"/>
              </a:ext>
            </a:extLst>
          </p:cNvPr>
          <p:cNvPicPr>
            <a:picLocks noChangeAspect="1"/>
          </p:cNvPicPr>
          <p:nvPr/>
        </p:nvPicPr>
        <p:blipFill>
          <a:blip r:embed="rId3"/>
          <a:stretch>
            <a:fillRect/>
          </a:stretch>
        </p:blipFill>
        <p:spPr>
          <a:xfrm>
            <a:off x="980728" y="4972138"/>
            <a:ext cx="4373756" cy="3532805"/>
          </a:xfrm>
          <a:prstGeom prst="rect">
            <a:avLst/>
          </a:prstGeom>
        </p:spPr>
      </p:pic>
      <p:sp>
        <p:nvSpPr>
          <p:cNvPr id="16" name="テキスト ボックス 15">
            <a:extLst>
              <a:ext uri="{FF2B5EF4-FFF2-40B4-BE49-F238E27FC236}">
                <a16:creationId xmlns:a16="http://schemas.microsoft.com/office/drawing/2014/main" id="{252BFF72-8951-47DD-94B9-FFD1CD9BDBEF}"/>
              </a:ext>
            </a:extLst>
          </p:cNvPr>
          <p:cNvSpPr txBox="1"/>
          <p:nvPr/>
        </p:nvSpPr>
        <p:spPr>
          <a:xfrm>
            <a:off x="5354484" y="7993016"/>
            <a:ext cx="364202" cy="307777"/>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年</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451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79292" y="518652"/>
            <a:ext cx="6299599" cy="449883"/>
            <a:chOff x="55764" y="5324"/>
            <a:chExt cx="6299599" cy="449883"/>
          </a:xfrm>
        </p:grpSpPr>
        <p:sp>
          <p:nvSpPr>
            <p:cNvPr id="4" name="角丸四角形 3"/>
            <p:cNvSpPr/>
            <p:nvPr/>
          </p:nvSpPr>
          <p:spPr>
            <a:xfrm>
              <a:off x="55764" y="5324"/>
              <a:ext cx="6299599" cy="44988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5" name="角丸四角形 4"/>
            <p:cNvSpPr/>
            <p:nvPr/>
          </p:nvSpPr>
          <p:spPr>
            <a:xfrm>
              <a:off x="68941" y="18501"/>
              <a:ext cx="6273245" cy="423529"/>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患者から入院中に地域連携パスに入ることを口頭で同意を得る。</a:t>
              </a:r>
            </a:p>
          </p:txBody>
        </p:sp>
      </p:grpSp>
      <p:grpSp>
        <p:nvGrpSpPr>
          <p:cNvPr id="6" name="グループ化 5"/>
          <p:cNvGrpSpPr/>
          <p:nvPr/>
        </p:nvGrpSpPr>
        <p:grpSpPr>
          <a:xfrm>
            <a:off x="1196752" y="1037567"/>
            <a:ext cx="467255" cy="414840"/>
            <a:chOff x="2957893" y="524240"/>
            <a:chExt cx="467255" cy="414840"/>
          </a:xfrm>
        </p:grpSpPr>
        <p:sp>
          <p:nvSpPr>
            <p:cNvPr id="7" name="右矢印 6"/>
            <p:cNvSpPr/>
            <p:nvPr/>
          </p:nvSpPr>
          <p:spPr>
            <a:xfrm rot="5339851">
              <a:off x="2984101" y="498032"/>
              <a:ext cx="414840"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8" name="右矢印 6"/>
            <p:cNvSpPr/>
            <p:nvPr/>
          </p:nvSpPr>
          <p:spPr>
            <a:xfrm rot="-60149">
              <a:off x="3050255" y="524250"/>
              <a:ext cx="280353" cy="29038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9" name="グループ化 8"/>
          <p:cNvGrpSpPr/>
          <p:nvPr/>
        </p:nvGrpSpPr>
        <p:grpSpPr>
          <a:xfrm>
            <a:off x="449422" y="1521439"/>
            <a:ext cx="6103185" cy="449333"/>
            <a:chOff x="125894" y="1008111"/>
            <a:chExt cx="6103185" cy="449333"/>
          </a:xfrm>
        </p:grpSpPr>
        <p:sp>
          <p:nvSpPr>
            <p:cNvPr id="10" name="角丸四角形 9"/>
            <p:cNvSpPr/>
            <p:nvPr/>
          </p:nvSpPr>
          <p:spPr>
            <a:xfrm>
              <a:off x="125894" y="1008111"/>
              <a:ext cx="6103185" cy="44933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1" name="角丸四角形 8"/>
            <p:cNvSpPr/>
            <p:nvPr/>
          </p:nvSpPr>
          <p:spPr>
            <a:xfrm>
              <a:off x="139055" y="1021272"/>
              <a:ext cx="6076863" cy="423011"/>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患者と相談し連携医とする医院や病院を決定する。</a:t>
              </a:r>
            </a:p>
          </p:txBody>
        </p:sp>
      </p:grpSp>
      <p:grpSp>
        <p:nvGrpSpPr>
          <p:cNvPr id="12" name="グループ化 11"/>
          <p:cNvGrpSpPr/>
          <p:nvPr/>
        </p:nvGrpSpPr>
        <p:grpSpPr>
          <a:xfrm>
            <a:off x="1208404" y="2034364"/>
            <a:ext cx="467255" cy="381725"/>
            <a:chOff x="2936560" y="1521036"/>
            <a:chExt cx="467255" cy="381725"/>
          </a:xfrm>
        </p:grpSpPr>
        <p:sp>
          <p:nvSpPr>
            <p:cNvPr id="13" name="右矢印 12"/>
            <p:cNvSpPr/>
            <p:nvPr/>
          </p:nvSpPr>
          <p:spPr>
            <a:xfrm rot="5452365">
              <a:off x="2979325" y="1478271"/>
              <a:ext cx="381725"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14" name="右矢印 10"/>
            <p:cNvSpPr/>
            <p:nvPr/>
          </p:nvSpPr>
          <p:spPr>
            <a:xfrm rot="52365">
              <a:off x="3030884" y="1521042"/>
              <a:ext cx="280353" cy="26720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15" name="グループ化 14"/>
          <p:cNvGrpSpPr/>
          <p:nvPr/>
        </p:nvGrpSpPr>
        <p:grpSpPr>
          <a:xfrm>
            <a:off x="438452" y="2479681"/>
            <a:ext cx="5442715" cy="626797"/>
            <a:chOff x="440180" y="1966353"/>
            <a:chExt cx="5442715" cy="626797"/>
          </a:xfrm>
        </p:grpSpPr>
        <p:sp>
          <p:nvSpPr>
            <p:cNvPr id="16" name="角丸四角形 15"/>
            <p:cNvSpPr/>
            <p:nvPr/>
          </p:nvSpPr>
          <p:spPr>
            <a:xfrm>
              <a:off x="440180" y="1966353"/>
              <a:ext cx="5442715" cy="626797"/>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7" name="角丸四角形 12"/>
            <p:cNvSpPr/>
            <p:nvPr/>
          </p:nvSpPr>
          <p:spPr>
            <a:xfrm>
              <a:off x="458538" y="1984711"/>
              <a:ext cx="5405999" cy="590081"/>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連携医に将来定期フォローのため通院することを主治医あるいは連携室から連絡し同意を得る。</a:t>
              </a:r>
            </a:p>
          </p:txBody>
        </p:sp>
      </p:grpSp>
      <p:grpSp>
        <p:nvGrpSpPr>
          <p:cNvPr id="18" name="グループ化 17"/>
          <p:cNvGrpSpPr/>
          <p:nvPr/>
        </p:nvGrpSpPr>
        <p:grpSpPr>
          <a:xfrm>
            <a:off x="1196752" y="3168843"/>
            <a:ext cx="467255" cy="374206"/>
            <a:chOff x="2924908" y="2655515"/>
            <a:chExt cx="467255" cy="374206"/>
          </a:xfrm>
        </p:grpSpPr>
        <p:sp>
          <p:nvSpPr>
            <p:cNvPr id="19" name="右矢印 18"/>
            <p:cNvSpPr/>
            <p:nvPr/>
          </p:nvSpPr>
          <p:spPr>
            <a:xfrm rot="5418331">
              <a:off x="2971433" y="2608990"/>
              <a:ext cx="374206"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20" name="右矢印 14"/>
            <p:cNvSpPr/>
            <p:nvPr/>
          </p:nvSpPr>
          <p:spPr>
            <a:xfrm rot="18331">
              <a:off x="3018659" y="2655515"/>
              <a:ext cx="280353" cy="26194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21" name="グループ化 20"/>
          <p:cNvGrpSpPr/>
          <p:nvPr/>
        </p:nvGrpSpPr>
        <p:grpSpPr>
          <a:xfrm>
            <a:off x="531608" y="3605414"/>
            <a:ext cx="5431667" cy="447173"/>
            <a:chOff x="440180" y="3092086"/>
            <a:chExt cx="5431667" cy="447173"/>
          </a:xfrm>
        </p:grpSpPr>
        <p:sp>
          <p:nvSpPr>
            <p:cNvPr id="22" name="角丸四角形 21"/>
            <p:cNvSpPr/>
            <p:nvPr/>
          </p:nvSpPr>
          <p:spPr>
            <a:xfrm>
              <a:off x="440180" y="3092086"/>
              <a:ext cx="5431667" cy="44717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23" name="角丸四角形 16"/>
            <p:cNvSpPr/>
            <p:nvPr/>
          </p:nvSpPr>
          <p:spPr>
            <a:xfrm>
              <a:off x="453277" y="3105183"/>
              <a:ext cx="5405473" cy="42097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ja-JP" altLang="en-US" sz="18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前立腺全摘除術を施行</a:t>
              </a:r>
            </a:p>
          </p:txBody>
        </p:sp>
      </p:grpSp>
      <p:grpSp>
        <p:nvGrpSpPr>
          <p:cNvPr id="24" name="グループ化 23"/>
          <p:cNvGrpSpPr/>
          <p:nvPr/>
        </p:nvGrpSpPr>
        <p:grpSpPr>
          <a:xfrm>
            <a:off x="1223663" y="4111251"/>
            <a:ext cx="467255" cy="354881"/>
            <a:chOff x="2951819" y="3597923"/>
            <a:chExt cx="467255" cy="354881"/>
          </a:xfrm>
        </p:grpSpPr>
        <p:sp>
          <p:nvSpPr>
            <p:cNvPr id="25" name="右矢印 24"/>
            <p:cNvSpPr/>
            <p:nvPr/>
          </p:nvSpPr>
          <p:spPr>
            <a:xfrm rot="5180184">
              <a:off x="3008006" y="3541736"/>
              <a:ext cx="354881"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26" name="右矢印 18"/>
            <p:cNvSpPr/>
            <p:nvPr/>
          </p:nvSpPr>
          <p:spPr>
            <a:xfrm rot="-219816">
              <a:off x="3041869" y="3598032"/>
              <a:ext cx="280353" cy="248417"/>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sp>
        <p:nvSpPr>
          <p:cNvPr id="28" name="角丸四角形 27"/>
          <p:cNvSpPr/>
          <p:nvPr/>
        </p:nvSpPr>
        <p:spPr>
          <a:xfrm>
            <a:off x="292019" y="4524796"/>
            <a:ext cx="4289109" cy="1075798"/>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29" name="角丸四角形 20"/>
          <p:cNvSpPr/>
          <p:nvPr/>
        </p:nvSpPr>
        <p:spPr>
          <a:xfrm>
            <a:off x="355037" y="4556305"/>
            <a:ext cx="4226091" cy="1012780"/>
          </a:xfrm>
          <a:prstGeom prst="rect">
            <a:avLst/>
          </a:prstGeom>
          <a:no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0"/>
              </a:spcBef>
              <a:spcAft>
                <a:spcPts val="0"/>
              </a:spcAft>
              <a:buClrTx/>
              <a:buSzTx/>
              <a:buFontTx/>
              <a:buNone/>
              <a:tabLst/>
              <a:defRPr/>
            </a:pPr>
            <a:r>
              <a:rPr kumimoji="0" lang="ja-JP" altLang="en-US" b="0" i="0"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退院後</a:t>
            </a:r>
            <a:r>
              <a:rPr kumimoji="0" lang="en-US" altLang="ja-JP" b="0" i="0"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30</a:t>
            </a:r>
            <a:r>
              <a:rPr kumimoji="0" lang="ja-JP" altLang="en-US" b="0" i="0"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日以内に必ず同意書と共同診療計画書</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を</a:t>
            </a:r>
            <a:endPar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defTabSz="7112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それぞれ患者用と医療者用の２通を作成、</a:t>
            </a:r>
            <a:endPar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defTabSz="7112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医療者用はスキャン等を行い基幹病院と連携医双方で保管する。</a:t>
            </a:r>
          </a:p>
        </p:txBody>
      </p:sp>
      <p:sp>
        <p:nvSpPr>
          <p:cNvPr id="36" name="スライド番号プレースホルダー 1"/>
          <p:cNvSpPr txBox="1">
            <a:spLocks/>
          </p:cNvSpPr>
          <p:nvPr/>
        </p:nvSpPr>
        <p:spPr>
          <a:xfrm>
            <a:off x="4464767" y="8676456"/>
            <a:ext cx="1905000" cy="228600"/>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Times New Roman" pitchFamily="18" charset="0"/>
                <a:ea typeface="ＭＳ Ｐゴシック"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C5AE5-D37A-48CE-A098-F05B2E7322ED}" type="slidenum">
              <a:rPr kumimoji="1" lang="en-US" altLang="ja-JP" sz="1200" b="0" i="0" u="none" strike="noStrike" kern="1200" cap="none" spc="0" normalizeH="0" baseline="0" noProof="0" smtClean="0">
                <a:ln>
                  <a:noFill/>
                </a:ln>
                <a:solidFill>
                  <a:prstClr val="black">
                    <a:tint val="75000"/>
                  </a:prstClr>
                </a:solidFill>
                <a:effectLst/>
                <a:uLnTx/>
                <a:uFillTx/>
                <a:latin typeface="Times New Roman" pitchFamily="18"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dirty="0">
              <a:ln>
                <a:noFill/>
              </a:ln>
              <a:solidFill>
                <a:prstClr val="black">
                  <a:tint val="75000"/>
                </a:prstClr>
              </a:solidFill>
              <a:effectLst/>
              <a:uLnTx/>
              <a:uFillTx/>
              <a:latin typeface="Times New Roman" pitchFamily="18" charset="0"/>
              <a:ea typeface="ＭＳ Ｐゴシック" charset="-128"/>
              <a:cs typeface="+mn-cs"/>
            </a:endParaRPr>
          </a:p>
        </p:txBody>
      </p:sp>
      <p:sp>
        <p:nvSpPr>
          <p:cNvPr id="37" name="右矢印 36"/>
          <p:cNvSpPr/>
          <p:nvPr/>
        </p:nvSpPr>
        <p:spPr>
          <a:xfrm>
            <a:off x="4581128" y="4860032"/>
            <a:ext cx="217169" cy="416232"/>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38" name="テキスト ボックス 2"/>
          <p:cNvSpPr txBox="1">
            <a:spLocks noChangeArrowheads="1"/>
          </p:cNvSpPr>
          <p:nvPr/>
        </p:nvSpPr>
        <p:spPr bwMode="auto">
          <a:xfrm>
            <a:off x="4798297" y="4739529"/>
            <a:ext cx="2019947"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1200" kern="0" dirty="0">
                <a:solidFill>
                  <a:srgbClr val="000000"/>
                </a:solidFill>
                <a:latin typeface="メイリオ" panose="020B0604030504040204" pitchFamily="50" charset="-128"/>
                <a:ea typeface="メイリオ" panose="020B0604030504040204" pitchFamily="50" charset="-128"/>
                <a:cs typeface="Calibri"/>
              </a:rPr>
              <a:t>基幹病院：</a:t>
            </a:r>
            <a:endParaRPr lang="en-US" altLang="ja-JP" sz="1200" kern="0" dirty="0">
              <a:solidFill>
                <a:srgbClr val="000000"/>
              </a:solidFill>
              <a:latin typeface="メイリオ" panose="020B0604030504040204" pitchFamily="50" charset="-128"/>
              <a:ea typeface="メイリオ" panose="020B0604030504040204" pitchFamily="50" charset="-128"/>
              <a:cs typeface="Calibri"/>
            </a:endParaRPr>
          </a:p>
          <a:p>
            <a:pPr algn="just">
              <a:spcAft>
                <a:spcPts val="0"/>
              </a:spcAft>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がん</a:t>
            </a:r>
            <a:r>
              <a:rPr lang="ja-JP" altLang="en-US" sz="1200" i="1" kern="100" dirty="0">
                <a:solidFill>
                  <a:prstClr val="black"/>
                </a:solidFill>
                <a:latin typeface="メイリオ" panose="020B0604030504040204" pitchFamily="50" charset="-128"/>
                <a:ea typeface="メイリオ" panose="020B0604030504040204" pitchFamily="50" charset="-128"/>
                <a:cs typeface="Times New Roman"/>
              </a:rPr>
              <a:t>治療</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連携計画策定料１</a:t>
            </a:r>
            <a:r>
              <a:rPr lang="ja-JP" altLang="en-US" sz="1200" kern="0" dirty="0">
                <a:solidFill>
                  <a:srgbClr val="000000"/>
                </a:solidFill>
                <a:latin typeface="メイリオ" panose="020B0604030504040204" pitchFamily="50" charset="-128"/>
                <a:ea typeface="メイリオ" panose="020B0604030504040204" pitchFamily="50" charset="-128"/>
                <a:cs typeface="Times New Roman"/>
              </a:rPr>
              <a:t> </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a:p>
            <a:pPr algn="just">
              <a:spcAft>
                <a:spcPts val="0"/>
              </a:spcAft>
            </a:pPr>
            <a:r>
              <a:rPr lang="en-US" sz="1200" kern="0" dirty="0">
                <a:solidFill>
                  <a:srgbClr val="000000"/>
                </a:solidFill>
                <a:latin typeface="メイリオ" panose="020B0604030504040204" pitchFamily="50" charset="-128"/>
                <a:ea typeface="メイリオ" panose="020B0604030504040204" pitchFamily="50" charset="-128"/>
                <a:cs typeface="Times New Roman"/>
              </a:rPr>
              <a:t>750</a:t>
            </a:r>
            <a:r>
              <a:rPr lang="ja-JP" altLang="en-US" sz="1200" kern="0" dirty="0">
                <a:solidFill>
                  <a:srgbClr val="000000"/>
                </a:solidFill>
                <a:latin typeface="メイリオ" panose="020B0604030504040204" pitchFamily="50" charset="-128"/>
                <a:ea typeface="メイリオ" panose="020B0604030504040204" pitchFamily="50" charset="-128"/>
                <a:cs typeface="Calibri"/>
              </a:rPr>
              <a:t>点算定可能</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39" name="テキスト ボックス 38"/>
          <p:cNvSpPr txBox="1"/>
          <p:nvPr/>
        </p:nvSpPr>
        <p:spPr>
          <a:xfrm>
            <a:off x="1077617" y="149320"/>
            <a:ext cx="4339650" cy="369332"/>
          </a:xfrm>
          <a:prstGeom prst="rect">
            <a:avLst/>
          </a:prstGeom>
          <a:noFill/>
        </p:spPr>
        <p:txBody>
          <a:bodyPr wrap="none" rtlCol="0">
            <a:spAutoFit/>
          </a:bodyPr>
          <a:lstStyle/>
          <a:p>
            <a:r>
              <a:rPr lang="ja-JP" altLang="ja-JP" sz="1800" dirty="0">
                <a:solidFill>
                  <a:prstClr val="black"/>
                </a:solidFill>
                <a:latin typeface="メイリオ" panose="020B0604030504040204" pitchFamily="50" charset="-128"/>
                <a:ea typeface="メイリオ" panose="020B0604030504040204" pitchFamily="50" charset="-128"/>
              </a:rPr>
              <a:t>前立腺がん術後地域連携パス　運用手順</a:t>
            </a:r>
            <a:endParaRPr lang="ja-JP" altLang="en-US" sz="1800" dirty="0">
              <a:solidFill>
                <a:prstClr val="black"/>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1837713" y="3187220"/>
            <a:ext cx="4647426" cy="276999"/>
          </a:xfrm>
          <a:prstGeom prst="rect">
            <a:avLst/>
          </a:prstGeom>
          <a:noFill/>
        </p:spPr>
        <p:txBody>
          <a:bodyPr wrap="none" rtlCol="0">
            <a:spAutoFit/>
          </a:bodyPr>
          <a:lstStyle/>
          <a:p>
            <a:r>
              <a:rPr kumimoji="1" lang="ja-JP" altLang="en-US" sz="1200" b="0" dirty="0">
                <a:latin typeface="メイリオ" panose="020B0604030504040204" pitchFamily="50" charset="-128"/>
                <a:ea typeface="メイリオ" panose="020B0604030504040204" pitchFamily="50" charset="-128"/>
              </a:rPr>
              <a:t>注１）連携医</a:t>
            </a:r>
            <a:r>
              <a:rPr lang="ja-JP" altLang="en-US" sz="1200" b="0" dirty="0">
                <a:latin typeface="メイリオ" panose="020B0604030504040204" pitchFamily="50" charset="-128"/>
                <a:ea typeface="メイリオ" panose="020B0604030504040204" pitchFamily="50" charset="-128"/>
              </a:rPr>
              <a:t>は厚生局に「前立腺がんパス参加」の届け出が必要</a:t>
            </a:r>
            <a:endParaRPr kumimoji="1" lang="ja-JP" altLang="en-US" sz="1200" b="0" dirty="0">
              <a:latin typeface="メイリオ" panose="020B0604030504040204" pitchFamily="50" charset="-128"/>
              <a:ea typeface="メイリオ" panose="020B0604030504040204" pitchFamily="50" charset="-128"/>
            </a:endParaRPr>
          </a:p>
        </p:txBody>
      </p:sp>
      <p:cxnSp>
        <p:nvCxnSpPr>
          <p:cNvPr id="42" name="直線コネクタ 41"/>
          <p:cNvCxnSpPr>
            <a:cxnSpLocks/>
          </p:cNvCxnSpPr>
          <p:nvPr/>
        </p:nvCxnSpPr>
        <p:spPr bwMode="auto">
          <a:xfrm>
            <a:off x="454404" y="4860032"/>
            <a:ext cx="376668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5632024"/>
            <a:ext cx="2378060" cy="341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図 45"/>
          <p:cNvPicPr>
            <a:picLocks noChangeAspect="1"/>
          </p:cNvPicPr>
          <p:nvPr/>
        </p:nvPicPr>
        <p:blipFill rotWithShape="1">
          <a:blip r:embed="rId3" cstate="print">
            <a:extLst>
              <a:ext uri="{28A0092B-C50C-407E-A947-70E740481C1C}">
                <a14:useLocalDpi xmlns:a14="http://schemas.microsoft.com/office/drawing/2010/main" val="0"/>
              </a:ext>
            </a:extLst>
          </a:blip>
          <a:srcRect l="6793" t="6120" r="2765" b="7395"/>
          <a:stretch/>
        </p:blipFill>
        <p:spPr>
          <a:xfrm>
            <a:off x="2845063" y="5632024"/>
            <a:ext cx="2495366" cy="3374015"/>
          </a:xfrm>
          <a:prstGeom prst="rect">
            <a:avLst/>
          </a:prstGeom>
        </p:spPr>
      </p:pic>
      <p:sp>
        <p:nvSpPr>
          <p:cNvPr id="48" name="テキスト ボックス 47"/>
          <p:cNvSpPr txBox="1"/>
          <p:nvPr/>
        </p:nvSpPr>
        <p:spPr>
          <a:xfrm>
            <a:off x="5340429" y="7164288"/>
            <a:ext cx="1437154" cy="1600438"/>
          </a:xfrm>
          <a:prstGeom prst="rect">
            <a:avLst/>
          </a:prstGeom>
          <a:noFill/>
        </p:spPr>
        <p:txBody>
          <a:bodyPr wrap="square" rtlCol="0">
            <a:spAutoFit/>
          </a:bodyPr>
          <a:lstStyle/>
          <a:p>
            <a:r>
              <a:rPr kumimoji="1" lang="ja-JP" altLang="en-US" dirty="0"/>
              <a:t>例）</a:t>
            </a:r>
            <a:endParaRPr kumimoji="1" lang="en-US" altLang="ja-JP" dirty="0"/>
          </a:p>
          <a:p>
            <a:r>
              <a:rPr kumimoji="1" lang="en-US" altLang="ja-JP" dirty="0"/>
              <a:t>1</a:t>
            </a:r>
            <a:r>
              <a:rPr kumimoji="1" lang="ja-JP" altLang="en-US" dirty="0"/>
              <a:t>通は基幹病院がスキャンして保存したのち連携医に送付。</a:t>
            </a:r>
            <a:endParaRPr kumimoji="1" lang="en-US" altLang="ja-JP" dirty="0"/>
          </a:p>
          <a:p>
            <a:r>
              <a:rPr lang="ja-JP" altLang="en-US" dirty="0"/>
              <a:t>もう</a:t>
            </a:r>
            <a:r>
              <a:rPr lang="en-US" altLang="ja-JP" dirty="0"/>
              <a:t>1</a:t>
            </a:r>
            <a:r>
              <a:rPr lang="ja-JP" altLang="en-US" dirty="0"/>
              <a:t>通は患者に渡す。</a:t>
            </a:r>
            <a:endParaRPr kumimoji="1" lang="ja-JP" altLang="en-US" dirty="0"/>
          </a:p>
        </p:txBody>
      </p:sp>
      <p:sp>
        <p:nvSpPr>
          <p:cNvPr id="2" name="テキスト ボックス 1"/>
          <p:cNvSpPr txBox="1"/>
          <p:nvPr/>
        </p:nvSpPr>
        <p:spPr>
          <a:xfrm>
            <a:off x="74250" y="5785911"/>
            <a:ext cx="364202" cy="307777"/>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①</a:t>
            </a:r>
          </a:p>
        </p:txBody>
      </p:sp>
      <p:sp>
        <p:nvSpPr>
          <p:cNvPr id="41" name="テキスト ボックス 40"/>
          <p:cNvSpPr txBox="1"/>
          <p:nvPr/>
        </p:nvSpPr>
        <p:spPr>
          <a:xfrm>
            <a:off x="2717018" y="5785912"/>
            <a:ext cx="256090" cy="30777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②</a:t>
            </a:r>
          </a:p>
        </p:txBody>
      </p:sp>
    </p:spTree>
    <p:extLst>
      <p:ext uri="{BB962C8B-B14F-4D97-AF65-F5344CB8AC3E}">
        <p14:creationId xmlns:p14="http://schemas.microsoft.com/office/powerpoint/2010/main" val="366917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8967" y="1600902"/>
            <a:ext cx="3608680" cy="276999"/>
          </a:xfrm>
          <a:prstGeom prst="rect">
            <a:avLst/>
          </a:prstGeom>
          <a:noFill/>
        </p:spPr>
        <p:txBody>
          <a:bodyPr wrap="none" rtlCol="0">
            <a:spAutoFit/>
          </a:bodyPr>
          <a:lstStyle/>
          <a:p>
            <a:r>
              <a:rPr kumimoji="1" lang="ja-JP" altLang="en-US" sz="1200" b="0" dirty="0">
                <a:latin typeface="メイリオ" panose="020B0604030504040204" pitchFamily="50" charset="-128"/>
                <a:ea typeface="メイリオ" panose="020B0604030504040204" pitchFamily="50" charset="-128"/>
              </a:rPr>
              <a:t>注２）連携医への通院開始時期は基幹病院が決定</a:t>
            </a:r>
          </a:p>
        </p:txBody>
      </p:sp>
      <p:grpSp>
        <p:nvGrpSpPr>
          <p:cNvPr id="5" name="グループ化 4"/>
          <p:cNvGrpSpPr/>
          <p:nvPr/>
        </p:nvGrpSpPr>
        <p:grpSpPr>
          <a:xfrm rot="21399823">
            <a:off x="620688" y="423553"/>
            <a:ext cx="467255" cy="376308"/>
            <a:chOff x="2955785" y="5149567"/>
            <a:chExt cx="467255" cy="376308"/>
          </a:xfrm>
        </p:grpSpPr>
        <p:sp>
          <p:nvSpPr>
            <p:cNvPr id="6" name="右矢印 5"/>
            <p:cNvSpPr/>
            <p:nvPr/>
          </p:nvSpPr>
          <p:spPr>
            <a:xfrm rot="5598591">
              <a:off x="3001259" y="5104093"/>
              <a:ext cx="376308" cy="467255"/>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7" name="右矢印 22"/>
            <p:cNvSpPr/>
            <p:nvPr/>
          </p:nvSpPr>
          <p:spPr>
            <a:xfrm rot="198591">
              <a:off x="3052496" y="5149660"/>
              <a:ext cx="280353" cy="26341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sp>
        <p:nvSpPr>
          <p:cNvPr id="9" name="角丸四角形 8"/>
          <p:cNvSpPr/>
          <p:nvPr/>
        </p:nvSpPr>
        <p:spPr>
          <a:xfrm>
            <a:off x="438967" y="827584"/>
            <a:ext cx="5006257" cy="62831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0" name="角丸四角形 24"/>
          <p:cNvSpPr/>
          <p:nvPr/>
        </p:nvSpPr>
        <p:spPr>
          <a:xfrm>
            <a:off x="457631" y="845987"/>
            <a:ext cx="5472985" cy="591507"/>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defTabSz="6223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術後合併症とくに尿失禁が改善し、</a:t>
            </a:r>
            <a:r>
              <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PSA</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値が安定したところ</a:t>
            </a:r>
            <a:endPar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defTabSz="622300" eaLnBrk="1" fontAlgn="auto" latinLnBrk="0" hangingPunct="1">
              <a:lnSpc>
                <a:spcPct val="9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（例</a:t>
            </a:r>
            <a:r>
              <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PSA</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0"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0.01ng/ml</a:t>
            </a:r>
            <a:r>
              <a:rPr kumimoji="0"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）で連携医に通院を依頼する。</a:t>
            </a:r>
          </a:p>
        </p:txBody>
      </p:sp>
      <p:sp>
        <p:nvSpPr>
          <p:cNvPr id="12" name="角丸四角形 11"/>
          <p:cNvSpPr/>
          <p:nvPr/>
        </p:nvSpPr>
        <p:spPr>
          <a:xfrm>
            <a:off x="344259" y="7057684"/>
            <a:ext cx="4000813" cy="724458"/>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13" name="角丸四角形 28"/>
          <p:cNvSpPr/>
          <p:nvPr/>
        </p:nvSpPr>
        <p:spPr>
          <a:xfrm>
            <a:off x="410966" y="6896839"/>
            <a:ext cx="4061470" cy="1059537"/>
          </a:xfrm>
          <a:prstGeom prst="rect">
            <a:avLst/>
          </a:prstGeom>
          <a:noFill/>
          <a:ln>
            <a:noFill/>
          </a:ln>
          <a:effectLst/>
        </p:spPr>
        <p:txBody>
          <a:bodyPr spcFirstLastPara="0" vert="horz" wrap="square" lIns="41910" tIns="41910" rIns="41910" bIns="41910" numCol="1" spcCol="1270" anchor="ctr" anchorCtr="0">
            <a:noAutofit/>
          </a:bodyPr>
          <a:lstStyle/>
          <a:p>
            <a:pPr defTabSz="488950" fontAlgn="auto">
              <a:lnSpc>
                <a:spcPct val="90000"/>
              </a:lnSpc>
              <a:spcAft>
                <a:spcPts val="0"/>
              </a:spcAft>
              <a:defRPr/>
            </a:pPr>
            <a:r>
              <a:rPr lang="ja-JP" altLang="en-US" b="0" dirty="0">
                <a:solidFill>
                  <a:sysClr val="windowText" lastClr="000000"/>
                </a:solidFill>
                <a:latin typeface="メイリオ" panose="020B0604030504040204" pitchFamily="50" charset="-128"/>
                <a:ea typeface="メイリオ" panose="020B0604030504040204" pitchFamily="50" charset="-128"/>
              </a:rPr>
              <a:t>連携医で</a:t>
            </a:r>
            <a:r>
              <a:rPr lang="en-US" altLang="ja-JP" b="0" dirty="0">
                <a:solidFill>
                  <a:sysClr val="windowText" lastClr="000000"/>
                </a:solidFill>
                <a:latin typeface="メイリオ" panose="020B0604030504040204" pitchFamily="50" charset="-128"/>
                <a:ea typeface="メイリオ" panose="020B0604030504040204" pitchFamily="50" charset="-128"/>
              </a:rPr>
              <a:t>PSA</a:t>
            </a:r>
            <a:r>
              <a:rPr lang="ja-JP" altLang="en-US" b="0" dirty="0">
                <a:solidFill>
                  <a:sysClr val="windowText" lastClr="000000"/>
                </a:solidFill>
                <a:latin typeface="メイリオ" panose="020B0604030504040204" pitchFamily="50" charset="-128"/>
                <a:ea typeface="メイリオ" panose="020B0604030504040204" pitchFamily="50" charset="-128"/>
              </a:rPr>
              <a:t>値の測定と診察を継続し（目安：</a:t>
            </a:r>
            <a:r>
              <a:rPr lang="en-US" altLang="ja-JP" b="0" dirty="0">
                <a:solidFill>
                  <a:sysClr val="windowText" lastClr="000000"/>
                </a:solidFill>
                <a:latin typeface="メイリオ" panose="020B0604030504040204" pitchFamily="50" charset="-128"/>
                <a:ea typeface="メイリオ" panose="020B0604030504040204" pitchFamily="50" charset="-128"/>
              </a:rPr>
              <a:t>PSA</a:t>
            </a:r>
            <a:r>
              <a:rPr lang="ja-JP" altLang="en-US" b="0" dirty="0">
                <a:solidFill>
                  <a:sysClr val="windowText" lastClr="000000"/>
                </a:solidFill>
                <a:latin typeface="メイリオ" panose="020B0604030504040204" pitchFamily="50" charset="-128"/>
                <a:ea typeface="メイリオ" panose="020B0604030504040204" pitchFamily="50" charset="-128"/>
              </a:rPr>
              <a:t>値安定していれば</a:t>
            </a:r>
            <a:r>
              <a:rPr lang="en-US" altLang="ja-JP" b="0" dirty="0">
                <a:solidFill>
                  <a:sysClr val="windowText" lastClr="000000"/>
                </a:solidFill>
                <a:latin typeface="メイリオ" panose="020B0604030504040204" pitchFamily="50" charset="-128"/>
                <a:ea typeface="メイリオ" panose="020B0604030504040204" pitchFamily="50" charset="-128"/>
              </a:rPr>
              <a:t>3</a:t>
            </a:r>
            <a:r>
              <a:rPr lang="ja-JP" altLang="en-US" b="0" dirty="0">
                <a:solidFill>
                  <a:sysClr val="windowText" lastClr="000000"/>
                </a:solidFill>
                <a:latin typeface="メイリオ" panose="020B0604030504040204" pitchFamily="50" charset="-128"/>
                <a:ea typeface="メイリオ" panose="020B0604030504040204" pitchFamily="50" charset="-128"/>
              </a:rPr>
              <a:t>か月ごと）データ記入用紙兼診療情報提供書を基幹病院に</a:t>
            </a:r>
            <a:r>
              <a:rPr lang="en-US" altLang="ja-JP" b="0" dirty="0">
                <a:solidFill>
                  <a:sysClr val="windowText" lastClr="000000"/>
                </a:solidFill>
                <a:latin typeface="メイリオ" panose="020B0604030504040204" pitchFamily="50" charset="-128"/>
                <a:ea typeface="メイリオ" panose="020B0604030504040204" pitchFamily="50" charset="-128"/>
              </a:rPr>
              <a:t>FAX</a:t>
            </a:r>
            <a:r>
              <a:rPr lang="ja-JP" altLang="en-US" b="0" dirty="0">
                <a:solidFill>
                  <a:sysClr val="windowText" lastClr="000000"/>
                </a:solidFill>
                <a:latin typeface="メイリオ" panose="020B0604030504040204" pitchFamily="50" charset="-128"/>
                <a:ea typeface="メイリオ" panose="020B0604030504040204" pitchFamily="50" charset="-128"/>
              </a:rPr>
              <a:t>する。</a:t>
            </a:r>
          </a:p>
        </p:txBody>
      </p:sp>
      <p:grpSp>
        <p:nvGrpSpPr>
          <p:cNvPr id="23" name="グループ化 22"/>
          <p:cNvGrpSpPr/>
          <p:nvPr/>
        </p:nvGrpSpPr>
        <p:grpSpPr>
          <a:xfrm>
            <a:off x="589900" y="6663392"/>
            <a:ext cx="489833" cy="391855"/>
            <a:chOff x="2321155" y="6237488"/>
            <a:chExt cx="379336" cy="307629"/>
          </a:xfrm>
        </p:grpSpPr>
        <p:sp>
          <p:nvSpPr>
            <p:cNvPr id="24" name="右矢印 23"/>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25" name="右矢印 30"/>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algn="ctr" defTabSz="533400" fontAlgn="auto">
                <a:lnSpc>
                  <a:spcPct val="90000"/>
                </a:lnSpc>
                <a:spcAft>
                  <a:spcPct val="35000"/>
                </a:spcAft>
                <a:defRPr/>
              </a:pPr>
              <a:endParaRPr lang="ja-JP" altLang="en-US" sz="1200" b="0">
                <a:solidFill>
                  <a:srgbClr val="44546A">
                    <a:hueOff val="0"/>
                    <a:satOff val="0"/>
                    <a:lumOff val="0"/>
                    <a:alphaOff val="0"/>
                  </a:srgbClr>
                </a:solidFill>
                <a:latin typeface="Century"/>
                <a:ea typeface="ＭＳ 明朝"/>
              </a:endParaRPr>
            </a:p>
          </p:txBody>
        </p:sp>
      </p:grpSp>
      <p:sp>
        <p:nvSpPr>
          <p:cNvPr id="29" name="テキスト ボックス 2"/>
          <p:cNvSpPr txBox="1">
            <a:spLocks noChangeArrowheads="1"/>
          </p:cNvSpPr>
          <p:nvPr/>
        </p:nvSpPr>
        <p:spPr bwMode="auto">
          <a:xfrm>
            <a:off x="4798703" y="7114604"/>
            <a:ext cx="1570328"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1200" kern="0" dirty="0">
                <a:solidFill>
                  <a:srgbClr val="000000"/>
                </a:solidFill>
                <a:latin typeface="メイリオ" panose="020B0604030504040204" pitchFamily="50" charset="-128"/>
                <a:ea typeface="メイリオ" panose="020B0604030504040204" pitchFamily="50" charset="-128"/>
                <a:cs typeface="Calibri"/>
              </a:rPr>
              <a:t>連携医：</a:t>
            </a:r>
            <a:endParaRPr lang="en-US" altLang="ja-JP" sz="1200" kern="0" dirty="0">
              <a:solidFill>
                <a:srgbClr val="000000"/>
              </a:solidFill>
              <a:latin typeface="メイリオ" panose="020B0604030504040204" pitchFamily="50" charset="-128"/>
              <a:ea typeface="メイリオ" panose="020B0604030504040204" pitchFamily="50" charset="-128"/>
              <a:cs typeface="Calibri"/>
            </a:endParaRPr>
          </a:p>
          <a:p>
            <a:pPr algn="just">
              <a:spcAft>
                <a:spcPts val="0"/>
              </a:spcAft>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がん治療連携指導料</a:t>
            </a:r>
          </a:p>
          <a:p>
            <a:pPr algn="just">
              <a:spcAft>
                <a:spcPts val="0"/>
              </a:spcAft>
            </a:pPr>
            <a:r>
              <a:rPr lang="en-US" sz="1200" kern="0" dirty="0">
                <a:solidFill>
                  <a:srgbClr val="000000"/>
                </a:solidFill>
                <a:latin typeface="メイリオ" panose="020B0604030504040204" pitchFamily="50" charset="-128"/>
                <a:ea typeface="メイリオ" panose="020B0604030504040204" pitchFamily="50" charset="-128"/>
                <a:cs typeface="Times New Roman"/>
              </a:rPr>
              <a:t>300</a:t>
            </a:r>
            <a:r>
              <a:rPr lang="ja-JP" altLang="en-US" sz="1200" kern="0" dirty="0">
                <a:solidFill>
                  <a:srgbClr val="000000"/>
                </a:solidFill>
                <a:latin typeface="メイリオ" panose="020B0604030504040204" pitchFamily="50" charset="-128"/>
                <a:ea typeface="メイリオ" panose="020B0604030504040204" pitchFamily="50" charset="-128"/>
                <a:cs typeface="Calibri"/>
              </a:rPr>
              <a:t>点算定</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34" name="右矢印 33"/>
          <p:cNvSpPr/>
          <p:nvPr/>
        </p:nvSpPr>
        <p:spPr>
          <a:xfrm>
            <a:off x="4437112" y="7271731"/>
            <a:ext cx="281939" cy="332078"/>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pic>
        <p:nvPicPr>
          <p:cNvPr id="36" name="図 35"/>
          <p:cNvPicPr>
            <a:picLocks noChangeAspect="1"/>
          </p:cNvPicPr>
          <p:nvPr/>
        </p:nvPicPr>
        <p:blipFill rotWithShape="1">
          <a:blip r:embed="rId2" cstate="print">
            <a:extLst>
              <a:ext uri="{28A0092B-C50C-407E-A947-70E740481C1C}">
                <a14:useLocalDpi xmlns:a14="http://schemas.microsoft.com/office/drawing/2010/main" val="0"/>
              </a:ext>
            </a:extLst>
          </a:blip>
          <a:srcRect l="2984" t="3350" r="3263"/>
          <a:stretch/>
        </p:blipFill>
        <p:spPr>
          <a:xfrm>
            <a:off x="412105" y="2464781"/>
            <a:ext cx="2770751" cy="4038694"/>
          </a:xfrm>
          <a:prstGeom prst="rect">
            <a:avLst/>
          </a:prstGeom>
        </p:spPr>
      </p:pic>
      <p:sp>
        <p:nvSpPr>
          <p:cNvPr id="38" name="テキスト ボックス 37"/>
          <p:cNvSpPr txBox="1"/>
          <p:nvPr/>
        </p:nvSpPr>
        <p:spPr>
          <a:xfrm>
            <a:off x="397398" y="2006849"/>
            <a:ext cx="4493538" cy="307777"/>
          </a:xfrm>
          <a:prstGeom prst="rect">
            <a:avLst/>
          </a:prstGeom>
          <a:noFill/>
        </p:spPr>
        <p:txBody>
          <a:bodyPr wrap="none" rtlCol="0">
            <a:spAutoFit/>
          </a:bodyPr>
          <a:lstStyle/>
          <a:p>
            <a:r>
              <a:rPr kumimoji="1" lang="ja-JP" altLang="en-US" b="0" dirty="0">
                <a:latin typeface="メイリオ" panose="020B0604030504040204" pitchFamily="50" charset="-128"/>
                <a:ea typeface="メイリオ" panose="020B0604030504040204" pitchFamily="50" charset="-128"/>
              </a:rPr>
              <a:t>基幹病院主治医は結日記に患者データを記入して渡す</a:t>
            </a:r>
          </a:p>
        </p:txBody>
      </p:sp>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638" y="2443574"/>
            <a:ext cx="3067986" cy="4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テキスト ボックス 40"/>
          <p:cNvSpPr txBox="1"/>
          <p:nvPr/>
        </p:nvSpPr>
        <p:spPr>
          <a:xfrm>
            <a:off x="584406" y="7911090"/>
            <a:ext cx="5704447" cy="276999"/>
          </a:xfrm>
          <a:prstGeom prst="rect">
            <a:avLst/>
          </a:prstGeom>
          <a:noFill/>
        </p:spPr>
        <p:txBody>
          <a:bodyPr wrap="none" rtlCol="0">
            <a:spAutoFit/>
          </a:bodyPr>
          <a:lstStyle/>
          <a:p>
            <a:r>
              <a:rPr kumimoji="1" lang="ja-JP" altLang="en-US" sz="1200" b="0" dirty="0">
                <a:latin typeface="メイリオ" panose="020B0604030504040204" pitchFamily="50" charset="-128"/>
                <a:ea typeface="メイリオ" panose="020B0604030504040204" pitchFamily="50" charset="-128"/>
              </a:rPr>
              <a:t>注３）連携医は</a:t>
            </a:r>
            <a:r>
              <a:rPr kumimoji="1" lang="en-US" altLang="ja-JP" sz="1200" b="0" dirty="0">
                <a:latin typeface="メイリオ" panose="020B0604030504040204" pitchFamily="50" charset="-128"/>
                <a:ea typeface="メイリオ" panose="020B0604030504040204" pitchFamily="50" charset="-128"/>
              </a:rPr>
              <a:t>FAX</a:t>
            </a:r>
            <a:r>
              <a:rPr kumimoji="1" lang="ja-JP" altLang="en-US" sz="1200" b="0" dirty="0">
                <a:latin typeface="メイリオ" panose="020B0604030504040204" pitchFamily="50" charset="-128"/>
                <a:ea typeface="メイリオ" panose="020B0604030504040204" pitchFamily="50" charset="-128"/>
              </a:rPr>
              <a:t>した</a:t>
            </a:r>
            <a:r>
              <a:rPr lang="ja-JP" altLang="en-US" sz="1200" b="0" dirty="0">
                <a:solidFill>
                  <a:sysClr val="windowText" lastClr="000000"/>
                </a:solidFill>
                <a:latin typeface="メイリオ" panose="020B0604030504040204" pitchFamily="50" charset="-128"/>
                <a:ea typeface="メイリオ" panose="020B0604030504040204" pitchFamily="50" charset="-128"/>
              </a:rPr>
              <a:t>データ記入用紙兼診療情報提供書のコピーを保管する。</a:t>
            </a:r>
            <a:endParaRPr kumimoji="1" lang="ja-JP" altLang="en-US" sz="1200" b="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BB2E88AE-3A88-496A-81BF-28FB2F16B674}"/>
              </a:ext>
            </a:extLst>
          </p:cNvPr>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13</a:t>
            </a:fld>
            <a:endParaRPr lang="en-US" altLang="ja-JP">
              <a:solidFill>
                <a:srgbClr val="000000"/>
              </a:solidFill>
            </a:endParaRPr>
          </a:p>
        </p:txBody>
      </p:sp>
      <p:sp>
        <p:nvSpPr>
          <p:cNvPr id="3" name="テキスト ボックス 2"/>
          <p:cNvSpPr txBox="1"/>
          <p:nvPr/>
        </p:nvSpPr>
        <p:spPr>
          <a:xfrm>
            <a:off x="3096001" y="2487402"/>
            <a:ext cx="364202" cy="307777"/>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③</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383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14</a:t>
            </a:fld>
            <a:endParaRPr lang="en-US" altLang="ja-JP">
              <a:solidFill>
                <a:srgbClr val="000000"/>
              </a:solidFill>
            </a:endParaRPr>
          </a:p>
        </p:txBody>
      </p:sp>
      <p:sp>
        <p:nvSpPr>
          <p:cNvPr id="3" name="スライド番号プレースホルダー 1"/>
          <p:cNvSpPr txBox="1">
            <a:spLocks/>
          </p:cNvSpPr>
          <p:nvPr/>
        </p:nvSpPr>
        <p:spPr bwMode="auto">
          <a:xfrm>
            <a:off x="4914900" y="83312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b="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b="1" kern="1200">
                <a:solidFill>
                  <a:schemeClr val="tx1"/>
                </a:solidFill>
                <a:latin typeface="Times New Roman" pitchFamily="18" charset="0"/>
                <a:ea typeface="ＭＳ Ｐゴシック" pitchFamily="50" charset="-128"/>
                <a:cs typeface="+mn-cs"/>
              </a:defRPr>
            </a:lvl9pPr>
          </a:lstStyle>
          <a:p>
            <a:pPr>
              <a:defRPr/>
            </a:pPr>
            <a:fld id="{DA1C2959-BC1A-4C86-8919-EB7461162348}" type="slidenum">
              <a:rPr lang="en-US" altLang="ja-JP" smtClean="0">
                <a:solidFill>
                  <a:srgbClr val="000000"/>
                </a:solidFill>
              </a:rPr>
              <a:pPr>
                <a:defRPr/>
              </a:pPr>
              <a:t>14</a:t>
            </a:fld>
            <a:endParaRPr lang="en-US" altLang="ja-JP">
              <a:solidFill>
                <a:srgbClr val="000000"/>
              </a:solidFill>
            </a:endParaRPr>
          </a:p>
        </p:txBody>
      </p:sp>
      <p:grpSp>
        <p:nvGrpSpPr>
          <p:cNvPr id="13" name="グループ化 12"/>
          <p:cNvGrpSpPr/>
          <p:nvPr/>
        </p:nvGrpSpPr>
        <p:grpSpPr>
          <a:xfrm>
            <a:off x="340523" y="7349192"/>
            <a:ext cx="489833" cy="391855"/>
            <a:chOff x="2321155" y="6237488"/>
            <a:chExt cx="379336" cy="307629"/>
          </a:xfrm>
        </p:grpSpPr>
        <p:sp>
          <p:nvSpPr>
            <p:cNvPr id="14" name="右矢印 13"/>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15" name="右矢印 30"/>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algn="ctr" defTabSz="533400" fontAlgn="auto">
                <a:lnSpc>
                  <a:spcPct val="90000"/>
                </a:lnSpc>
                <a:spcAft>
                  <a:spcPct val="35000"/>
                </a:spcAft>
                <a:defRPr/>
              </a:pPr>
              <a:endParaRPr lang="ja-JP" altLang="en-US" sz="1200" b="0">
                <a:solidFill>
                  <a:srgbClr val="44546A">
                    <a:hueOff val="0"/>
                    <a:satOff val="0"/>
                    <a:lumOff val="0"/>
                    <a:alphaOff val="0"/>
                  </a:srgbClr>
                </a:solidFill>
                <a:latin typeface="Century"/>
                <a:ea typeface="ＭＳ 明朝"/>
              </a:endParaRPr>
            </a:p>
          </p:txBody>
        </p:sp>
      </p:grpSp>
      <p:sp>
        <p:nvSpPr>
          <p:cNvPr id="17" name="テキスト ボックス 2"/>
          <p:cNvSpPr txBox="1">
            <a:spLocks noChangeArrowheads="1"/>
          </p:cNvSpPr>
          <p:nvPr/>
        </p:nvSpPr>
        <p:spPr bwMode="auto">
          <a:xfrm>
            <a:off x="4974540" y="6431097"/>
            <a:ext cx="1558192"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altLang="en-US" sz="1200" kern="0" dirty="0">
                <a:solidFill>
                  <a:srgbClr val="000000"/>
                </a:solidFill>
                <a:latin typeface="メイリオ" panose="020B0604030504040204" pitchFamily="50" charset="-128"/>
                <a:ea typeface="メイリオ" panose="020B0604030504040204" pitchFamily="50" charset="-128"/>
                <a:cs typeface="Calibri"/>
              </a:rPr>
              <a:t>基幹病院：</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がん治療連携計画策定料</a:t>
            </a:r>
            <a:r>
              <a:rPr lang="en-US" sz="1200" kern="100" dirty="0">
                <a:solidFill>
                  <a:prstClr val="black"/>
                </a:solidFill>
                <a:latin typeface="メイリオ" panose="020B0604030504040204" pitchFamily="50" charset="-128"/>
                <a:ea typeface="メイリオ" panose="020B0604030504040204" pitchFamily="50" charset="-128"/>
                <a:cs typeface="Times New Roman"/>
              </a:rPr>
              <a:t>2</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a:p>
            <a:pPr algn="just">
              <a:spcAft>
                <a:spcPts val="0"/>
              </a:spcAft>
            </a:pPr>
            <a:r>
              <a:rPr lang="en-US" sz="1200" kern="0" dirty="0">
                <a:solidFill>
                  <a:srgbClr val="000000"/>
                </a:solidFill>
                <a:latin typeface="メイリオ" panose="020B0604030504040204" pitchFamily="50" charset="-128"/>
                <a:ea typeface="メイリオ" panose="020B0604030504040204" pitchFamily="50" charset="-128"/>
                <a:cs typeface="Times New Roman"/>
              </a:rPr>
              <a:t>300</a:t>
            </a:r>
            <a:r>
              <a:rPr lang="ja-JP" altLang="en-US" sz="1200" kern="0" dirty="0">
                <a:solidFill>
                  <a:srgbClr val="000000"/>
                </a:solidFill>
                <a:latin typeface="メイリオ" panose="020B0604030504040204" pitchFamily="50" charset="-128"/>
                <a:ea typeface="メイリオ" panose="020B0604030504040204" pitchFamily="50" charset="-128"/>
                <a:cs typeface="Calibri"/>
              </a:rPr>
              <a:t>点算定</a:t>
            </a:r>
            <a:endParaRPr lang="ja-JP" altLang="en-US" sz="12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69" name="テキスト ボックス 68">
            <a:extLst>
              <a:ext uri="{FF2B5EF4-FFF2-40B4-BE49-F238E27FC236}">
                <a16:creationId xmlns:a16="http://schemas.microsoft.com/office/drawing/2014/main" id="{CE34BFFB-EB8F-4B41-B7CE-938B66151B77}"/>
              </a:ext>
            </a:extLst>
          </p:cNvPr>
          <p:cNvSpPr txBox="1"/>
          <p:nvPr/>
        </p:nvSpPr>
        <p:spPr>
          <a:xfrm>
            <a:off x="4596879" y="5882426"/>
            <a:ext cx="129614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記入例</a:t>
            </a:r>
          </a:p>
        </p:txBody>
      </p:sp>
      <p:grpSp>
        <p:nvGrpSpPr>
          <p:cNvPr id="70" name="グループ化 69">
            <a:extLst>
              <a:ext uri="{FF2B5EF4-FFF2-40B4-BE49-F238E27FC236}">
                <a16:creationId xmlns:a16="http://schemas.microsoft.com/office/drawing/2014/main" id="{603B6C2A-B4AC-4BBC-BB98-8C471EDC8ECE}"/>
              </a:ext>
            </a:extLst>
          </p:cNvPr>
          <p:cNvGrpSpPr/>
          <p:nvPr/>
        </p:nvGrpSpPr>
        <p:grpSpPr>
          <a:xfrm>
            <a:off x="154855" y="114387"/>
            <a:ext cx="489833" cy="391855"/>
            <a:chOff x="2321155" y="6237488"/>
            <a:chExt cx="379336" cy="307629"/>
          </a:xfrm>
        </p:grpSpPr>
        <p:sp>
          <p:nvSpPr>
            <p:cNvPr id="71" name="右矢印 235">
              <a:extLst>
                <a:ext uri="{FF2B5EF4-FFF2-40B4-BE49-F238E27FC236}">
                  <a16:creationId xmlns:a16="http://schemas.microsoft.com/office/drawing/2014/main" id="{49150BFC-C9A1-4FB6-B202-4BFC772888ED}"/>
                </a:ext>
              </a:extLst>
            </p:cNvPr>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72" name="右矢印 30">
              <a:extLst>
                <a:ext uri="{FF2B5EF4-FFF2-40B4-BE49-F238E27FC236}">
                  <a16:creationId xmlns:a16="http://schemas.microsoft.com/office/drawing/2014/main" id="{30BA7D17-45D3-468C-A8F3-B89E798AA397}"/>
                </a:ext>
              </a:extLst>
            </p:cNvPr>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srgbClr val="44546A">
                    <a:hueOff val="0"/>
                    <a:satOff val="0"/>
                    <a:lumOff val="0"/>
                    <a:alphaOff val="0"/>
                  </a:srgbClr>
                </a:solidFill>
                <a:effectLst/>
                <a:uLnTx/>
                <a:uFillTx/>
                <a:latin typeface="Century"/>
                <a:ea typeface="ＭＳ 明朝"/>
                <a:cs typeface="+mn-cs"/>
              </a:endParaRPr>
            </a:p>
          </p:txBody>
        </p:sp>
      </p:grpSp>
      <p:sp>
        <p:nvSpPr>
          <p:cNvPr id="74" name="角丸四角形 233">
            <a:extLst>
              <a:ext uri="{FF2B5EF4-FFF2-40B4-BE49-F238E27FC236}">
                <a16:creationId xmlns:a16="http://schemas.microsoft.com/office/drawing/2014/main" id="{23D84492-06C6-4FBD-9F5D-E520129CA7C1}"/>
              </a:ext>
            </a:extLst>
          </p:cNvPr>
          <p:cNvSpPr/>
          <p:nvPr/>
        </p:nvSpPr>
        <p:spPr>
          <a:xfrm>
            <a:off x="188640" y="539552"/>
            <a:ext cx="4468755" cy="840363"/>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75" name="角丸四角形 32">
            <a:extLst>
              <a:ext uri="{FF2B5EF4-FFF2-40B4-BE49-F238E27FC236}">
                <a16:creationId xmlns:a16="http://schemas.microsoft.com/office/drawing/2014/main" id="{96E33C6C-BD19-43A8-9C0D-B812EE0C6CBA}"/>
              </a:ext>
            </a:extLst>
          </p:cNvPr>
          <p:cNvSpPr/>
          <p:nvPr/>
        </p:nvSpPr>
        <p:spPr>
          <a:xfrm>
            <a:off x="252424" y="574564"/>
            <a:ext cx="4379749" cy="791137"/>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年に</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1</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回あるいは状態変化時（</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PSA&gt;0.2ng/ml</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あるいは症状発症）は基幹病院を受診する。状態変化時は連携医は別に診療情報提供書を記入する。</a:t>
            </a:r>
          </a:p>
        </p:txBody>
      </p:sp>
      <p:grpSp>
        <p:nvGrpSpPr>
          <p:cNvPr id="76" name="グループ化 75">
            <a:extLst>
              <a:ext uri="{FF2B5EF4-FFF2-40B4-BE49-F238E27FC236}">
                <a16:creationId xmlns:a16="http://schemas.microsoft.com/office/drawing/2014/main" id="{A2B31328-3C31-4FD4-A735-1CCC48E791F6}"/>
              </a:ext>
            </a:extLst>
          </p:cNvPr>
          <p:cNvGrpSpPr/>
          <p:nvPr/>
        </p:nvGrpSpPr>
        <p:grpSpPr>
          <a:xfrm>
            <a:off x="232362" y="6340982"/>
            <a:ext cx="4381309" cy="864379"/>
            <a:chOff x="3891" y="7433038"/>
            <a:chExt cx="5122194" cy="576347"/>
          </a:xfrm>
        </p:grpSpPr>
        <p:sp>
          <p:nvSpPr>
            <p:cNvPr id="77" name="角丸四角形 229">
              <a:extLst>
                <a:ext uri="{FF2B5EF4-FFF2-40B4-BE49-F238E27FC236}">
                  <a16:creationId xmlns:a16="http://schemas.microsoft.com/office/drawing/2014/main" id="{DA257BC4-B3C9-4341-9C77-BEC85C227B75}"/>
                </a:ext>
              </a:extLst>
            </p:cNvPr>
            <p:cNvSpPr/>
            <p:nvPr/>
          </p:nvSpPr>
          <p:spPr>
            <a:xfrm>
              <a:off x="3891" y="7433038"/>
              <a:ext cx="5122194" cy="576347"/>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78" name="角丸四角形 36">
              <a:extLst>
                <a:ext uri="{FF2B5EF4-FFF2-40B4-BE49-F238E27FC236}">
                  <a16:creationId xmlns:a16="http://schemas.microsoft.com/office/drawing/2014/main" id="{062E92B1-5EAF-494F-BAC2-B4815264BA2F}"/>
                </a:ext>
              </a:extLst>
            </p:cNvPr>
            <p:cNvSpPr/>
            <p:nvPr/>
          </p:nvSpPr>
          <p:spPr>
            <a:xfrm>
              <a:off x="21047" y="7466800"/>
              <a:ext cx="5002817" cy="542585"/>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PSA</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0.2ng/ml</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の時は基幹病院にてパス継続可能の可否を判断して連携医に連絡する。計画の変更があるときは右記算定可能。</a:t>
              </a:r>
            </a:p>
          </p:txBody>
        </p:sp>
      </p:grpSp>
      <p:grpSp>
        <p:nvGrpSpPr>
          <p:cNvPr id="79" name="グループ化 78">
            <a:extLst>
              <a:ext uri="{FF2B5EF4-FFF2-40B4-BE49-F238E27FC236}">
                <a16:creationId xmlns:a16="http://schemas.microsoft.com/office/drawing/2014/main" id="{809C0267-FAF4-4FED-9EC2-EF6E92782DCB}"/>
              </a:ext>
            </a:extLst>
          </p:cNvPr>
          <p:cNvGrpSpPr/>
          <p:nvPr/>
        </p:nvGrpSpPr>
        <p:grpSpPr>
          <a:xfrm>
            <a:off x="345010" y="5922320"/>
            <a:ext cx="489833" cy="391855"/>
            <a:chOff x="2321155" y="6237488"/>
            <a:chExt cx="379336" cy="307629"/>
          </a:xfrm>
        </p:grpSpPr>
        <p:sp>
          <p:nvSpPr>
            <p:cNvPr id="80" name="右矢印 267">
              <a:extLst>
                <a:ext uri="{FF2B5EF4-FFF2-40B4-BE49-F238E27FC236}">
                  <a16:creationId xmlns:a16="http://schemas.microsoft.com/office/drawing/2014/main" id="{2A57B379-0113-4B7D-8334-9441D59638A7}"/>
                </a:ext>
              </a:extLst>
            </p:cNvPr>
            <p:cNvSpPr/>
            <p:nvPr/>
          </p:nvSpPr>
          <p:spPr>
            <a:xfrm rot="5365676">
              <a:off x="2357008" y="6201635"/>
              <a:ext cx="307629" cy="379336"/>
            </a:xfrm>
            <a:prstGeom prst="rightArrow">
              <a:avLst>
                <a:gd name="adj1" fmla="val 60000"/>
                <a:gd name="adj2" fmla="val 50000"/>
              </a:avLst>
            </a:prstGeom>
            <a:solidFill>
              <a:srgbClr val="44546A">
                <a:tint val="60000"/>
                <a:hueOff val="0"/>
                <a:satOff val="0"/>
                <a:lumOff val="0"/>
                <a:alphaOff val="0"/>
              </a:srgbClr>
            </a:solidFill>
            <a:ln>
              <a:noFill/>
            </a:ln>
            <a:effectLst/>
          </p:spPr>
        </p:sp>
        <p:sp>
          <p:nvSpPr>
            <p:cNvPr id="81" name="右矢印 30">
              <a:extLst>
                <a:ext uri="{FF2B5EF4-FFF2-40B4-BE49-F238E27FC236}">
                  <a16:creationId xmlns:a16="http://schemas.microsoft.com/office/drawing/2014/main" id="{83895DB1-26AB-448A-94BA-9776C7FD9C27}"/>
                </a:ext>
              </a:extLst>
            </p:cNvPr>
            <p:cNvSpPr/>
            <p:nvPr/>
          </p:nvSpPr>
          <p:spPr>
            <a:xfrm rot="-34324">
              <a:off x="2396561" y="6237491"/>
              <a:ext cx="227602" cy="21534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srgbClr val="44546A">
                    <a:hueOff val="0"/>
                    <a:satOff val="0"/>
                    <a:lumOff val="0"/>
                    <a:alphaOff val="0"/>
                  </a:srgbClr>
                </a:solidFill>
                <a:effectLst/>
                <a:uLnTx/>
                <a:uFillTx/>
                <a:latin typeface="Century"/>
                <a:ea typeface="ＭＳ 明朝"/>
                <a:cs typeface="+mn-cs"/>
              </a:endParaRPr>
            </a:p>
          </p:txBody>
        </p:sp>
      </p:grpSp>
      <p:sp>
        <p:nvSpPr>
          <p:cNvPr id="82" name="テキスト ボックス 2">
            <a:extLst>
              <a:ext uri="{FF2B5EF4-FFF2-40B4-BE49-F238E27FC236}">
                <a16:creationId xmlns:a16="http://schemas.microsoft.com/office/drawing/2014/main" id="{B0534D28-F9CD-49E6-9BC0-105E49654076}"/>
              </a:ext>
            </a:extLst>
          </p:cNvPr>
          <p:cNvSpPr txBox="1">
            <a:spLocks noChangeArrowheads="1"/>
          </p:cNvSpPr>
          <p:nvPr/>
        </p:nvSpPr>
        <p:spPr bwMode="auto">
          <a:xfrm>
            <a:off x="5047690" y="636567"/>
            <a:ext cx="1505510" cy="64633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sz="1200" kern="0" dirty="0">
                <a:solidFill>
                  <a:srgbClr val="000000"/>
                </a:solidFill>
                <a:effectLst/>
                <a:latin typeface="メイリオ" panose="020B0604030504040204" pitchFamily="50" charset="-128"/>
                <a:ea typeface="メイリオ" panose="020B0604030504040204" pitchFamily="50" charset="-128"/>
                <a:cs typeface="Calibri"/>
              </a:rPr>
              <a:t>連携医：</a:t>
            </a:r>
            <a:r>
              <a:rPr lang="ja-JP" sz="1200" kern="100" dirty="0">
                <a:effectLst/>
                <a:latin typeface="メイリオ" panose="020B0604030504040204" pitchFamily="50" charset="-128"/>
                <a:ea typeface="メイリオ" panose="020B0604030504040204" pitchFamily="50" charset="-128"/>
                <a:cs typeface="Times New Roman"/>
              </a:rPr>
              <a:t>がん治療連携指導料</a:t>
            </a:r>
          </a:p>
          <a:p>
            <a:pPr algn="just">
              <a:spcAft>
                <a:spcPts val="0"/>
              </a:spcAft>
            </a:pPr>
            <a:r>
              <a:rPr lang="en-US" sz="1200" kern="0" dirty="0">
                <a:solidFill>
                  <a:srgbClr val="000000"/>
                </a:solidFill>
                <a:effectLst/>
                <a:latin typeface="メイリオ" panose="020B0604030504040204" pitchFamily="50" charset="-128"/>
                <a:ea typeface="メイリオ" panose="020B0604030504040204" pitchFamily="50" charset="-128"/>
                <a:cs typeface="Times New Roman"/>
              </a:rPr>
              <a:t>300</a:t>
            </a:r>
            <a:r>
              <a:rPr lang="ja-JP" sz="1200" kern="0" dirty="0">
                <a:solidFill>
                  <a:srgbClr val="000000"/>
                </a:solidFill>
                <a:effectLst/>
                <a:latin typeface="メイリオ" panose="020B0604030504040204" pitchFamily="50" charset="-128"/>
                <a:ea typeface="メイリオ" panose="020B0604030504040204" pitchFamily="50" charset="-128"/>
                <a:cs typeface="Calibri"/>
              </a:rPr>
              <a:t>点算定</a:t>
            </a:r>
            <a:endParaRPr lang="ja-JP" sz="1200" kern="100" dirty="0">
              <a:effectLst/>
              <a:latin typeface="メイリオ" panose="020B0604030504040204" pitchFamily="50" charset="-128"/>
              <a:ea typeface="メイリオ" panose="020B0604030504040204" pitchFamily="50" charset="-128"/>
              <a:cs typeface="Times New Roman"/>
            </a:endParaRPr>
          </a:p>
        </p:txBody>
      </p:sp>
      <p:sp>
        <p:nvSpPr>
          <p:cNvPr id="88" name="右矢印 33">
            <a:extLst>
              <a:ext uri="{FF2B5EF4-FFF2-40B4-BE49-F238E27FC236}">
                <a16:creationId xmlns:a16="http://schemas.microsoft.com/office/drawing/2014/main" id="{EE7674C2-2C1B-41A9-8B59-A1001D8BC6BB}"/>
              </a:ext>
            </a:extLst>
          </p:cNvPr>
          <p:cNvSpPr/>
          <p:nvPr/>
        </p:nvSpPr>
        <p:spPr>
          <a:xfrm>
            <a:off x="4731237" y="793694"/>
            <a:ext cx="281939" cy="332078"/>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89" name="右矢印 33">
            <a:extLst>
              <a:ext uri="{FF2B5EF4-FFF2-40B4-BE49-F238E27FC236}">
                <a16:creationId xmlns:a16="http://schemas.microsoft.com/office/drawing/2014/main" id="{39730C02-BE3A-4D82-8F0B-43E272E6D9B3}"/>
              </a:ext>
            </a:extLst>
          </p:cNvPr>
          <p:cNvSpPr/>
          <p:nvPr/>
        </p:nvSpPr>
        <p:spPr>
          <a:xfrm>
            <a:off x="4653136" y="6588224"/>
            <a:ext cx="281939" cy="332078"/>
          </a:xfrm>
          <a:prstGeom prst="rightArrow">
            <a:avLst>
              <a:gd name="adj1" fmla="val 50000"/>
              <a:gd name="adj2" fmla="val 71053"/>
            </a:avLst>
          </a:prstGeom>
          <a:solidFill>
            <a:srgbClr val="66FF33"/>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ＭＳ Ｐゴシック"/>
              <a:cs typeface="+mn-cs"/>
            </a:endParaRPr>
          </a:p>
        </p:txBody>
      </p:sp>
      <p:grpSp>
        <p:nvGrpSpPr>
          <p:cNvPr id="90" name="グループ化 89">
            <a:extLst>
              <a:ext uri="{FF2B5EF4-FFF2-40B4-BE49-F238E27FC236}">
                <a16:creationId xmlns:a16="http://schemas.microsoft.com/office/drawing/2014/main" id="{6AC03ADF-4D15-4A28-8C29-183712ED1372}"/>
              </a:ext>
            </a:extLst>
          </p:cNvPr>
          <p:cNvGrpSpPr/>
          <p:nvPr/>
        </p:nvGrpSpPr>
        <p:grpSpPr>
          <a:xfrm>
            <a:off x="260648" y="7850833"/>
            <a:ext cx="4936235" cy="609599"/>
            <a:chOff x="3891" y="7433038"/>
            <a:chExt cx="5770959" cy="576347"/>
          </a:xfrm>
        </p:grpSpPr>
        <p:sp>
          <p:nvSpPr>
            <p:cNvPr id="91" name="角丸四角形 229">
              <a:extLst>
                <a:ext uri="{FF2B5EF4-FFF2-40B4-BE49-F238E27FC236}">
                  <a16:creationId xmlns:a16="http://schemas.microsoft.com/office/drawing/2014/main" id="{B38511FE-9F2A-468E-8823-888EA599AEDB}"/>
                </a:ext>
              </a:extLst>
            </p:cNvPr>
            <p:cNvSpPr/>
            <p:nvPr/>
          </p:nvSpPr>
          <p:spPr>
            <a:xfrm>
              <a:off x="3891" y="7433038"/>
              <a:ext cx="5770959" cy="576347"/>
            </a:xfrm>
            <a:prstGeom prst="roundRect">
              <a:avLst>
                <a:gd name="adj" fmla="val 10000"/>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sp>
        <p:sp>
          <p:nvSpPr>
            <p:cNvPr id="92" name="角丸四角形 36">
              <a:extLst>
                <a:ext uri="{FF2B5EF4-FFF2-40B4-BE49-F238E27FC236}">
                  <a16:creationId xmlns:a16="http://schemas.microsoft.com/office/drawing/2014/main" id="{0B7078C0-98C8-49D3-A36B-C15B39351971}"/>
                </a:ext>
              </a:extLst>
            </p:cNvPr>
            <p:cNvSpPr/>
            <p:nvPr/>
          </p:nvSpPr>
          <p:spPr>
            <a:xfrm>
              <a:off x="21048" y="7466800"/>
              <a:ext cx="5501249" cy="542585"/>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基幹病院で</a:t>
              </a:r>
              <a:r>
                <a:rPr kumimoji="1" lang="en-US" altLang="ja-JP"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PSA</a:t>
              </a:r>
              <a:r>
                <a:rPr kumimoji="1" lang="ja-JP" altLang="en-US"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再発確認されたらパス終了を、患者にムンテラして連携医に連絡。以後は基幹病院で治療を行う。</a:t>
              </a:r>
            </a:p>
          </p:txBody>
        </p:sp>
      </p:grpSp>
      <p:sp>
        <p:nvSpPr>
          <p:cNvPr id="28" name="テキスト ボックス 27"/>
          <p:cNvSpPr txBox="1"/>
          <p:nvPr/>
        </p:nvSpPr>
        <p:spPr>
          <a:xfrm>
            <a:off x="34974" y="1552873"/>
            <a:ext cx="364202" cy="307777"/>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④</a:t>
            </a:r>
          </a:p>
        </p:txBody>
      </p:sp>
      <p:sp>
        <p:nvSpPr>
          <p:cNvPr id="29" name="テキスト ボックス 28"/>
          <p:cNvSpPr txBox="1"/>
          <p:nvPr/>
        </p:nvSpPr>
        <p:spPr>
          <a:xfrm>
            <a:off x="3380158" y="1526881"/>
            <a:ext cx="364202" cy="307777"/>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⑤</a:t>
            </a:r>
            <a:endParaRPr kumimoji="1" lang="ja-JP" altLang="en-US"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0D87DDD2-C145-7BF0-6F00-4808B1E11924}"/>
              </a:ext>
            </a:extLst>
          </p:cNvPr>
          <p:cNvPicPr>
            <a:picLocks noChangeAspect="1"/>
          </p:cNvPicPr>
          <p:nvPr/>
        </p:nvPicPr>
        <p:blipFill>
          <a:blip r:embed="rId2"/>
          <a:stretch>
            <a:fillRect/>
          </a:stretch>
        </p:blipFill>
        <p:spPr>
          <a:xfrm>
            <a:off x="3667238" y="1534986"/>
            <a:ext cx="3065970" cy="4373692"/>
          </a:xfrm>
          <a:prstGeom prst="rect">
            <a:avLst/>
          </a:prstGeom>
        </p:spPr>
      </p:pic>
      <p:sp>
        <p:nvSpPr>
          <p:cNvPr id="12" name="テキスト ボックス 11">
            <a:extLst>
              <a:ext uri="{FF2B5EF4-FFF2-40B4-BE49-F238E27FC236}">
                <a16:creationId xmlns:a16="http://schemas.microsoft.com/office/drawing/2014/main" id="{E2DB1363-3A42-D76C-22E9-78CBB60F9D91}"/>
              </a:ext>
            </a:extLst>
          </p:cNvPr>
          <p:cNvSpPr txBox="1"/>
          <p:nvPr/>
        </p:nvSpPr>
        <p:spPr>
          <a:xfrm>
            <a:off x="3966330" y="1792110"/>
            <a:ext cx="1119811" cy="338554"/>
          </a:xfrm>
          <a:prstGeom prst="rect">
            <a:avLst/>
          </a:prstGeom>
          <a:noFill/>
        </p:spPr>
        <p:txBody>
          <a:bodyPr wrap="square" rtlCol="0">
            <a:spAutoFit/>
          </a:bodyPr>
          <a:lstStyle/>
          <a:p>
            <a:r>
              <a:rPr kumimoji="1" lang="ja-JP" altLang="en-US" sz="800" dirty="0">
                <a:solidFill>
                  <a:schemeClr val="accent2"/>
                </a:solidFill>
              </a:rPr>
              <a:t>中京病院</a:t>
            </a:r>
            <a:endParaRPr kumimoji="1" lang="en-US" altLang="ja-JP" sz="800" dirty="0">
              <a:solidFill>
                <a:schemeClr val="accent2"/>
              </a:solidFill>
            </a:endParaRPr>
          </a:p>
          <a:p>
            <a:r>
              <a:rPr lang="ja-JP" altLang="en-US" sz="800" dirty="0">
                <a:solidFill>
                  <a:schemeClr val="accent2"/>
                </a:solidFill>
              </a:rPr>
              <a:t>〇〇　△△</a:t>
            </a:r>
            <a:endParaRPr kumimoji="1" lang="ja-JP" altLang="en-US" sz="800" dirty="0">
              <a:solidFill>
                <a:schemeClr val="accent2"/>
              </a:solidFill>
            </a:endParaRPr>
          </a:p>
        </p:txBody>
      </p:sp>
      <p:sp>
        <p:nvSpPr>
          <p:cNvPr id="16" name="テキスト ボックス 15">
            <a:extLst>
              <a:ext uri="{FF2B5EF4-FFF2-40B4-BE49-F238E27FC236}">
                <a16:creationId xmlns:a16="http://schemas.microsoft.com/office/drawing/2014/main" id="{814918D0-439F-6C2C-11EA-53340555F1AF}"/>
              </a:ext>
            </a:extLst>
          </p:cNvPr>
          <p:cNvSpPr txBox="1"/>
          <p:nvPr/>
        </p:nvSpPr>
        <p:spPr>
          <a:xfrm>
            <a:off x="5716273" y="1955484"/>
            <a:ext cx="1119811" cy="215444"/>
          </a:xfrm>
          <a:prstGeom prst="rect">
            <a:avLst/>
          </a:prstGeom>
          <a:noFill/>
        </p:spPr>
        <p:txBody>
          <a:bodyPr wrap="square" rtlCol="0">
            <a:spAutoFit/>
          </a:bodyPr>
          <a:lstStyle/>
          <a:p>
            <a:r>
              <a:rPr lang="ja-JP" altLang="en-US" sz="800" dirty="0">
                <a:solidFill>
                  <a:schemeClr val="accent2"/>
                </a:solidFill>
              </a:rPr>
              <a:t>〇□　△ □</a:t>
            </a:r>
            <a:endParaRPr kumimoji="1" lang="ja-JP" altLang="en-US" sz="800" dirty="0">
              <a:solidFill>
                <a:schemeClr val="accent2"/>
              </a:solidFill>
            </a:endParaRPr>
          </a:p>
        </p:txBody>
      </p:sp>
      <p:sp>
        <p:nvSpPr>
          <p:cNvPr id="18" name="テキスト ボックス 17">
            <a:extLst>
              <a:ext uri="{FF2B5EF4-FFF2-40B4-BE49-F238E27FC236}">
                <a16:creationId xmlns:a16="http://schemas.microsoft.com/office/drawing/2014/main" id="{E271B259-6534-389E-94A2-DA48ECBDDEB2}"/>
              </a:ext>
            </a:extLst>
          </p:cNvPr>
          <p:cNvSpPr txBox="1"/>
          <p:nvPr/>
        </p:nvSpPr>
        <p:spPr>
          <a:xfrm>
            <a:off x="4118730" y="2145214"/>
            <a:ext cx="1119811" cy="338554"/>
          </a:xfrm>
          <a:prstGeom prst="rect">
            <a:avLst/>
          </a:prstGeom>
          <a:noFill/>
        </p:spPr>
        <p:txBody>
          <a:bodyPr wrap="square" rtlCol="0">
            <a:spAutoFit/>
          </a:bodyPr>
          <a:lstStyle/>
          <a:p>
            <a:r>
              <a:rPr kumimoji="1" lang="ja-JP" altLang="en-US" sz="800" dirty="0">
                <a:solidFill>
                  <a:schemeClr val="accent2"/>
                </a:solidFill>
              </a:rPr>
              <a:t>〇〇クリニック</a:t>
            </a:r>
            <a:endParaRPr kumimoji="1" lang="en-US" altLang="ja-JP" sz="800" dirty="0">
              <a:solidFill>
                <a:schemeClr val="accent2"/>
              </a:solidFill>
            </a:endParaRPr>
          </a:p>
          <a:p>
            <a:r>
              <a:rPr lang="ja-JP" altLang="en-US" sz="800" dirty="0">
                <a:solidFill>
                  <a:schemeClr val="accent2"/>
                </a:solidFill>
              </a:rPr>
              <a:t>□〇　 □ △</a:t>
            </a:r>
            <a:endParaRPr kumimoji="1" lang="ja-JP" altLang="en-US" sz="800" dirty="0">
              <a:solidFill>
                <a:schemeClr val="accent2"/>
              </a:solidFill>
            </a:endParaRPr>
          </a:p>
        </p:txBody>
      </p:sp>
      <p:sp>
        <p:nvSpPr>
          <p:cNvPr id="19" name="テキスト ボックス 18">
            <a:extLst>
              <a:ext uri="{FF2B5EF4-FFF2-40B4-BE49-F238E27FC236}">
                <a16:creationId xmlns:a16="http://schemas.microsoft.com/office/drawing/2014/main" id="{99E2861B-3727-4662-37D1-2418FBC526E8}"/>
              </a:ext>
            </a:extLst>
          </p:cNvPr>
          <p:cNvSpPr txBox="1"/>
          <p:nvPr/>
        </p:nvSpPr>
        <p:spPr>
          <a:xfrm>
            <a:off x="5716272" y="2170928"/>
            <a:ext cx="1119811" cy="215444"/>
          </a:xfrm>
          <a:prstGeom prst="rect">
            <a:avLst/>
          </a:prstGeom>
          <a:noFill/>
        </p:spPr>
        <p:txBody>
          <a:bodyPr wrap="square" rtlCol="0">
            <a:spAutoFit/>
          </a:bodyPr>
          <a:lstStyle/>
          <a:p>
            <a:r>
              <a:rPr lang="en-US" altLang="ja-JP" sz="800" dirty="0">
                <a:solidFill>
                  <a:schemeClr val="accent2"/>
                </a:solidFill>
              </a:rPr>
              <a:t>1960/10/11</a:t>
            </a:r>
            <a:endParaRPr kumimoji="1" lang="ja-JP" altLang="en-US" sz="800" dirty="0">
              <a:solidFill>
                <a:schemeClr val="accent2"/>
              </a:solidFill>
            </a:endParaRPr>
          </a:p>
        </p:txBody>
      </p:sp>
      <p:sp>
        <p:nvSpPr>
          <p:cNvPr id="20" name="テキスト ボックス 19">
            <a:extLst>
              <a:ext uri="{FF2B5EF4-FFF2-40B4-BE49-F238E27FC236}">
                <a16:creationId xmlns:a16="http://schemas.microsoft.com/office/drawing/2014/main" id="{136B4CFE-057A-6D2D-CC49-4D74723A03F9}"/>
              </a:ext>
            </a:extLst>
          </p:cNvPr>
          <p:cNvSpPr txBox="1"/>
          <p:nvPr/>
        </p:nvSpPr>
        <p:spPr>
          <a:xfrm>
            <a:off x="5716271" y="2386372"/>
            <a:ext cx="1012015" cy="215444"/>
          </a:xfrm>
          <a:prstGeom prst="rect">
            <a:avLst/>
          </a:prstGeom>
          <a:noFill/>
        </p:spPr>
        <p:txBody>
          <a:bodyPr wrap="square" rtlCol="0">
            <a:spAutoFit/>
          </a:bodyPr>
          <a:lstStyle/>
          <a:p>
            <a:r>
              <a:rPr kumimoji="1" lang="en-US" altLang="ja-JP" sz="800" dirty="0">
                <a:solidFill>
                  <a:schemeClr val="accent2"/>
                </a:solidFill>
              </a:rPr>
              <a:t>15122025</a:t>
            </a:r>
            <a:endParaRPr kumimoji="1" lang="ja-JP" altLang="en-US" sz="800" dirty="0">
              <a:solidFill>
                <a:schemeClr val="accent2"/>
              </a:solidFill>
            </a:endParaRPr>
          </a:p>
        </p:txBody>
      </p:sp>
      <p:sp>
        <p:nvSpPr>
          <p:cNvPr id="21" name="テキスト ボックス 20">
            <a:extLst>
              <a:ext uri="{FF2B5EF4-FFF2-40B4-BE49-F238E27FC236}">
                <a16:creationId xmlns:a16="http://schemas.microsoft.com/office/drawing/2014/main" id="{8CEB0364-1494-0337-664A-6C94AC420E2A}"/>
              </a:ext>
            </a:extLst>
          </p:cNvPr>
          <p:cNvSpPr txBox="1"/>
          <p:nvPr/>
        </p:nvSpPr>
        <p:spPr>
          <a:xfrm>
            <a:off x="3829348" y="5076710"/>
            <a:ext cx="2703384" cy="215444"/>
          </a:xfrm>
          <a:prstGeom prst="rect">
            <a:avLst/>
          </a:prstGeom>
          <a:noFill/>
        </p:spPr>
        <p:txBody>
          <a:bodyPr wrap="square" rtlCol="0">
            <a:spAutoFit/>
          </a:bodyPr>
          <a:lstStyle/>
          <a:p>
            <a:r>
              <a:rPr kumimoji="1" lang="ja-JP" altLang="en-US" sz="800" dirty="0">
                <a:solidFill>
                  <a:schemeClr val="accent2"/>
                </a:solidFill>
              </a:rPr>
              <a:t>血尿が有りますが大丈夫でしょうか？⇒</a:t>
            </a:r>
            <a:r>
              <a:rPr kumimoji="1" lang="en-US" altLang="ja-JP" sz="800" dirty="0">
                <a:solidFill>
                  <a:schemeClr val="accent2"/>
                </a:solidFill>
              </a:rPr>
              <a:t>FAX</a:t>
            </a:r>
            <a:r>
              <a:rPr kumimoji="1" lang="ja-JP" altLang="en-US" sz="800" dirty="0">
                <a:solidFill>
                  <a:schemeClr val="accent2"/>
                </a:solidFill>
              </a:rPr>
              <a:t>で返信</a:t>
            </a:r>
          </a:p>
        </p:txBody>
      </p:sp>
      <p:sp>
        <p:nvSpPr>
          <p:cNvPr id="22" name="テキスト ボックス 21">
            <a:extLst>
              <a:ext uri="{FF2B5EF4-FFF2-40B4-BE49-F238E27FC236}">
                <a16:creationId xmlns:a16="http://schemas.microsoft.com/office/drawing/2014/main" id="{272475BD-2ABB-BAA9-992E-059FF4E14DAF}"/>
              </a:ext>
            </a:extLst>
          </p:cNvPr>
          <p:cNvSpPr txBox="1"/>
          <p:nvPr/>
        </p:nvSpPr>
        <p:spPr>
          <a:xfrm>
            <a:off x="3811184" y="5593783"/>
            <a:ext cx="2703384" cy="215444"/>
          </a:xfrm>
          <a:prstGeom prst="rect">
            <a:avLst/>
          </a:prstGeom>
          <a:noFill/>
        </p:spPr>
        <p:txBody>
          <a:bodyPr wrap="square" rtlCol="0">
            <a:spAutoFit/>
          </a:bodyPr>
          <a:lstStyle/>
          <a:p>
            <a:r>
              <a:rPr kumimoji="1" lang="ja-JP" altLang="en-US" sz="800" dirty="0">
                <a:solidFill>
                  <a:schemeClr val="accent2"/>
                </a:solidFill>
              </a:rPr>
              <a:t>勃起が不十分です⇒口頭で返信</a:t>
            </a:r>
          </a:p>
        </p:txBody>
      </p:sp>
      <p:pic>
        <p:nvPicPr>
          <p:cNvPr id="23" name="図 22">
            <a:extLst>
              <a:ext uri="{FF2B5EF4-FFF2-40B4-BE49-F238E27FC236}">
                <a16:creationId xmlns:a16="http://schemas.microsoft.com/office/drawing/2014/main" id="{F5BE65D9-434F-7E58-1B5F-1B13C93D016E}"/>
              </a:ext>
            </a:extLst>
          </p:cNvPr>
          <p:cNvPicPr>
            <a:picLocks noChangeAspect="1"/>
          </p:cNvPicPr>
          <p:nvPr/>
        </p:nvPicPr>
        <p:blipFill>
          <a:blip r:embed="rId2"/>
          <a:stretch>
            <a:fillRect/>
          </a:stretch>
        </p:blipFill>
        <p:spPr>
          <a:xfrm>
            <a:off x="399176" y="1534986"/>
            <a:ext cx="3065970" cy="4373692"/>
          </a:xfrm>
          <a:prstGeom prst="rect">
            <a:avLst/>
          </a:prstGeom>
        </p:spPr>
      </p:pic>
    </p:spTree>
    <p:extLst>
      <p:ext uri="{BB962C8B-B14F-4D97-AF65-F5344CB8AC3E}">
        <p14:creationId xmlns:p14="http://schemas.microsoft.com/office/powerpoint/2010/main" val="392722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15</a:t>
            </a:fld>
            <a:endParaRPr lang="en-US" altLang="ja-JP">
              <a:solidFill>
                <a:srgbClr val="00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47439"/>
            <a:ext cx="6264696" cy="900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8640" y="236711"/>
            <a:ext cx="49404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①</a:t>
            </a:r>
          </a:p>
        </p:txBody>
      </p:sp>
    </p:spTree>
    <p:extLst>
      <p:ext uri="{BB962C8B-B14F-4D97-AF65-F5344CB8AC3E}">
        <p14:creationId xmlns:p14="http://schemas.microsoft.com/office/powerpoint/2010/main" val="43218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16</a:t>
            </a:fld>
            <a:endParaRPr lang="en-US" altLang="ja-JP">
              <a:solidFill>
                <a:srgbClr val="000000"/>
              </a:solidFill>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6793" t="6120" r="2765" b="7395"/>
          <a:stretch/>
        </p:blipFill>
        <p:spPr>
          <a:xfrm>
            <a:off x="144016" y="31440"/>
            <a:ext cx="6597352" cy="8920360"/>
          </a:xfrm>
          <a:prstGeom prst="rect">
            <a:avLst/>
          </a:prstGeom>
        </p:spPr>
      </p:pic>
      <p:sp>
        <p:nvSpPr>
          <p:cNvPr id="4" name="テキスト ボックス 3"/>
          <p:cNvSpPr txBox="1"/>
          <p:nvPr/>
        </p:nvSpPr>
        <p:spPr>
          <a:xfrm>
            <a:off x="188640" y="236711"/>
            <a:ext cx="49244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②</a:t>
            </a:r>
          </a:p>
        </p:txBody>
      </p:sp>
    </p:spTree>
    <p:extLst>
      <p:ext uri="{BB962C8B-B14F-4D97-AF65-F5344CB8AC3E}">
        <p14:creationId xmlns:p14="http://schemas.microsoft.com/office/powerpoint/2010/main" val="53382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17</a:t>
            </a:fld>
            <a:endParaRPr lang="en-US" altLang="ja-JP">
              <a:solidFill>
                <a:srgbClr val="000000"/>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467544"/>
            <a:ext cx="6118099" cy="848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8640" y="236711"/>
            <a:ext cx="49244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④</a:t>
            </a:r>
          </a:p>
        </p:txBody>
      </p:sp>
    </p:spTree>
    <p:extLst>
      <p:ext uri="{BB962C8B-B14F-4D97-AF65-F5344CB8AC3E}">
        <p14:creationId xmlns:p14="http://schemas.microsoft.com/office/powerpoint/2010/main" val="41340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18</a:t>
            </a:fld>
            <a:endParaRPr lang="en-US" altLang="ja-JP">
              <a:solidFill>
                <a:srgbClr val="000000"/>
              </a:solidFill>
            </a:endParaRPr>
          </a:p>
        </p:txBody>
      </p:sp>
      <p:sp>
        <p:nvSpPr>
          <p:cNvPr id="4" name="テキスト ボックス 3"/>
          <p:cNvSpPr txBox="1"/>
          <p:nvPr/>
        </p:nvSpPr>
        <p:spPr>
          <a:xfrm>
            <a:off x="0" y="236711"/>
            <a:ext cx="49244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④</a:t>
            </a:r>
          </a:p>
        </p:txBody>
      </p:sp>
      <p:pic>
        <p:nvPicPr>
          <p:cNvPr id="5" name="図 4">
            <a:extLst>
              <a:ext uri="{FF2B5EF4-FFF2-40B4-BE49-F238E27FC236}">
                <a16:creationId xmlns:a16="http://schemas.microsoft.com/office/drawing/2014/main" id="{FEFA1FD2-5781-FC63-5F6F-8E8E2B1A01AB}"/>
              </a:ext>
            </a:extLst>
          </p:cNvPr>
          <p:cNvPicPr>
            <a:picLocks noChangeAspect="1"/>
          </p:cNvPicPr>
          <p:nvPr/>
        </p:nvPicPr>
        <p:blipFill>
          <a:blip r:embed="rId2"/>
          <a:stretch>
            <a:fillRect/>
          </a:stretch>
        </p:blipFill>
        <p:spPr>
          <a:xfrm>
            <a:off x="399176" y="251171"/>
            <a:ext cx="5944474" cy="8479959"/>
          </a:xfrm>
          <a:prstGeom prst="rect">
            <a:avLst/>
          </a:prstGeom>
        </p:spPr>
      </p:pic>
    </p:spTree>
    <p:extLst>
      <p:ext uri="{BB962C8B-B14F-4D97-AF65-F5344CB8AC3E}">
        <p14:creationId xmlns:p14="http://schemas.microsoft.com/office/powerpoint/2010/main" val="219153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19</a:t>
            </a:fld>
            <a:endParaRPr lang="en-US" altLang="ja-JP">
              <a:solidFill>
                <a:srgbClr val="000000"/>
              </a:solidFill>
            </a:endParaRPr>
          </a:p>
        </p:txBody>
      </p:sp>
      <p:sp>
        <p:nvSpPr>
          <p:cNvPr id="4" name="テキスト ボックス 3"/>
          <p:cNvSpPr txBox="1"/>
          <p:nvPr/>
        </p:nvSpPr>
        <p:spPr>
          <a:xfrm>
            <a:off x="0" y="236711"/>
            <a:ext cx="492443" cy="461665"/>
          </a:xfrm>
          <a:prstGeom prst="rect">
            <a:avLst/>
          </a:prstGeom>
          <a:noFill/>
        </p:spPr>
        <p:txBody>
          <a:bodyPr wrap="none" rtlCol="0">
            <a:spAutoFit/>
          </a:bodyPr>
          <a:lstStyle/>
          <a:p>
            <a:r>
              <a:rPr kumimoji="1" lang="ja-JP" altLang="en-US" sz="2400">
                <a:latin typeface="メイリオ" panose="020B0604030504040204" pitchFamily="50" charset="-128"/>
                <a:ea typeface="メイリオ" panose="020B0604030504040204" pitchFamily="50" charset="-128"/>
              </a:rPr>
              <a:t>⑤</a:t>
            </a:r>
            <a:endParaRPr kumimoji="1" lang="ja-JP" altLang="en-US" sz="2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A83DE79-3632-C338-FF19-6E279CEB181C}"/>
              </a:ext>
            </a:extLst>
          </p:cNvPr>
          <p:cNvPicPr>
            <a:picLocks noChangeAspect="1"/>
          </p:cNvPicPr>
          <p:nvPr/>
        </p:nvPicPr>
        <p:blipFill>
          <a:blip r:embed="rId2"/>
          <a:stretch>
            <a:fillRect/>
          </a:stretch>
        </p:blipFill>
        <p:spPr>
          <a:xfrm>
            <a:off x="399176" y="251171"/>
            <a:ext cx="5944474" cy="8479959"/>
          </a:xfrm>
          <a:prstGeom prst="rect">
            <a:avLst/>
          </a:prstGeom>
        </p:spPr>
      </p:pic>
      <p:sp>
        <p:nvSpPr>
          <p:cNvPr id="6" name="テキスト ボックス 5">
            <a:extLst>
              <a:ext uri="{FF2B5EF4-FFF2-40B4-BE49-F238E27FC236}">
                <a16:creationId xmlns:a16="http://schemas.microsoft.com/office/drawing/2014/main" id="{C6E3A923-5BA5-98AB-53C0-F0DEF177948F}"/>
              </a:ext>
            </a:extLst>
          </p:cNvPr>
          <p:cNvSpPr txBox="1"/>
          <p:nvPr/>
        </p:nvSpPr>
        <p:spPr>
          <a:xfrm>
            <a:off x="1340768" y="827584"/>
            <a:ext cx="1872208" cy="584775"/>
          </a:xfrm>
          <a:prstGeom prst="rect">
            <a:avLst/>
          </a:prstGeom>
          <a:noFill/>
        </p:spPr>
        <p:txBody>
          <a:bodyPr wrap="square" rtlCol="0">
            <a:spAutoFit/>
          </a:bodyPr>
          <a:lstStyle/>
          <a:p>
            <a:r>
              <a:rPr kumimoji="1" lang="ja-JP" altLang="en-US" sz="1600" dirty="0">
                <a:solidFill>
                  <a:schemeClr val="accent2"/>
                </a:solidFill>
              </a:rPr>
              <a:t>中京病院</a:t>
            </a:r>
            <a:endParaRPr kumimoji="1" lang="en-US" altLang="ja-JP" sz="1600" dirty="0">
              <a:solidFill>
                <a:schemeClr val="accent2"/>
              </a:solidFill>
            </a:endParaRPr>
          </a:p>
          <a:p>
            <a:r>
              <a:rPr lang="ja-JP" altLang="en-US" sz="1600" dirty="0">
                <a:solidFill>
                  <a:schemeClr val="accent2"/>
                </a:solidFill>
              </a:rPr>
              <a:t>〇〇　△△</a:t>
            </a:r>
            <a:endParaRPr kumimoji="1" lang="ja-JP" altLang="en-US" sz="1600" dirty="0">
              <a:solidFill>
                <a:schemeClr val="accent2"/>
              </a:solidFill>
            </a:endParaRPr>
          </a:p>
        </p:txBody>
      </p:sp>
      <p:sp>
        <p:nvSpPr>
          <p:cNvPr id="7" name="テキスト ボックス 6">
            <a:extLst>
              <a:ext uri="{FF2B5EF4-FFF2-40B4-BE49-F238E27FC236}">
                <a16:creationId xmlns:a16="http://schemas.microsoft.com/office/drawing/2014/main" id="{F6480605-775F-3AA4-7B06-5D119A548B78}"/>
              </a:ext>
            </a:extLst>
          </p:cNvPr>
          <p:cNvSpPr txBox="1"/>
          <p:nvPr/>
        </p:nvSpPr>
        <p:spPr>
          <a:xfrm>
            <a:off x="4596460" y="1132796"/>
            <a:ext cx="1119811" cy="307777"/>
          </a:xfrm>
          <a:prstGeom prst="rect">
            <a:avLst/>
          </a:prstGeom>
          <a:noFill/>
        </p:spPr>
        <p:txBody>
          <a:bodyPr wrap="square" rtlCol="0">
            <a:spAutoFit/>
          </a:bodyPr>
          <a:lstStyle/>
          <a:p>
            <a:r>
              <a:rPr lang="ja-JP" altLang="en-US" dirty="0">
                <a:solidFill>
                  <a:schemeClr val="accent2"/>
                </a:solidFill>
              </a:rPr>
              <a:t>〇□　△ □</a:t>
            </a:r>
            <a:endParaRPr kumimoji="1" lang="ja-JP" altLang="en-US" dirty="0">
              <a:solidFill>
                <a:schemeClr val="accent2"/>
              </a:solidFill>
            </a:endParaRPr>
          </a:p>
        </p:txBody>
      </p:sp>
      <p:sp>
        <p:nvSpPr>
          <p:cNvPr id="8" name="テキスト ボックス 7">
            <a:extLst>
              <a:ext uri="{FF2B5EF4-FFF2-40B4-BE49-F238E27FC236}">
                <a16:creationId xmlns:a16="http://schemas.microsoft.com/office/drawing/2014/main" id="{DB1981E0-EC92-DE7A-F2A9-FBB60BCFEEA9}"/>
              </a:ext>
            </a:extLst>
          </p:cNvPr>
          <p:cNvSpPr txBox="1"/>
          <p:nvPr/>
        </p:nvSpPr>
        <p:spPr>
          <a:xfrm>
            <a:off x="1340768" y="1495161"/>
            <a:ext cx="1872208" cy="584775"/>
          </a:xfrm>
          <a:prstGeom prst="rect">
            <a:avLst/>
          </a:prstGeom>
          <a:noFill/>
        </p:spPr>
        <p:txBody>
          <a:bodyPr wrap="square" rtlCol="0">
            <a:spAutoFit/>
          </a:bodyPr>
          <a:lstStyle/>
          <a:p>
            <a:r>
              <a:rPr kumimoji="1" lang="ja-JP" altLang="en-US" sz="1600" dirty="0">
                <a:solidFill>
                  <a:schemeClr val="accent2"/>
                </a:solidFill>
              </a:rPr>
              <a:t>〇〇クリニック</a:t>
            </a:r>
            <a:endParaRPr kumimoji="1" lang="en-US" altLang="ja-JP" sz="1600" dirty="0">
              <a:solidFill>
                <a:schemeClr val="accent2"/>
              </a:solidFill>
            </a:endParaRPr>
          </a:p>
          <a:p>
            <a:r>
              <a:rPr lang="ja-JP" altLang="en-US" sz="1600" dirty="0">
                <a:solidFill>
                  <a:schemeClr val="accent2"/>
                </a:solidFill>
              </a:rPr>
              <a:t>□〇　 □ △</a:t>
            </a:r>
            <a:endParaRPr kumimoji="1" lang="ja-JP" altLang="en-US" sz="1600" dirty="0">
              <a:solidFill>
                <a:schemeClr val="accent2"/>
              </a:solidFill>
            </a:endParaRPr>
          </a:p>
        </p:txBody>
      </p:sp>
      <p:sp>
        <p:nvSpPr>
          <p:cNvPr id="9" name="テキスト ボックス 8">
            <a:extLst>
              <a:ext uri="{FF2B5EF4-FFF2-40B4-BE49-F238E27FC236}">
                <a16:creationId xmlns:a16="http://schemas.microsoft.com/office/drawing/2014/main" id="{706C0940-7B7A-F2F2-367D-02A8DDAA0BD7}"/>
              </a:ext>
            </a:extLst>
          </p:cNvPr>
          <p:cNvSpPr txBox="1"/>
          <p:nvPr/>
        </p:nvSpPr>
        <p:spPr>
          <a:xfrm>
            <a:off x="4621134" y="1590306"/>
            <a:ext cx="1119811" cy="307777"/>
          </a:xfrm>
          <a:prstGeom prst="rect">
            <a:avLst/>
          </a:prstGeom>
          <a:noFill/>
        </p:spPr>
        <p:txBody>
          <a:bodyPr wrap="square" rtlCol="0">
            <a:spAutoFit/>
          </a:bodyPr>
          <a:lstStyle/>
          <a:p>
            <a:r>
              <a:rPr lang="en-US" altLang="ja-JP" dirty="0">
                <a:solidFill>
                  <a:schemeClr val="accent2"/>
                </a:solidFill>
              </a:rPr>
              <a:t>1960/10/11</a:t>
            </a:r>
            <a:endParaRPr kumimoji="1" lang="ja-JP" altLang="en-US" dirty="0">
              <a:solidFill>
                <a:schemeClr val="accent2"/>
              </a:solidFill>
            </a:endParaRPr>
          </a:p>
        </p:txBody>
      </p:sp>
      <p:sp>
        <p:nvSpPr>
          <p:cNvPr id="10" name="テキスト ボックス 9">
            <a:extLst>
              <a:ext uri="{FF2B5EF4-FFF2-40B4-BE49-F238E27FC236}">
                <a16:creationId xmlns:a16="http://schemas.microsoft.com/office/drawing/2014/main" id="{835DA003-3C70-43A6-9A31-D49C6C6F0B66}"/>
              </a:ext>
            </a:extLst>
          </p:cNvPr>
          <p:cNvSpPr txBox="1"/>
          <p:nvPr/>
        </p:nvSpPr>
        <p:spPr>
          <a:xfrm>
            <a:off x="4650357" y="1984268"/>
            <a:ext cx="1012015" cy="307777"/>
          </a:xfrm>
          <a:prstGeom prst="rect">
            <a:avLst/>
          </a:prstGeom>
          <a:noFill/>
        </p:spPr>
        <p:txBody>
          <a:bodyPr wrap="square" rtlCol="0">
            <a:spAutoFit/>
          </a:bodyPr>
          <a:lstStyle/>
          <a:p>
            <a:r>
              <a:rPr kumimoji="1" lang="en-US" altLang="ja-JP" dirty="0">
                <a:solidFill>
                  <a:schemeClr val="accent2"/>
                </a:solidFill>
              </a:rPr>
              <a:t>15122025</a:t>
            </a:r>
            <a:endParaRPr kumimoji="1" lang="ja-JP" altLang="en-US" dirty="0">
              <a:solidFill>
                <a:schemeClr val="accent2"/>
              </a:solidFill>
            </a:endParaRPr>
          </a:p>
        </p:txBody>
      </p:sp>
      <p:sp>
        <p:nvSpPr>
          <p:cNvPr id="11" name="テキスト ボックス 10">
            <a:extLst>
              <a:ext uri="{FF2B5EF4-FFF2-40B4-BE49-F238E27FC236}">
                <a16:creationId xmlns:a16="http://schemas.microsoft.com/office/drawing/2014/main" id="{8AA5AE7B-69AE-F19D-2F30-1D7CF16107D3}"/>
              </a:ext>
            </a:extLst>
          </p:cNvPr>
          <p:cNvSpPr txBox="1"/>
          <p:nvPr/>
        </p:nvSpPr>
        <p:spPr>
          <a:xfrm>
            <a:off x="1070900" y="7295287"/>
            <a:ext cx="4806372" cy="338554"/>
          </a:xfrm>
          <a:prstGeom prst="rect">
            <a:avLst/>
          </a:prstGeom>
          <a:noFill/>
        </p:spPr>
        <p:txBody>
          <a:bodyPr wrap="square" rtlCol="0">
            <a:spAutoFit/>
          </a:bodyPr>
          <a:lstStyle/>
          <a:p>
            <a:r>
              <a:rPr kumimoji="1" lang="ja-JP" altLang="en-US" sz="1600" dirty="0">
                <a:solidFill>
                  <a:schemeClr val="accent2"/>
                </a:solidFill>
              </a:rPr>
              <a:t>血尿が有りますが大丈夫でしょうか？⇒</a:t>
            </a:r>
            <a:r>
              <a:rPr kumimoji="1" lang="en-US" altLang="ja-JP" sz="1600" dirty="0">
                <a:solidFill>
                  <a:schemeClr val="accent2"/>
                </a:solidFill>
              </a:rPr>
              <a:t>FAX</a:t>
            </a:r>
            <a:r>
              <a:rPr kumimoji="1" lang="ja-JP" altLang="en-US" sz="1600" dirty="0">
                <a:solidFill>
                  <a:schemeClr val="accent2"/>
                </a:solidFill>
              </a:rPr>
              <a:t>で返信</a:t>
            </a:r>
          </a:p>
        </p:txBody>
      </p:sp>
      <p:sp>
        <p:nvSpPr>
          <p:cNvPr id="12" name="テキスト ボックス 11">
            <a:extLst>
              <a:ext uri="{FF2B5EF4-FFF2-40B4-BE49-F238E27FC236}">
                <a16:creationId xmlns:a16="http://schemas.microsoft.com/office/drawing/2014/main" id="{0F6E585E-8878-4947-B567-417967541CF3}"/>
              </a:ext>
            </a:extLst>
          </p:cNvPr>
          <p:cNvSpPr txBox="1"/>
          <p:nvPr/>
        </p:nvSpPr>
        <p:spPr>
          <a:xfrm>
            <a:off x="1070900" y="8307193"/>
            <a:ext cx="4806372" cy="338554"/>
          </a:xfrm>
          <a:prstGeom prst="rect">
            <a:avLst/>
          </a:prstGeom>
          <a:noFill/>
        </p:spPr>
        <p:txBody>
          <a:bodyPr wrap="square" rtlCol="0">
            <a:spAutoFit/>
          </a:bodyPr>
          <a:lstStyle/>
          <a:p>
            <a:r>
              <a:rPr kumimoji="1" lang="ja-JP" altLang="en-US" sz="1600" dirty="0">
                <a:solidFill>
                  <a:schemeClr val="accent2"/>
                </a:solidFill>
              </a:rPr>
              <a:t>勃起が不十分です⇒口頭で返信</a:t>
            </a:r>
          </a:p>
        </p:txBody>
      </p:sp>
    </p:spTree>
    <p:extLst>
      <p:ext uri="{BB962C8B-B14F-4D97-AF65-F5344CB8AC3E}">
        <p14:creationId xmlns:p14="http://schemas.microsoft.com/office/powerpoint/2010/main" val="111564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5D75B3F-F2E2-29C4-E351-39360616BB2C}"/>
              </a:ext>
            </a:extLst>
          </p:cNvPr>
          <p:cNvSpPr>
            <a:spLocks noGrp="1"/>
          </p:cNvSpPr>
          <p:nvPr>
            <p:ph type="sldNum" sz="quarter" idx="12"/>
          </p:nvPr>
        </p:nvSpPr>
        <p:spPr/>
        <p:txBody>
          <a:bodyPr/>
          <a:lstStyle/>
          <a:p>
            <a:fld id="{BD699989-BEC5-4DA4-AC13-D6CCFAC28999}" type="slidenum">
              <a:rPr lang="en-US" altLang="ja-JP" smtClean="0"/>
              <a:pPr/>
              <a:t>2</a:t>
            </a:fld>
            <a:endParaRPr lang="en-US" altLang="ja-JP"/>
          </a:p>
        </p:txBody>
      </p:sp>
      <p:pic>
        <p:nvPicPr>
          <p:cNvPr id="8" name="図 7">
            <a:extLst>
              <a:ext uri="{FF2B5EF4-FFF2-40B4-BE49-F238E27FC236}">
                <a16:creationId xmlns:a16="http://schemas.microsoft.com/office/drawing/2014/main" id="{C9D85983-87CA-51FF-C5ED-CB9D5955C326}"/>
              </a:ext>
            </a:extLst>
          </p:cNvPr>
          <p:cNvPicPr>
            <a:picLocks noChangeAspect="1"/>
          </p:cNvPicPr>
          <p:nvPr/>
        </p:nvPicPr>
        <p:blipFill>
          <a:blip r:embed="rId2"/>
          <a:stretch>
            <a:fillRect/>
          </a:stretch>
        </p:blipFill>
        <p:spPr>
          <a:xfrm>
            <a:off x="95250" y="5700629"/>
            <a:ext cx="6591300" cy="1133475"/>
          </a:xfrm>
          <a:prstGeom prst="rect">
            <a:avLst/>
          </a:prstGeom>
        </p:spPr>
      </p:pic>
      <p:pic>
        <p:nvPicPr>
          <p:cNvPr id="10" name="図 9">
            <a:extLst>
              <a:ext uri="{FF2B5EF4-FFF2-40B4-BE49-F238E27FC236}">
                <a16:creationId xmlns:a16="http://schemas.microsoft.com/office/drawing/2014/main" id="{062AC57B-069F-B616-E3E8-181C5D60A24B}"/>
              </a:ext>
            </a:extLst>
          </p:cNvPr>
          <p:cNvPicPr>
            <a:picLocks noChangeAspect="1"/>
          </p:cNvPicPr>
          <p:nvPr/>
        </p:nvPicPr>
        <p:blipFill>
          <a:blip r:embed="rId3"/>
          <a:srcRect t="8727"/>
          <a:stretch/>
        </p:blipFill>
        <p:spPr>
          <a:xfrm>
            <a:off x="0" y="6764971"/>
            <a:ext cx="6762750" cy="2199517"/>
          </a:xfrm>
          <a:prstGeom prst="rect">
            <a:avLst/>
          </a:prstGeom>
        </p:spPr>
      </p:pic>
      <p:pic>
        <p:nvPicPr>
          <p:cNvPr id="7" name="図 6">
            <a:extLst>
              <a:ext uri="{FF2B5EF4-FFF2-40B4-BE49-F238E27FC236}">
                <a16:creationId xmlns:a16="http://schemas.microsoft.com/office/drawing/2014/main" id="{2148FBD5-4A4A-6BAF-25BB-4F441E2B3118}"/>
              </a:ext>
            </a:extLst>
          </p:cNvPr>
          <p:cNvPicPr>
            <a:picLocks noChangeAspect="1"/>
          </p:cNvPicPr>
          <p:nvPr/>
        </p:nvPicPr>
        <p:blipFill>
          <a:blip r:embed="rId4"/>
          <a:stretch>
            <a:fillRect/>
          </a:stretch>
        </p:blipFill>
        <p:spPr>
          <a:xfrm>
            <a:off x="5003" y="1133928"/>
            <a:ext cx="6858000" cy="4133947"/>
          </a:xfrm>
          <a:prstGeom prst="rect">
            <a:avLst/>
          </a:prstGeom>
        </p:spPr>
      </p:pic>
      <p:sp>
        <p:nvSpPr>
          <p:cNvPr id="11" name="タイトル 1">
            <a:extLst>
              <a:ext uri="{FF2B5EF4-FFF2-40B4-BE49-F238E27FC236}">
                <a16:creationId xmlns:a16="http://schemas.microsoft.com/office/drawing/2014/main" id="{CA6FFEFD-9D02-589C-F949-4D9E112CFF32}"/>
              </a:ext>
            </a:extLst>
          </p:cNvPr>
          <p:cNvSpPr txBox="1">
            <a:spLocks/>
          </p:cNvSpPr>
          <p:nvPr/>
        </p:nvSpPr>
        <p:spPr>
          <a:xfrm>
            <a:off x="0" y="179512"/>
            <a:ext cx="7173416" cy="734864"/>
          </a:xfrm>
          <a:prstGeom prst="rect">
            <a:avLst/>
          </a:prstGeom>
        </p:spPr>
        <p:txBody>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ja-JP" sz="2400" b="1" kern="100">
                <a:solidFill>
                  <a:srgbClr val="000000"/>
                </a:solidFill>
                <a:latin typeface="メイリオ" panose="020B0604030504040204" pitchFamily="50" charset="-128"/>
                <a:ea typeface="メイリオ" panose="020B0604030504040204" pitchFamily="50" charset="-128"/>
                <a:cs typeface="Times New Roman"/>
              </a:rPr>
              <a:t>前立腺がん地域連携パス</a:t>
            </a:r>
            <a:r>
              <a:rPr lang="ja-JP" altLang="en-US" sz="2400" b="1" kern="100">
                <a:solidFill>
                  <a:srgbClr val="000000"/>
                </a:solidFill>
                <a:latin typeface="メイリオ" panose="020B0604030504040204" pitchFamily="50" charset="-128"/>
                <a:ea typeface="メイリオ" panose="020B0604030504040204" pitchFamily="50" charset="-128"/>
                <a:cs typeface="Times New Roman"/>
              </a:rPr>
              <a:t>のダウンロード（１）</a:t>
            </a:r>
            <a:endParaRPr lang="ja-JP" altLang="en-US" sz="2400" b="0" kern="0" dirty="0"/>
          </a:p>
        </p:txBody>
      </p:sp>
      <p:sp>
        <p:nvSpPr>
          <p:cNvPr id="14" name="円/楕円 7">
            <a:extLst>
              <a:ext uri="{FF2B5EF4-FFF2-40B4-BE49-F238E27FC236}">
                <a16:creationId xmlns:a16="http://schemas.microsoft.com/office/drawing/2014/main" id="{6A3354E6-D19C-79B1-BB9E-D81295F0DFF9}"/>
              </a:ext>
            </a:extLst>
          </p:cNvPr>
          <p:cNvSpPr/>
          <p:nvPr/>
        </p:nvSpPr>
        <p:spPr>
          <a:xfrm>
            <a:off x="4293096" y="1978718"/>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5" name="テキスト ボックス 14">
            <a:extLst>
              <a:ext uri="{FF2B5EF4-FFF2-40B4-BE49-F238E27FC236}">
                <a16:creationId xmlns:a16="http://schemas.microsoft.com/office/drawing/2014/main" id="{2B564FEB-4AA6-0FD7-3788-C96B66342240}"/>
              </a:ext>
            </a:extLst>
          </p:cNvPr>
          <p:cNvSpPr txBox="1"/>
          <p:nvPr/>
        </p:nvSpPr>
        <p:spPr>
          <a:xfrm>
            <a:off x="5092031" y="1978718"/>
            <a:ext cx="8515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sp>
        <p:nvSpPr>
          <p:cNvPr id="16" name="円/楕円 7">
            <a:extLst>
              <a:ext uri="{FF2B5EF4-FFF2-40B4-BE49-F238E27FC236}">
                <a16:creationId xmlns:a16="http://schemas.microsoft.com/office/drawing/2014/main" id="{43F93630-6818-B3E8-EEF3-1A5D0CF9B5FD}"/>
              </a:ext>
            </a:extLst>
          </p:cNvPr>
          <p:cNvSpPr/>
          <p:nvPr/>
        </p:nvSpPr>
        <p:spPr>
          <a:xfrm>
            <a:off x="4581128" y="8244408"/>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7" name="テキスト ボックス 16">
            <a:extLst>
              <a:ext uri="{FF2B5EF4-FFF2-40B4-BE49-F238E27FC236}">
                <a16:creationId xmlns:a16="http://schemas.microsoft.com/office/drawing/2014/main" id="{B81FD29A-0EA3-F2E7-0DEC-1E4F093B6F79}"/>
              </a:ext>
            </a:extLst>
          </p:cNvPr>
          <p:cNvSpPr txBox="1"/>
          <p:nvPr/>
        </p:nvSpPr>
        <p:spPr>
          <a:xfrm>
            <a:off x="5380063" y="8244408"/>
            <a:ext cx="8515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19266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45BAB65-5621-53EF-431A-BDFEB82541C9}"/>
              </a:ext>
            </a:extLst>
          </p:cNvPr>
          <p:cNvSpPr>
            <a:spLocks noGrp="1"/>
          </p:cNvSpPr>
          <p:nvPr>
            <p:ph type="sldNum" sz="quarter" idx="12"/>
          </p:nvPr>
        </p:nvSpPr>
        <p:spPr/>
        <p:txBody>
          <a:bodyPr/>
          <a:lstStyle/>
          <a:p>
            <a:fld id="{BD699989-BEC5-4DA4-AC13-D6CCFAC28999}" type="slidenum">
              <a:rPr lang="en-US" altLang="ja-JP" smtClean="0"/>
              <a:pPr/>
              <a:t>3</a:t>
            </a:fld>
            <a:endParaRPr lang="en-US" altLang="ja-JP"/>
          </a:p>
        </p:txBody>
      </p:sp>
      <p:pic>
        <p:nvPicPr>
          <p:cNvPr id="6" name="コンテンツ プレースホルダー 5">
            <a:extLst>
              <a:ext uri="{FF2B5EF4-FFF2-40B4-BE49-F238E27FC236}">
                <a16:creationId xmlns:a16="http://schemas.microsoft.com/office/drawing/2014/main" id="{C1672E49-D203-FA84-7755-E441708515FE}"/>
              </a:ext>
            </a:extLst>
          </p:cNvPr>
          <p:cNvPicPr>
            <a:picLocks noGrp="1" noChangeAspect="1"/>
          </p:cNvPicPr>
          <p:nvPr>
            <p:ph idx="4294967295"/>
          </p:nvPr>
        </p:nvPicPr>
        <p:blipFill>
          <a:blip r:embed="rId2"/>
          <a:stretch>
            <a:fillRect/>
          </a:stretch>
        </p:blipFill>
        <p:spPr>
          <a:xfrm>
            <a:off x="257175" y="585583"/>
            <a:ext cx="6343650" cy="6532674"/>
          </a:xfrm>
        </p:spPr>
      </p:pic>
      <p:sp>
        <p:nvSpPr>
          <p:cNvPr id="3" name="タイトル 1">
            <a:extLst>
              <a:ext uri="{FF2B5EF4-FFF2-40B4-BE49-F238E27FC236}">
                <a16:creationId xmlns:a16="http://schemas.microsoft.com/office/drawing/2014/main" id="{BB2C64E7-BDBE-7602-49EC-8A25A1AFA6B6}"/>
              </a:ext>
            </a:extLst>
          </p:cNvPr>
          <p:cNvSpPr txBox="1">
            <a:spLocks/>
          </p:cNvSpPr>
          <p:nvPr/>
        </p:nvSpPr>
        <p:spPr>
          <a:xfrm>
            <a:off x="0" y="92720"/>
            <a:ext cx="7173416" cy="73486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ja-JP" sz="2400" b="1" kern="100">
                <a:solidFill>
                  <a:srgbClr val="000000"/>
                </a:solidFill>
                <a:latin typeface="メイリオ" panose="020B0604030504040204" pitchFamily="50" charset="-128"/>
                <a:ea typeface="メイリオ" panose="020B0604030504040204" pitchFamily="50" charset="-128"/>
                <a:cs typeface="Times New Roman"/>
              </a:rPr>
              <a:t>前立腺がん地域連携パス</a:t>
            </a:r>
            <a:r>
              <a:rPr lang="ja-JP" altLang="en-US" sz="2400" b="1" kern="100">
                <a:solidFill>
                  <a:srgbClr val="000000"/>
                </a:solidFill>
                <a:latin typeface="メイリオ" panose="020B0604030504040204" pitchFamily="50" charset="-128"/>
                <a:ea typeface="メイリオ" panose="020B0604030504040204" pitchFamily="50" charset="-128"/>
                <a:cs typeface="Times New Roman"/>
              </a:rPr>
              <a:t>のダウンロード（２）</a:t>
            </a:r>
            <a:endParaRPr lang="ja-JP" altLang="en-US" sz="2400" b="0" kern="0" dirty="0"/>
          </a:p>
        </p:txBody>
      </p:sp>
      <p:sp>
        <p:nvSpPr>
          <p:cNvPr id="5" name="円/楕円 7">
            <a:extLst>
              <a:ext uri="{FF2B5EF4-FFF2-40B4-BE49-F238E27FC236}">
                <a16:creationId xmlns:a16="http://schemas.microsoft.com/office/drawing/2014/main" id="{C0EA76FE-3C6A-7549-278C-0F02BED918A8}"/>
              </a:ext>
            </a:extLst>
          </p:cNvPr>
          <p:cNvSpPr/>
          <p:nvPr/>
        </p:nvSpPr>
        <p:spPr>
          <a:xfrm>
            <a:off x="2420888" y="6300192"/>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7" name="テキスト ボックス 6">
            <a:extLst>
              <a:ext uri="{FF2B5EF4-FFF2-40B4-BE49-F238E27FC236}">
                <a16:creationId xmlns:a16="http://schemas.microsoft.com/office/drawing/2014/main" id="{9A870E97-CD43-B307-9044-4CD4067FC0DE}"/>
              </a:ext>
            </a:extLst>
          </p:cNvPr>
          <p:cNvSpPr txBox="1"/>
          <p:nvPr/>
        </p:nvSpPr>
        <p:spPr>
          <a:xfrm>
            <a:off x="3219823" y="6300192"/>
            <a:ext cx="8515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55079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1F6E68-0472-4EC8-9C51-CF47B96C96F9}"/>
              </a:ext>
            </a:extLst>
          </p:cNvPr>
          <p:cNvSpPr>
            <a:spLocks noGrp="1"/>
          </p:cNvSpPr>
          <p:nvPr>
            <p:ph type="sldNum" sz="quarter" idx="12"/>
          </p:nvPr>
        </p:nvSpPr>
        <p:spPr/>
        <p:txBody>
          <a:bodyPr/>
          <a:lstStyle/>
          <a:p>
            <a:fld id="{BD699989-BEC5-4DA4-AC13-D6CCFAC28999}" type="slidenum">
              <a:rPr lang="en-US" altLang="ja-JP" smtClean="0"/>
              <a:pPr/>
              <a:t>4</a:t>
            </a:fld>
            <a:endParaRPr lang="en-US" altLang="ja-JP"/>
          </a:p>
        </p:txBody>
      </p:sp>
      <p:pic>
        <p:nvPicPr>
          <p:cNvPr id="6" name="コンテンツ プレースホルダー 5">
            <a:extLst>
              <a:ext uri="{FF2B5EF4-FFF2-40B4-BE49-F238E27FC236}">
                <a16:creationId xmlns:a16="http://schemas.microsoft.com/office/drawing/2014/main" id="{F6F91250-2F0D-4D5F-4438-2D92F07A8CF6}"/>
              </a:ext>
            </a:extLst>
          </p:cNvPr>
          <p:cNvPicPr>
            <a:picLocks noGrp="1" noChangeAspect="1"/>
          </p:cNvPicPr>
          <p:nvPr>
            <p:ph idx="4294967295"/>
          </p:nvPr>
        </p:nvPicPr>
        <p:blipFill rotWithShape="1">
          <a:blip r:embed="rId2"/>
          <a:srcRect l="3060" t="5033" r="3060"/>
          <a:stretch/>
        </p:blipFill>
        <p:spPr>
          <a:xfrm>
            <a:off x="209360" y="812150"/>
            <a:ext cx="6460000" cy="4812090"/>
          </a:xfrm>
        </p:spPr>
      </p:pic>
      <p:sp>
        <p:nvSpPr>
          <p:cNvPr id="3" name="タイトル 1">
            <a:extLst>
              <a:ext uri="{FF2B5EF4-FFF2-40B4-BE49-F238E27FC236}">
                <a16:creationId xmlns:a16="http://schemas.microsoft.com/office/drawing/2014/main" id="{F6EB3A70-92F4-CD28-0CE3-07DF45E1A71D}"/>
              </a:ext>
            </a:extLst>
          </p:cNvPr>
          <p:cNvSpPr txBox="1">
            <a:spLocks/>
          </p:cNvSpPr>
          <p:nvPr/>
        </p:nvSpPr>
        <p:spPr>
          <a:xfrm>
            <a:off x="0" y="92720"/>
            <a:ext cx="6858000" cy="734864"/>
          </a:xfrm>
          <a:prstGeom prst="rect">
            <a:avLst/>
          </a:prstGeom>
        </p:spPr>
        <p:txBody>
          <a:bodyPr anchor="ct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ja-JP" sz="2400" b="1" kern="100" dirty="0">
                <a:solidFill>
                  <a:srgbClr val="000000"/>
                </a:solidFill>
                <a:latin typeface="メイリオ" panose="020B0604030504040204" pitchFamily="50" charset="-128"/>
                <a:ea typeface="メイリオ" panose="020B0604030504040204" pitchFamily="50" charset="-128"/>
                <a:cs typeface="Times New Roman"/>
              </a:rPr>
              <a:t>前立腺がん地域連携パス</a:t>
            </a:r>
            <a:r>
              <a:rPr lang="ja-JP" altLang="en-US" sz="2400" b="1" kern="100" dirty="0">
                <a:solidFill>
                  <a:srgbClr val="000000"/>
                </a:solidFill>
                <a:latin typeface="メイリオ" panose="020B0604030504040204" pitchFamily="50" charset="-128"/>
                <a:ea typeface="メイリオ" panose="020B0604030504040204" pitchFamily="50" charset="-128"/>
                <a:cs typeface="Times New Roman"/>
              </a:rPr>
              <a:t>のダウンロード（</a:t>
            </a:r>
            <a:r>
              <a:rPr lang="en-US" altLang="ja-JP" sz="2400" b="1" kern="100" dirty="0">
                <a:solidFill>
                  <a:srgbClr val="000000"/>
                </a:solidFill>
                <a:latin typeface="メイリオ" panose="020B0604030504040204" pitchFamily="50" charset="-128"/>
                <a:ea typeface="メイリオ" panose="020B0604030504040204" pitchFamily="50" charset="-128"/>
                <a:cs typeface="Times New Roman"/>
              </a:rPr>
              <a:t>3</a:t>
            </a:r>
            <a:r>
              <a:rPr lang="ja-JP" altLang="en-US" sz="2400" b="1" kern="100" dirty="0">
                <a:solidFill>
                  <a:srgbClr val="000000"/>
                </a:solidFill>
                <a:latin typeface="メイリオ" panose="020B0604030504040204" pitchFamily="50" charset="-128"/>
                <a:ea typeface="メイリオ" panose="020B0604030504040204" pitchFamily="50" charset="-128"/>
                <a:cs typeface="Times New Roman"/>
              </a:rPr>
              <a:t>）</a:t>
            </a:r>
            <a:endParaRPr lang="ja-JP" altLang="en-US" sz="2400" b="0" kern="0" dirty="0"/>
          </a:p>
        </p:txBody>
      </p:sp>
      <p:sp>
        <p:nvSpPr>
          <p:cNvPr id="5" name="円/楕円 7">
            <a:extLst>
              <a:ext uri="{FF2B5EF4-FFF2-40B4-BE49-F238E27FC236}">
                <a16:creationId xmlns:a16="http://schemas.microsoft.com/office/drawing/2014/main" id="{8CB35913-7655-FC82-1E0E-97F3A2A532F5}"/>
              </a:ext>
            </a:extLst>
          </p:cNvPr>
          <p:cNvSpPr/>
          <p:nvPr/>
        </p:nvSpPr>
        <p:spPr>
          <a:xfrm>
            <a:off x="2786662" y="2411760"/>
            <a:ext cx="1512168" cy="360040"/>
          </a:xfrm>
          <a:prstGeom prst="ellipse">
            <a:avLst/>
          </a:prstGeom>
          <a:noFill/>
          <a:ln w="2857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7" name="テキスト ボックス 6">
            <a:extLst>
              <a:ext uri="{FF2B5EF4-FFF2-40B4-BE49-F238E27FC236}">
                <a16:creationId xmlns:a16="http://schemas.microsoft.com/office/drawing/2014/main" id="{4CB58C88-1325-5A70-12BC-AF2BC994B5C7}"/>
              </a:ext>
            </a:extLst>
          </p:cNvPr>
          <p:cNvSpPr txBox="1"/>
          <p:nvPr/>
        </p:nvSpPr>
        <p:spPr>
          <a:xfrm>
            <a:off x="3585597" y="2411760"/>
            <a:ext cx="8515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Click</a:t>
            </a:r>
            <a:r>
              <a:rPr kumimoji="0" lang="ja-JP" altLang="en-US" sz="1600"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95155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1"/>
          <p:cNvSpPr>
            <a:spLocks noGrp="1" noChangeArrowheads="1"/>
          </p:cNvSpPr>
          <p:nvPr>
            <p:ph type="body" idx="1"/>
          </p:nvPr>
        </p:nvSpPr>
        <p:spPr>
          <a:xfrm>
            <a:off x="576262" y="653257"/>
            <a:ext cx="5876925" cy="2032000"/>
          </a:xfrm>
        </p:spPr>
        <p:txBody>
          <a:bodyPr lIns="72000" tIns="72000" rIns="72000" bIns="72000"/>
          <a:lstStyle/>
          <a:p>
            <a:pPr eaLnBrk="1" hangingPunct="1">
              <a:spcBef>
                <a:spcPts val="0"/>
              </a:spcBef>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基幹病院で手術治療をされた患者に対して、連携医と基幹病院の両方で連絡を取り合い、術後の定期的検診を行っていくために作られた一連の書式（パス）です。</a:t>
            </a:r>
          </a:p>
          <a:p>
            <a:pPr eaLnBrk="1" hangingPunct="1">
              <a:spcBef>
                <a:spcPts val="1200"/>
              </a:spcBef>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これにより、患者は基幹病院への頻繁な通院が不要となり、通院の不便さや外来での長い待ち時間からも解放されます。連携医への通院も継続できます。また、複数の主治医によるサポートを受けられる長所が生まれます。</a:t>
            </a:r>
          </a:p>
        </p:txBody>
      </p:sp>
      <p:sp>
        <p:nvSpPr>
          <p:cNvPr id="3076" name="Text Box 73"/>
          <p:cNvSpPr txBox="1">
            <a:spLocks noChangeArrowheads="1"/>
          </p:cNvSpPr>
          <p:nvPr/>
        </p:nvSpPr>
        <p:spPr bwMode="auto">
          <a:xfrm>
            <a:off x="2133599" y="211932"/>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defRPr/>
            </a:pPr>
            <a:r>
              <a:rPr lang="ja-JP" altLang="en-US" sz="1800" dirty="0">
                <a:solidFill>
                  <a:srgbClr val="000000"/>
                </a:solidFill>
                <a:latin typeface="メイリオ" panose="020B0604030504040204" pitchFamily="50" charset="-128"/>
                <a:ea typeface="メイリオ" panose="020B0604030504040204" pitchFamily="50" charset="-128"/>
              </a:rPr>
              <a:t>地域連携パスの概念</a:t>
            </a:r>
          </a:p>
        </p:txBody>
      </p:sp>
      <p:sp>
        <p:nvSpPr>
          <p:cNvPr id="3077" name="Text Box 74"/>
          <p:cNvSpPr txBox="1">
            <a:spLocks noChangeArrowheads="1"/>
          </p:cNvSpPr>
          <p:nvPr/>
        </p:nvSpPr>
        <p:spPr bwMode="auto">
          <a:xfrm>
            <a:off x="2005906" y="2849141"/>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defRPr/>
            </a:pPr>
            <a:endParaRPr lang="ja-JP" altLang="en-US" sz="1800" dirty="0">
              <a:solidFill>
                <a:srgbClr val="000000"/>
              </a:solidFill>
              <a:latin typeface="ＭＳ Ｐゴシック"/>
              <a:ea typeface="ＭＳ Ｐゴシック"/>
            </a:endParaRPr>
          </a:p>
        </p:txBody>
      </p:sp>
      <p:sp>
        <p:nvSpPr>
          <p:cNvPr id="6" name="正方形/長方形 5"/>
          <p:cNvSpPr/>
          <p:nvPr/>
        </p:nvSpPr>
        <p:spPr>
          <a:xfrm>
            <a:off x="309022" y="3130822"/>
            <a:ext cx="6411403" cy="4678204"/>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前立腺がん術後地域連携パス　運用要綱</a:t>
            </a:r>
            <a:r>
              <a:rPr kumimoji="0" lang="en-US" altLang="ja-JP" sz="11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endParaRPr kumimoji="0" lang="en-US" altLang="ja-JP" sz="2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【目的】 </a:t>
            </a:r>
          </a:p>
          <a:p>
            <a:pPr marL="620713" marR="0" lvl="0" indent="-268288" algn="just" defTabSz="914400" eaLnBrk="1" fontAlgn="auto" latinLnBrk="0" hangingPunct="1">
              <a:lnSpc>
                <a:spcPct val="100000"/>
              </a:lnSpc>
              <a:spcBef>
                <a:spcPts val="0"/>
              </a:spcBef>
              <a:spcAft>
                <a:spcPts val="0"/>
              </a:spcAft>
              <a:buClrTx/>
              <a:buSzTx/>
              <a:buFont typeface="+mj-lt"/>
              <a:buAutoNum type="arabicParenR"/>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地域医療機関の機能分化と、連携を密にすることで見落としのない充分な医療を提供しうる。</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620713" marR="0" lvl="0" indent="-268288" algn="just" defTabSz="914400" eaLnBrk="1" fontAlgn="auto" latinLnBrk="0" hangingPunct="1">
              <a:lnSpc>
                <a:spcPct val="100000"/>
              </a:lnSpc>
              <a:spcBef>
                <a:spcPts val="0"/>
              </a:spcBef>
              <a:spcAft>
                <a:spcPts val="0"/>
              </a:spcAft>
              <a:buClrTx/>
              <a:buSzTx/>
              <a:buFont typeface="+mj-lt"/>
              <a:buAutoNum type="arabicParenR"/>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連携医と基幹病院が連携し、がんの再発を早期に診断し適切な対応を行う。</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342900" marR="0" lvl="0" indent="0"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endPar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【対象症例】</a:t>
            </a:r>
          </a:p>
          <a:p>
            <a:pPr marL="357188"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前立腺癌にて前立腺全摘除術を受けた術後の</a:t>
            </a: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PSA nadir &lt;0.2 ng/ml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の症例。</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p>
          <a:p>
            <a:r>
              <a:rPr lang="ja-JP" altLang="ja-JP" b="0" dirty="0">
                <a:latin typeface="メイリオ" panose="020B0604030504040204" pitchFamily="50" charset="-128"/>
                <a:ea typeface="メイリオ" panose="020B0604030504040204" pitchFamily="50" charset="-128"/>
              </a:rPr>
              <a:t>【パスの名称】</a:t>
            </a:r>
          </a:p>
          <a:p>
            <a:r>
              <a:rPr lang="ja-JP" altLang="ja-JP" b="0" dirty="0">
                <a:latin typeface="メイリオ" panose="020B0604030504040204" pitchFamily="50" charset="-128"/>
                <a:ea typeface="メイリオ" panose="020B0604030504040204" pitchFamily="50" charset="-128"/>
              </a:rPr>
              <a:t>　　「前立腺がん術後地域連携パス」とする。</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b="0" kern="100" dirty="0">
              <a:solidFill>
                <a:prstClr val="black"/>
              </a:solidFill>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【達成目標】</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PSA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は</a:t>
            </a:r>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0.2 ng/ml </a:t>
            </a: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未満</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b="0" kern="100" dirty="0">
              <a:solidFill>
                <a:prstClr val="black"/>
              </a:solidFill>
              <a:latin typeface="メイリオ" panose="020B0604030504040204" pitchFamily="50" charset="-128"/>
              <a:ea typeface="メイリオ" panose="020B0604030504040204" pitchFamily="50" charset="-128"/>
              <a:cs typeface="Times New Roman"/>
            </a:endParaRPr>
          </a:p>
          <a:p>
            <a:pPr algn="just">
              <a:spcAft>
                <a:spcPts val="0"/>
              </a:spcAft>
            </a:pPr>
            <a:endParaRPr lang="en-US" altLang="ja-JP" b="0" kern="100" dirty="0">
              <a:latin typeface="メイリオ" panose="020B0604030504040204" pitchFamily="50" charset="-128"/>
              <a:ea typeface="メイリオ" panose="020B0604030504040204" pitchFamily="50" charset="-128"/>
              <a:cs typeface="Times New Roman"/>
            </a:endParaRPr>
          </a:p>
          <a:p>
            <a:pPr algn="just">
              <a:spcAft>
                <a:spcPts val="0"/>
              </a:spcAft>
            </a:pPr>
            <a:endParaRPr lang="en-US" altLang="ja-JP" b="0" kern="100" dirty="0">
              <a:latin typeface="メイリオ" panose="020B0604030504040204" pitchFamily="50" charset="-128"/>
              <a:ea typeface="メイリオ" panose="020B0604030504040204" pitchFamily="50" charset="-128"/>
              <a:cs typeface="Times New Roman"/>
            </a:endParaRPr>
          </a:p>
          <a:p>
            <a:pPr algn="just">
              <a:spcAft>
                <a:spcPts val="0"/>
              </a:spcAft>
            </a:pPr>
            <a:endParaRPr lang="en-US" altLang="ja-JP" b="0" kern="100" dirty="0">
              <a:latin typeface="メイリオ" panose="020B0604030504040204" pitchFamily="50" charset="-128"/>
              <a:ea typeface="メイリオ" panose="020B0604030504040204" pitchFamily="50" charset="-128"/>
              <a:cs typeface="Times New Roman"/>
            </a:endParaRPr>
          </a:p>
          <a:p>
            <a:r>
              <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 </a:t>
            </a:r>
          </a:p>
        </p:txBody>
      </p:sp>
      <p:sp>
        <p:nvSpPr>
          <p:cNvPr id="2" name="スライド番号プレースホルダー 1"/>
          <p:cNvSpPr>
            <a:spLocks noGrp="1"/>
          </p:cNvSpPr>
          <p:nvPr>
            <p:ph type="sldNum" sz="quarter" idx="12"/>
          </p:nvPr>
        </p:nvSpPr>
        <p:spPr/>
        <p:txBody>
          <a:bodyPr/>
          <a:lstStyle/>
          <a:p>
            <a:pPr>
              <a:defRPr/>
            </a:pPr>
            <a:fld id="{D442738D-CEDC-4ADD-B6FE-D62F404D0F73}" type="slidenum">
              <a:rPr lang="en-US" altLang="ja-JP" smtClean="0">
                <a:solidFill>
                  <a:srgbClr val="000000"/>
                </a:solidFill>
              </a:rPr>
              <a:pPr>
                <a:defRPr/>
              </a:pPr>
              <a:t>5</a:t>
            </a:fld>
            <a:endParaRPr lang="en-US" altLang="ja-JP" dirty="0">
              <a:solidFill>
                <a:srgbClr val="000000"/>
              </a:solidFill>
            </a:endParaRPr>
          </a:p>
        </p:txBody>
      </p:sp>
      <p:cxnSp>
        <p:nvCxnSpPr>
          <p:cNvPr id="7" name="直線コネクタ 6"/>
          <p:cNvCxnSpPr/>
          <p:nvPr/>
        </p:nvCxnSpPr>
        <p:spPr bwMode="auto">
          <a:xfrm>
            <a:off x="836712" y="6660232"/>
            <a:ext cx="194421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075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8640" y="180000"/>
            <a:ext cx="6273824" cy="8784000"/>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前立腺がん術後地域連携パス　運用要綱</a:t>
            </a:r>
            <a:r>
              <a:rPr kumimoji="0" lang="en-US"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(2) </a:t>
            </a:r>
            <a:endPar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【基本原則】</a:t>
            </a:r>
            <a:endParaRPr kumimoji="0" lang="en-US"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sz="1200" b="0" kern="100" dirty="0">
              <a:solidFill>
                <a:prstClr val="black"/>
              </a:solidFill>
              <a:latin typeface="メイリオ" panose="020B0604030504040204" pitchFamily="50" charset="-128"/>
              <a:ea typeface="メイリオ" panose="020B0604030504040204" pitchFamily="50" charset="-128"/>
              <a:cs typeface="Times New Roman"/>
            </a:endParaRPr>
          </a:p>
          <a:p>
            <a:pPr marL="630238" indent="-630238">
              <a:buAutoNum type="arabicParenR"/>
            </a:pPr>
            <a:r>
              <a:rPr lang="ja-JP" altLang="ja-JP" b="0" dirty="0">
                <a:latin typeface="メイリオ" panose="020B0604030504040204" pitchFamily="50" charset="-128"/>
                <a:ea typeface="メイリオ" panose="020B0604030504040204" pitchFamily="50" charset="-128"/>
              </a:rPr>
              <a:t>パスへの登録症例は基幹病院で決定する。また連携医への通院開始の時期も基幹病院で決定する。</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a:pPr>
            <a:endParaRPr lang="ja-JP" altLang="ja-JP" sz="1000" b="0" dirty="0">
              <a:latin typeface="メイリオ" panose="020B0604030504040204" pitchFamily="50" charset="-128"/>
              <a:ea typeface="メイリオ" panose="020B0604030504040204" pitchFamily="50" charset="-128"/>
            </a:endParaRPr>
          </a:p>
          <a:p>
            <a:pPr marL="630238" indent="-630238"/>
            <a:r>
              <a:rPr lang="en-US" altLang="ja-JP" b="0" dirty="0">
                <a:latin typeface="メイリオ" panose="020B0604030504040204" pitchFamily="50" charset="-128"/>
                <a:ea typeface="メイリオ" panose="020B0604030504040204" pitchFamily="50" charset="-128"/>
              </a:rPr>
              <a:t>2)</a:t>
            </a:r>
            <a:r>
              <a:rPr lang="ja-JP" altLang="ja-JP" b="0" dirty="0">
                <a:latin typeface="メイリオ" panose="020B0604030504040204" pitchFamily="50" charset="-128"/>
                <a:ea typeface="メイリオ" panose="020B0604030504040204" pitchFamily="50" charset="-128"/>
              </a:rPr>
              <a:t>　</a:t>
            </a:r>
            <a:r>
              <a:rPr lang="en-US" altLang="ja-JP" b="0" dirty="0">
                <a:latin typeface="メイリオ" panose="020B0604030504040204" pitchFamily="50" charset="-128"/>
                <a:ea typeface="メイリオ" panose="020B0604030504040204" pitchFamily="50" charset="-128"/>
              </a:rPr>
              <a:t>	</a:t>
            </a:r>
            <a:r>
              <a:rPr lang="ja-JP" altLang="en-US" b="0" dirty="0">
                <a:latin typeface="メイリオ" panose="020B0604030504040204" pitchFamily="50" charset="-128"/>
                <a:ea typeface="メイリオ" panose="020B0604030504040204" pitchFamily="50" charset="-128"/>
              </a:rPr>
              <a:t>術後原則</a:t>
            </a:r>
            <a:r>
              <a:rPr lang="en-US" altLang="ja-JP" b="0" dirty="0">
                <a:latin typeface="メイリオ" panose="020B0604030504040204" pitchFamily="50" charset="-128"/>
                <a:ea typeface="メイリオ" panose="020B0604030504040204" pitchFamily="50" charset="-128"/>
              </a:rPr>
              <a:t>10 </a:t>
            </a:r>
            <a:r>
              <a:rPr lang="ja-JP" altLang="en-US" b="0" dirty="0">
                <a:latin typeface="メイリオ" panose="020B0604030504040204" pitchFamily="50" charset="-128"/>
                <a:ea typeface="メイリオ" panose="020B0604030504040204" pitchFamily="50" charset="-128"/>
              </a:rPr>
              <a:t>年間（観察期間）で実施する。</a:t>
            </a:r>
            <a:r>
              <a:rPr lang="en-US" altLang="ja-JP" b="0" dirty="0">
                <a:latin typeface="メイリオ" panose="020B0604030504040204" pitchFamily="50" charset="-128"/>
                <a:ea typeface="メイリオ" panose="020B0604030504040204" pitchFamily="50" charset="-128"/>
              </a:rPr>
              <a:t>5</a:t>
            </a:r>
            <a:r>
              <a:rPr lang="ja-JP" altLang="en-US" b="0" dirty="0">
                <a:latin typeface="メイリオ" panose="020B0604030504040204" pitchFamily="50" charset="-128"/>
                <a:ea typeface="メイリオ" panose="020B0604030504040204" pitchFamily="50" charset="-128"/>
              </a:rPr>
              <a:t>年以上の経過で目標が達成されていれば基幹病院の判断でパスを終了することも可能である。この時は連携医にパス終了の旨を必ず連絡しなければならない。その後の経過観察については患者と相談する。</a:t>
            </a:r>
            <a:endParaRPr lang="en-US" altLang="ja-JP" b="0" dirty="0">
              <a:latin typeface="メイリオ" panose="020B0604030504040204" pitchFamily="50" charset="-128"/>
              <a:ea typeface="メイリオ" panose="020B0604030504040204" pitchFamily="50" charset="-128"/>
            </a:endParaRPr>
          </a:p>
          <a:p>
            <a:pPr marL="630238" indent="-630238"/>
            <a:endParaRPr lang="ja-JP" altLang="ja-JP" sz="1000" b="0" dirty="0">
              <a:latin typeface="メイリオ" panose="020B0604030504040204" pitchFamily="50" charset="-128"/>
              <a:ea typeface="メイリオ" panose="020B0604030504040204" pitchFamily="50" charset="-128"/>
            </a:endParaRPr>
          </a:p>
          <a:p>
            <a:pPr marL="630238" indent="-630238">
              <a:buAutoNum type="arabicParenR" startAt="3"/>
            </a:pPr>
            <a:r>
              <a:rPr lang="ja-JP" altLang="ja-JP" b="0" u="heavy" dirty="0">
                <a:uFill>
                  <a:solidFill>
                    <a:srgbClr val="FF0000"/>
                  </a:solidFill>
                </a:uFill>
                <a:latin typeface="メイリオ" panose="020B0604030504040204" pitchFamily="50" charset="-128"/>
                <a:ea typeface="メイリオ" panose="020B0604030504040204" pitchFamily="50" charset="-128"/>
              </a:rPr>
              <a:t>パス用紙（結（ゆい）日記及びデータ記入用紙</a:t>
            </a:r>
            <a:r>
              <a:rPr lang="ja-JP" altLang="en-US" b="0" u="heavy" dirty="0">
                <a:uFill>
                  <a:solidFill>
                    <a:srgbClr val="FF0000"/>
                  </a:solidFill>
                </a:uFill>
                <a:latin typeface="メイリオ" panose="020B0604030504040204" pitchFamily="50" charset="-128"/>
                <a:ea typeface="メイリオ" panose="020B0604030504040204" pitchFamily="50" charset="-128"/>
              </a:rPr>
              <a:t>兼がん治療連携指導書</a:t>
            </a:r>
            <a:r>
              <a:rPr lang="ja-JP" altLang="ja-JP" b="0" u="heavy" dirty="0">
                <a:uFill>
                  <a:solidFill>
                    <a:srgbClr val="FF0000"/>
                  </a:solidFill>
                </a:uFill>
                <a:latin typeface="メイリオ" panose="020B0604030504040204" pitchFamily="50" charset="-128"/>
                <a:ea typeface="メイリオ" panose="020B0604030504040204" pitchFamily="50" charset="-128"/>
              </a:rPr>
              <a:t>）は基幹病院と連携医で共有</a:t>
            </a:r>
            <a:r>
              <a:rPr lang="ja-JP" altLang="ja-JP" b="0" dirty="0">
                <a:latin typeface="メイリオ" panose="020B0604030504040204" pitchFamily="50" charset="-128"/>
                <a:ea typeface="メイリオ" panose="020B0604030504040204" pitchFamily="50" charset="-128"/>
              </a:rPr>
              <a:t>して、患者が医療機関受診時に医師に必要事項を記載してもらう（</a:t>
            </a:r>
            <a:r>
              <a:rPr lang="ja-JP" altLang="ja-JP" b="0" u="heavy" dirty="0">
                <a:uFill>
                  <a:solidFill>
                    <a:srgbClr val="FF0000"/>
                  </a:solidFill>
                </a:uFill>
                <a:latin typeface="メイリオ" panose="020B0604030504040204" pitchFamily="50" charset="-128"/>
                <a:ea typeface="メイリオ" panose="020B0604030504040204" pitchFamily="50" charset="-128"/>
              </a:rPr>
              <a:t>患者自身が保管する</a:t>
            </a:r>
            <a:r>
              <a:rPr lang="ja-JP" altLang="ja-JP" b="0" dirty="0">
                <a:latin typeface="メイリオ" panose="020B0604030504040204" pitchFamily="50" charset="-128"/>
                <a:ea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3"/>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3"/>
            </a:pPr>
            <a:r>
              <a:rPr lang="ja-JP" altLang="en-US" b="0" dirty="0">
                <a:latin typeface="メイリオ" panose="020B0604030504040204" pitchFamily="50" charset="-128"/>
                <a:ea typeface="メイリオ" panose="020B0604030504040204" pitchFamily="50" charset="-128"/>
              </a:rPr>
              <a:t>診察・</a:t>
            </a:r>
            <a:r>
              <a:rPr lang="en-US" altLang="ja-JP" b="0" dirty="0">
                <a:latin typeface="メイリオ" panose="020B0604030504040204" pitchFamily="50" charset="-128"/>
                <a:ea typeface="メイリオ" panose="020B0604030504040204" pitchFamily="50" charset="-128"/>
              </a:rPr>
              <a:t>PSA</a:t>
            </a:r>
            <a:r>
              <a:rPr lang="ja-JP" altLang="en-US" b="0" dirty="0">
                <a:latin typeface="メイリオ" panose="020B0604030504040204" pitchFamily="50" charset="-128"/>
                <a:ea typeface="メイリオ" panose="020B0604030504040204" pitchFamily="50" charset="-128"/>
              </a:rPr>
              <a:t>検査は観察期間の</a:t>
            </a:r>
            <a:r>
              <a:rPr lang="en-US" altLang="ja-JP" b="0" dirty="0">
                <a:latin typeface="メイリオ" panose="020B0604030504040204" pitchFamily="50" charset="-128"/>
                <a:ea typeface="メイリオ" panose="020B0604030504040204" pitchFamily="50" charset="-128"/>
              </a:rPr>
              <a:t>10 </a:t>
            </a:r>
            <a:r>
              <a:rPr lang="ja-JP" altLang="en-US" b="0" dirty="0">
                <a:latin typeface="メイリオ" panose="020B0604030504040204" pitchFamily="50" charset="-128"/>
                <a:ea typeface="メイリオ" panose="020B0604030504040204" pitchFamily="50" charset="-128"/>
              </a:rPr>
              <a:t>年以内は原則</a:t>
            </a:r>
            <a:r>
              <a:rPr lang="en-US" altLang="ja-JP" b="0" dirty="0">
                <a:latin typeface="メイリオ" panose="020B0604030504040204" pitchFamily="50" charset="-128"/>
                <a:ea typeface="メイリオ" panose="020B0604030504040204" pitchFamily="50" charset="-128"/>
              </a:rPr>
              <a:t>2</a:t>
            </a:r>
            <a:r>
              <a:rPr lang="ja-JP" altLang="en-US" b="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3</a:t>
            </a:r>
            <a:r>
              <a:rPr lang="ja-JP" altLang="en-US" b="0" dirty="0">
                <a:latin typeface="メイリオ" panose="020B0604030504040204" pitchFamily="50" charset="-128"/>
                <a:ea typeface="メイリオ" panose="020B0604030504040204" pitchFamily="50" charset="-128"/>
              </a:rPr>
              <a:t>ヶ月ごとに連携医で行う。</a:t>
            </a:r>
            <a:r>
              <a:rPr lang="ja-JP" altLang="en-US" b="0" dirty="0">
                <a:solidFill>
                  <a:srgbClr val="FF0000"/>
                </a:solidFill>
                <a:latin typeface="メイリオ" panose="020B0604030504040204" pitchFamily="50" charset="-128"/>
                <a:ea typeface="メイリオ" panose="020B0604030504040204" pitchFamily="50" charset="-128"/>
              </a:rPr>
              <a:t>結果はデータ記入用紙兼がん治療連携指導書に記入して基幹病院へ</a:t>
            </a:r>
            <a:r>
              <a:rPr lang="en-US" altLang="ja-JP" b="0" dirty="0">
                <a:solidFill>
                  <a:srgbClr val="FF0000"/>
                </a:solidFill>
                <a:latin typeface="メイリオ" panose="020B0604030504040204" pitchFamily="50" charset="-128"/>
                <a:ea typeface="メイリオ" panose="020B0604030504040204" pitchFamily="50" charset="-128"/>
              </a:rPr>
              <a:t>FAX</a:t>
            </a:r>
            <a:r>
              <a:rPr lang="ja-JP" altLang="en-US" b="0" dirty="0">
                <a:solidFill>
                  <a:srgbClr val="FF0000"/>
                </a:solidFill>
                <a:latin typeface="メイリオ" panose="020B0604030504040204" pitchFamily="50" charset="-128"/>
                <a:ea typeface="メイリオ" panose="020B0604030504040204" pitchFamily="50" charset="-128"/>
              </a:rPr>
              <a:t>する。</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連携医からの</a:t>
            </a:r>
            <a:r>
              <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FAX</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に対する返事については各基幹病院での対応に一任する。また異常が発生した場合は速やかに連絡を取り合う（診療情報提供書の形式が望ましい）。</a:t>
            </a:r>
            <a:r>
              <a:rPr kumimoji="0" lang="ja-JP" altLang="ja-JP" b="0" i="0" u="none" strike="noStrike" kern="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rPr>
              <a:t>約</a:t>
            </a:r>
            <a:r>
              <a:rPr kumimoji="0" lang="en-US" altLang="ja-JP" b="0" i="0" u="none" strike="noStrike" kern="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rPr>
              <a:t>1</a:t>
            </a:r>
            <a:r>
              <a:rPr kumimoji="0" lang="ja-JP" altLang="ja-JP" b="0" i="0" u="none" strike="noStrike" kern="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rPr>
              <a:t>年ごとの基幹病院受診時には</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、基幹病院主治医が、</a:t>
            </a:r>
            <a:r>
              <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PSA</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検査に加えて</a:t>
            </a:r>
            <a:r>
              <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CT</a:t>
            </a:r>
            <a:r>
              <a:rPr kumimoji="0" lang="ja-JP"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（施行時）結果などを記入して患者に渡す。</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630238" indent="-630238">
              <a:buAutoNum type="arabicParenR" startAt="3"/>
            </a:pPr>
            <a:endParaRPr kumimoji="0"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630238" indent="-630238">
              <a:buAutoNum type="arabicParenR" startAt="3"/>
            </a:pPr>
            <a:r>
              <a:rPr kumimoji="0" lang="ja-JP" altLang="en-US" b="0" kern="0" dirty="0">
                <a:solidFill>
                  <a:prstClr val="black"/>
                </a:solidFill>
                <a:latin typeface="メイリオ" panose="020B0604030504040204" pitchFamily="50" charset="-128"/>
                <a:ea typeface="メイリオ" panose="020B0604030504040204" pitchFamily="50" charset="-128"/>
              </a:rPr>
              <a:t>目標が達成されなくなったと基幹病院が判断した時は、パスは中止の旨を連携医に連絡して以後の治療は基幹病院で行うことを基本とする。</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630238" marR="0" lvl="0" indent="-444500" defTabSz="914400" eaLnBrk="1" fontAlgn="auto" latinLnBrk="0" hangingPunct="1">
              <a:lnSpc>
                <a:spcPct val="100000"/>
              </a:lnSpc>
              <a:spcBef>
                <a:spcPts val="0"/>
              </a:spcBef>
              <a:spcAft>
                <a:spcPts val="0"/>
              </a:spcAft>
              <a:buClrTx/>
              <a:buSzTx/>
              <a:buFontTx/>
              <a:buAutoNum type="arabicParenR" startAt="4"/>
              <a:tabLst/>
              <a:defRPr/>
            </a:pPr>
            <a:endParaRPr kumimoji="0" lang="en-US" altLang="ja-JP" sz="1000" b="0" kern="0" dirty="0">
              <a:solidFill>
                <a:prstClr val="black"/>
              </a:solidFill>
              <a:latin typeface="メイリオ" panose="020B0604030504040204" pitchFamily="50" charset="-128"/>
              <a:ea typeface="メイリオ" panose="020B0604030504040204" pitchFamily="50" charset="-128"/>
              <a:cs typeface="Times New Roman"/>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当該疾患以外の疾病に対しては、基幹病院と連携医が相談のうえ対処する。</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パス内の</a:t>
            </a:r>
            <a:r>
              <a:rPr lang="en-US" altLang="ja-JP" b="0" dirty="0">
                <a:latin typeface="メイリオ" panose="020B0604030504040204" pitchFamily="50" charset="-128"/>
                <a:ea typeface="メイリオ" panose="020B0604030504040204" pitchFamily="50" charset="-128"/>
              </a:rPr>
              <a:t>PSA </a:t>
            </a:r>
            <a:r>
              <a:rPr lang="ja-JP" altLang="ja-JP" b="0" dirty="0">
                <a:latin typeface="メイリオ" panose="020B0604030504040204" pitchFamily="50" charset="-128"/>
                <a:ea typeface="メイリオ" panose="020B0604030504040204" pitchFamily="50" charset="-128"/>
              </a:rPr>
              <a:t>採血以外の検査項目については連携医の判断に委ねる。検査した場合はチェックボックスに印をつける。異常があればコメントをチェックボックスの下に記載する。</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セルフチェックとして排尿困難、頻尿、尿漏れについては患者に</a:t>
            </a:r>
            <a:r>
              <a:rPr lang="en-US" altLang="ja-JP" b="0" dirty="0">
                <a:latin typeface="メイリオ" panose="020B0604030504040204" pitchFamily="50" charset="-128"/>
                <a:ea typeface="メイリオ" panose="020B0604030504040204" pitchFamily="50" charset="-128"/>
              </a:rPr>
              <a:t> </a:t>
            </a:r>
            <a:r>
              <a:rPr lang="ja-JP" altLang="ja-JP" b="0" dirty="0">
                <a:latin typeface="メイリオ" panose="020B0604030504040204" pitchFamily="50" charset="-128"/>
                <a:ea typeface="メイリオ" panose="020B0604030504040204" pitchFamily="50" charset="-128"/>
              </a:rPr>
              <a:t>チェックしてもらう。</a:t>
            </a:r>
            <a:endParaRPr lang="en-US" altLang="ja-JP"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endParaRPr lang="en-US" altLang="ja-JP" sz="1000" b="0" dirty="0">
              <a:latin typeface="メイリオ" panose="020B0604030504040204" pitchFamily="50" charset="-128"/>
              <a:ea typeface="メイリオ" panose="020B0604030504040204" pitchFamily="50" charset="-128"/>
            </a:endParaRPr>
          </a:p>
          <a:p>
            <a:pPr marL="630238" indent="-630238">
              <a:buAutoNum type="arabicParenR" startAt="6"/>
              <a:tabLst>
                <a:tab pos="185738" algn="l"/>
              </a:tabLst>
            </a:pPr>
            <a:r>
              <a:rPr lang="ja-JP" altLang="ja-JP" b="0" dirty="0">
                <a:latin typeface="メイリオ" panose="020B0604030504040204" pitchFamily="50" charset="-128"/>
                <a:ea typeface="メイリオ" panose="020B0604030504040204" pitchFamily="50" charset="-128"/>
              </a:rPr>
              <a:t>枠外の「備考」及び「メモ」欄には、それぞれ連携医からの連絡及び患者自身に気づいたことや質問したいことなどを記載してもらう。尚「備考」欄については基幹病院は連携医へ、文書で回答することが望ましい。</a:t>
            </a:r>
            <a:endParaRPr lang="en-US" altLang="ja-JP"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a:xfrm>
            <a:off x="5182972" y="8388424"/>
            <a:ext cx="1428750" cy="609600"/>
          </a:xfrm>
        </p:spPr>
        <p:txBody>
          <a:bodyPr/>
          <a:lstStyle/>
          <a:p>
            <a:pPr>
              <a:defRPr/>
            </a:pPr>
            <a:fld id="{D442738D-CEDC-4ADD-B6FE-D62F404D0F73}" type="slidenum">
              <a:rPr lang="en-US" altLang="ja-JP" smtClean="0">
                <a:solidFill>
                  <a:srgbClr val="000000"/>
                </a:solidFill>
              </a:rPr>
              <a:pPr>
                <a:defRPr/>
              </a:pPr>
              <a:t>6</a:t>
            </a:fld>
            <a:endParaRPr lang="en-US" altLang="ja-JP" dirty="0">
              <a:solidFill>
                <a:srgbClr val="000000"/>
              </a:solidFill>
            </a:endParaRPr>
          </a:p>
        </p:txBody>
      </p:sp>
    </p:spTree>
    <p:extLst>
      <p:ext uri="{BB962C8B-B14F-4D97-AF65-F5344CB8AC3E}">
        <p14:creationId xmlns:p14="http://schemas.microsoft.com/office/powerpoint/2010/main" val="411300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7</a:t>
            </a:fld>
            <a:endParaRPr lang="en-US" altLang="ja-JP">
              <a:solidFill>
                <a:srgbClr val="000000"/>
              </a:solidFill>
            </a:endParaRPr>
          </a:p>
        </p:txBody>
      </p:sp>
      <p:sp>
        <p:nvSpPr>
          <p:cNvPr id="4" name="正方形/長方形 3"/>
          <p:cNvSpPr/>
          <p:nvPr/>
        </p:nvSpPr>
        <p:spPr>
          <a:xfrm>
            <a:off x="107504" y="195599"/>
            <a:ext cx="6273824" cy="2739211"/>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前立腺がん術後地域連携パス　運用要綱</a:t>
            </a:r>
            <a:r>
              <a:rPr kumimoji="0" lang="en-US"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 </a:t>
            </a:r>
            <a:endParaRPr kumimoji="0" lang="ja-JP" altLang="ja-JP" sz="18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altLang="ja-JP" b="0" dirty="0">
              <a:latin typeface="メイリオ" panose="020B0604030504040204" pitchFamily="50" charset="-128"/>
              <a:ea typeface="メイリオ" panose="020B0604030504040204" pitchFamily="50" charset="-128"/>
            </a:endParaRPr>
          </a:p>
          <a:p>
            <a:r>
              <a:rPr lang="ja-JP" altLang="ja-JP" b="0" dirty="0">
                <a:latin typeface="メイリオ" panose="020B0604030504040204" pitchFamily="50" charset="-128"/>
                <a:ea typeface="メイリオ" panose="020B0604030504040204" pitchFamily="50" charset="-128"/>
              </a:rPr>
              <a:t>【基本的事項】</a:t>
            </a:r>
            <a:endParaRPr lang="en-US" altLang="ja-JP" b="0" dirty="0">
              <a:latin typeface="メイリオ" panose="020B0604030504040204" pitchFamily="50" charset="-128"/>
              <a:ea typeface="メイリオ" panose="020B0604030504040204" pitchFamily="50" charset="-128"/>
            </a:endParaRPr>
          </a:p>
          <a:p>
            <a:endParaRPr lang="ja-JP" altLang="ja-JP" b="0" dirty="0">
              <a:latin typeface="メイリオ" panose="020B0604030504040204" pitchFamily="50" charset="-128"/>
              <a:ea typeface="メイリオ" panose="020B0604030504040204" pitchFamily="50" charset="-128"/>
            </a:endParaRPr>
          </a:p>
          <a:p>
            <a:pPr marL="715963" lvl="0" indent="-530225">
              <a:buAutoNum type="arabicParenR"/>
            </a:pPr>
            <a:r>
              <a:rPr lang="en-US" altLang="ja-JP" b="0" dirty="0">
                <a:latin typeface="メイリオ" panose="020B0604030504040204" pitchFamily="50" charset="-128"/>
                <a:ea typeface="メイリオ" panose="020B0604030504040204" pitchFamily="50" charset="-128"/>
              </a:rPr>
              <a:t>PSA </a:t>
            </a:r>
            <a:r>
              <a:rPr lang="ja-JP" altLang="ja-JP" b="0" dirty="0">
                <a:latin typeface="メイリオ" panose="020B0604030504040204" pitchFamily="50" charset="-128"/>
                <a:ea typeface="メイリオ" panose="020B0604030504040204" pitchFamily="50" charset="-128"/>
              </a:rPr>
              <a:t>測定は高感度</a:t>
            </a:r>
            <a:r>
              <a:rPr lang="ja-JP" altLang="en-US" b="0" dirty="0">
                <a:latin typeface="メイリオ" panose="020B0604030504040204" pitchFamily="50" charset="-128"/>
                <a:ea typeface="メイリオ" panose="020B0604030504040204" pitchFamily="50" charset="-128"/>
              </a:rPr>
              <a:t>のもの</a:t>
            </a:r>
            <a:r>
              <a:rPr lang="ja-JP" altLang="ja-JP" b="0" dirty="0">
                <a:latin typeface="メイリオ" panose="020B0604030504040204" pitchFamily="50" charset="-128"/>
                <a:ea typeface="メイリオ" panose="020B0604030504040204" pitchFamily="50" charset="-128"/>
              </a:rPr>
              <a:t>を使用する。</a:t>
            </a: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r>
              <a:rPr lang="en-US" altLang="ja-JP" b="0" dirty="0">
                <a:latin typeface="メイリオ" panose="020B0604030504040204" pitchFamily="50" charset="-128"/>
                <a:ea typeface="メイリオ" panose="020B0604030504040204" pitchFamily="50" charset="-128"/>
              </a:rPr>
              <a:t>PSA </a:t>
            </a:r>
            <a:r>
              <a:rPr lang="ja-JP" altLang="ja-JP" b="0" dirty="0">
                <a:latin typeface="メイリオ" panose="020B0604030504040204" pitchFamily="50" charset="-128"/>
                <a:ea typeface="メイリオ" panose="020B0604030504040204" pitchFamily="50" charset="-128"/>
              </a:rPr>
              <a:t>採血は 原則</a:t>
            </a:r>
            <a:r>
              <a:rPr lang="en-US" altLang="ja-JP" b="0" dirty="0">
                <a:latin typeface="メイリオ" panose="020B0604030504040204" pitchFamily="50" charset="-128"/>
                <a:ea typeface="メイリオ" panose="020B0604030504040204" pitchFamily="50" charset="-128"/>
              </a:rPr>
              <a:t>2</a:t>
            </a:r>
            <a:r>
              <a:rPr lang="ja-JP" altLang="ja-JP" b="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3</a:t>
            </a:r>
            <a:r>
              <a:rPr lang="ja-JP" altLang="ja-JP" b="0" dirty="0">
                <a:latin typeface="メイリオ" panose="020B0604030504040204" pitchFamily="50" charset="-128"/>
                <a:ea typeface="メイリオ" panose="020B0604030504040204" pitchFamily="50" charset="-128"/>
              </a:rPr>
              <a:t>カ月毎（</a:t>
            </a:r>
            <a:r>
              <a:rPr lang="en-US" altLang="ja-JP" b="0" dirty="0">
                <a:latin typeface="メイリオ" panose="020B0604030504040204" pitchFamily="50" charset="-128"/>
                <a:ea typeface="メイリオ" panose="020B0604030504040204" pitchFamily="50" charset="-128"/>
              </a:rPr>
              <a:t>PSA</a:t>
            </a:r>
            <a:r>
              <a:rPr lang="ja-JP" altLang="ja-JP" b="0" dirty="0">
                <a:latin typeface="メイリオ" panose="020B0604030504040204" pitchFamily="50" charset="-128"/>
                <a:ea typeface="メイリオ" panose="020B0604030504040204" pitchFamily="50" charset="-128"/>
              </a:rPr>
              <a:t>が上昇傾向があれば</a:t>
            </a:r>
            <a:r>
              <a:rPr lang="en-US" altLang="ja-JP" b="0" dirty="0">
                <a:latin typeface="メイリオ" panose="020B0604030504040204" pitchFamily="50" charset="-128"/>
                <a:ea typeface="メイリオ" panose="020B0604030504040204" pitchFamily="50" charset="-128"/>
              </a:rPr>
              <a:t>1</a:t>
            </a:r>
            <a:r>
              <a:rPr lang="ja-JP" altLang="ja-JP" b="0" dirty="0">
                <a:latin typeface="メイリオ" panose="020B0604030504040204" pitchFamily="50" charset="-128"/>
                <a:ea typeface="メイリオ" panose="020B0604030504040204" pitchFamily="50" charset="-128"/>
              </a:rPr>
              <a:t>カ月毎）に行う。その他の諸検査の実施は連携医の判断に委ねる。</a:t>
            </a: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endParaRPr lang="en-US" altLang="ja-JP" b="0" dirty="0">
              <a:latin typeface="メイリオ" panose="020B0604030504040204" pitchFamily="50" charset="-128"/>
              <a:ea typeface="メイリオ" panose="020B0604030504040204" pitchFamily="50" charset="-128"/>
            </a:endParaRPr>
          </a:p>
          <a:p>
            <a:pPr marL="715963" lvl="0" indent="-530225">
              <a:buAutoNum type="arabicParenR"/>
            </a:pPr>
            <a:r>
              <a:rPr lang="en-US" altLang="ja-JP" b="0" dirty="0">
                <a:latin typeface="メイリオ" panose="020B0604030504040204" pitchFamily="50" charset="-128"/>
                <a:ea typeface="メイリオ" panose="020B0604030504040204" pitchFamily="50" charset="-128"/>
              </a:rPr>
              <a:t>PSA</a:t>
            </a:r>
            <a:r>
              <a:rPr lang="ja-JP" altLang="ja-JP" b="0" dirty="0">
                <a:latin typeface="メイリオ" panose="020B0604030504040204" pitchFamily="50" charset="-128"/>
                <a:ea typeface="メイリオ" panose="020B0604030504040204" pitchFamily="50" charset="-128"/>
              </a:rPr>
              <a:t>値が術後</a:t>
            </a:r>
            <a:r>
              <a:rPr lang="en-US" altLang="ja-JP" b="0" dirty="0">
                <a:latin typeface="メイリオ" panose="020B0604030504040204" pitchFamily="50" charset="-128"/>
                <a:ea typeface="メイリオ" panose="020B0604030504040204" pitchFamily="50" charset="-128"/>
              </a:rPr>
              <a:t>5</a:t>
            </a:r>
            <a:r>
              <a:rPr lang="ja-JP" altLang="ja-JP" b="0" dirty="0">
                <a:latin typeface="メイリオ" panose="020B0604030504040204" pitchFamily="50" charset="-128"/>
                <a:ea typeface="メイリオ" panose="020B0604030504040204" pitchFamily="50" charset="-128"/>
              </a:rPr>
              <a:t>年目で</a:t>
            </a:r>
            <a:r>
              <a:rPr lang="en-US" altLang="ja-JP" b="0" dirty="0">
                <a:latin typeface="メイリオ" panose="020B0604030504040204" pitchFamily="50" charset="-128"/>
                <a:ea typeface="メイリオ" panose="020B0604030504040204" pitchFamily="50" charset="-128"/>
              </a:rPr>
              <a:t>0.01ng/ml</a:t>
            </a:r>
            <a:r>
              <a:rPr lang="ja-JP" altLang="ja-JP" b="0" dirty="0">
                <a:latin typeface="メイリオ" panose="020B0604030504040204" pitchFamily="50" charset="-128"/>
                <a:ea typeface="メイリオ" panose="020B0604030504040204" pitchFamily="50" charset="-128"/>
              </a:rPr>
              <a:t>以下で安定しているときは、検査間隔を</a:t>
            </a:r>
            <a:r>
              <a:rPr lang="en-US" altLang="ja-JP" b="0" dirty="0">
                <a:latin typeface="メイリオ" panose="020B0604030504040204" pitchFamily="50" charset="-128"/>
                <a:ea typeface="メイリオ" panose="020B0604030504040204" pitchFamily="50" charset="-128"/>
              </a:rPr>
              <a:t>3</a:t>
            </a:r>
            <a:r>
              <a:rPr lang="ja-JP" altLang="ja-JP" b="0" dirty="0">
                <a:latin typeface="メイリオ" panose="020B0604030504040204" pitchFamily="50" charset="-128"/>
                <a:ea typeface="メイリオ" panose="020B0604030504040204" pitchFamily="50" charset="-128"/>
              </a:rPr>
              <a:t>か月以上に延長も可能。</a:t>
            </a:r>
          </a:p>
          <a:p>
            <a:pPr marL="185738"/>
            <a:endParaRPr kumimoji="0" lang="ja-JP" altLang="ja-JP"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7" name="Rectangle 5"/>
          <p:cNvSpPr>
            <a:spLocks noChangeArrowheads="1"/>
          </p:cNvSpPr>
          <p:nvPr/>
        </p:nvSpPr>
        <p:spPr bwMode="auto">
          <a:xfrm>
            <a:off x="531813" y="3519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5" name="直線コネクタ 4"/>
          <p:cNvCxnSpPr/>
          <p:nvPr/>
        </p:nvCxnSpPr>
        <p:spPr bwMode="auto">
          <a:xfrm>
            <a:off x="1844824" y="1354880"/>
            <a:ext cx="57606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02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7CD3A6-969D-44E2-9A8B-2A97CCD74E17}"/>
              </a:ext>
            </a:extLst>
          </p:cNvPr>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8</a:t>
            </a:fld>
            <a:endParaRPr lang="en-US" altLang="ja-JP">
              <a:solidFill>
                <a:srgbClr val="000000"/>
              </a:solidFill>
            </a:endParaRPr>
          </a:p>
        </p:txBody>
      </p:sp>
      <p:pic>
        <p:nvPicPr>
          <p:cNvPr id="3" name="図 2">
            <a:extLst>
              <a:ext uri="{FF2B5EF4-FFF2-40B4-BE49-F238E27FC236}">
                <a16:creationId xmlns:a16="http://schemas.microsoft.com/office/drawing/2014/main" id="{4C67F8B2-2676-4D62-8B91-A3DD68ED6416}"/>
              </a:ext>
            </a:extLst>
          </p:cNvPr>
          <p:cNvPicPr>
            <a:picLocks noChangeAspect="1"/>
          </p:cNvPicPr>
          <p:nvPr/>
        </p:nvPicPr>
        <p:blipFill>
          <a:blip r:embed="rId2"/>
          <a:stretch>
            <a:fillRect/>
          </a:stretch>
        </p:blipFill>
        <p:spPr>
          <a:xfrm>
            <a:off x="857702" y="4310480"/>
            <a:ext cx="4895512" cy="3438442"/>
          </a:xfrm>
          <a:prstGeom prst="rect">
            <a:avLst/>
          </a:prstGeom>
        </p:spPr>
      </p:pic>
      <p:sp>
        <p:nvSpPr>
          <p:cNvPr id="4" name="正方形/長方形 3">
            <a:extLst>
              <a:ext uri="{FF2B5EF4-FFF2-40B4-BE49-F238E27FC236}">
                <a16:creationId xmlns:a16="http://schemas.microsoft.com/office/drawing/2014/main" id="{9EB8DAEC-DAAC-4FD1-B304-EB6A110798CE}"/>
              </a:ext>
            </a:extLst>
          </p:cNvPr>
          <p:cNvSpPr/>
          <p:nvPr/>
        </p:nvSpPr>
        <p:spPr>
          <a:xfrm>
            <a:off x="260648" y="203200"/>
            <a:ext cx="6192688" cy="369332"/>
          </a:xfrm>
          <a:prstGeom prst="rect">
            <a:avLst/>
          </a:prstGeom>
        </p:spPr>
        <p:txBody>
          <a:bodyPr wrap="square">
            <a:spAutoFit/>
          </a:bodyPr>
          <a:lstStyle/>
          <a:p>
            <a:pPr lvl="0" algn="ctr" fontAlgn="auto">
              <a:spcBef>
                <a:spcPts val="0"/>
              </a:spcBef>
              <a:spcAft>
                <a:spcPts val="0"/>
              </a:spcAft>
              <a:defRPr/>
            </a:pPr>
            <a:r>
              <a:rPr kumimoji="0" lang="ja-JP" altLang="ja-JP" sz="1800" kern="100" dirty="0">
                <a:solidFill>
                  <a:prstClr val="black"/>
                </a:solidFill>
                <a:latin typeface="メイリオ" panose="020B0604030504040204" pitchFamily="50" charset="-128"/>
                <a:ea typeface="メイリオ" panose="020B0604030504040204" pitchFamily="50" charset="-128"/>
                <a:cs typeface="Times New Roman"/>
              </a:rPr>
              <a:t>前立腺</a:t>
            </a:r>
            <a:r>
              <a:rPr kumimoji="0" lang="ja-JP" altLang="en-US" sz="1800" kern="100" dirty="0">
                <a:solidFill>
                  <a:prstClr val="black"/>
                </a:solidFill>
                <a:latin typeface="メイリオ" panose="020B0604030504040204" pitchFamily="50" charset="-128"/>
                <a:ea typeface="メイリオ" panose="020B0604030504040204" pitchFamily="50" charset="-128"/>
                <a:cs typeface="Times New Roman"/>
              </a:rPr>
              <a:t>全摘除術の知識整理</a:t>
            </a:r>
            <a:endParaRPr kumimoji="0" lang="ja-JP" altLang="ja-JP" sz="1800" kern="100" dirty="0">
              <a:solidFill>
                <a:prstClr val="black"/>
              </a:solidFill>
              <a:latin typeface="メイリオ" panose="020B0604030504040204" pitchFamily="50" charset="-128"/>
              <a:ea typeface="メイリオ" panose="020B0604030504040204" pitchFamily="50" charset="-128"/>
              <a:cs typeface="Times New Roman"/>
            </a:endParaRPr>
          </a:p>
        </p:txBody>
      </p:sp>
      <p:sp>
        <p:nvSpPr>
          <p:cNvPr id="6" name="テキスト ボックス 5">
            <a:extLst>
              <a:ext uri="{FF2B5EF4-FFF2-40B4-BE49-F238E27FC236}">
                <a16:creationId xmlns:a16="http://schemas.microsoft.com/office/drawing/2014/main" id="{BB4E894C-2FDE-4F4F-BB59-8740768EB68D}"/>
              </a:ext>
            </a:extLst>
          </p:cNvPr>
          <p:cNvSpPr txBox="1"/>
          <p:nvPr/>
        </p:nvSpPr>
        <p:spPr>
          <a:xfrm>
            <a:off x="260132" y="636728"/>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１）</a:t>
            </a:r>
            <a:r>
              <a:rPr lang="en-US" altLang="ja-JP" dirty="0">
                <a:solidFill>
                  <a:srgbClr val="000000"/>
                </a:solidFill>
                <a:latin typeface="メイリオ" panose="020B0604030504040204" pitchFamily="50" charset="-128"/>
                <a:ea typeface="メイリオ" panose="020B0604030504040204" pitchFamily="50" charset="-128"/>
              </a:rPr>
              <a:t>PSA</a:t>
            </a:r>
            <a:r>
              <a:rPr lang="ja-JP" altLang="en-US" dirty="0">
                <a:solidFill>
                  <a:srgbClr val="000000"/>
                </a:solidFill>
                <a:latin typeface="メイリオ" panose="020B0604030504040204" pitchFamily="50" charset="-128"/>
                <a:ea typeface="メイリオ" panose="020B0604030504040204" pitchFamily="50" charset="-128"/>
              </a:rPr>
              <a:t>（</a:t>
            </a:r>
            <a:r>
              <a:rPr lang="en-US" altLang="ja-JP" u="sng" dirty="0">
                <a:solidFill>
                  <a:srgbClr val="000000"/>
                </a:solidFill>
                <a:latin typeface="メイリオ" panose="020B0604030504040204" pitchFamily="50" charset="-128"/>
                <a:ea typeface="メイリオ" panose="020B0604030504040204" pitchFamily="50" charset="-128"/>
              </a:rPr>
              <a:t>P</a:t>
            </a:r>
            <a:r>
              <a:rPr lang="en-US" altLang="ja-JP" dirty="0">
                <a:solidFill>
                  <a:srgbClr val="000000"/>
                </a:solidFill>
                <a:latin typeface="メイリオ" panose="020B0604030504040204" pitchFamily="50" charset="-128"/>
                <a:ea typeface="メイリオ" panose="020B0604030504040204" pitchFamily="50" charset="-128"/>
              </a:rPr>
              <a:t>rostate </a:t>
            </a:r>
            <a:r>
              <a:rPr lang="en-US" altLang="ja-JP" u="sng" dirty="0">
                <a:solidFill>
                  <a:srgbClr val="000000"/>
                </a:solidFill>
                <a:latin typeface="メイリオ" panose="020B0604030504040204" pitchFamily="50" charset="-128"/>
                <a:ea typeface="メイリオ" panose="020B0604030504040204" pitchFamily="50" charset="-128"/>
              </a:rPr>
              <a:t>s</a:t>
            </a:r>
            <a:r>
              <a:rPr lang="en-US" altLang="ja-JP" dirty="0">
                <a:solidFill>
                  <a:srgbClr val="000000"/>
                </a:solidFill>
                <a:latin typeface="メイリオ" panose="020B0604030504040204" pitchFamily="50" charset="-128"/>
                <a:ea typeface="メイリオ" panose="020B0604030504040204" pitchFamily="50" charset="-128"/>
              </a:rPr>
              <a:t>pecific  </a:t>
            </a:r>
            <a:r>
              <a:rPr lang="en-US" altLang="ja-JP" u="sng" dirty="0">
                <a:solidFill>
                  <a:srgbClr val="000000"/>
                </a:solidFill>
                <a:latin typeface="メイリオ" panose="020B0604030504040204" pitchFamily="50" charset="-128"/>
                <a:ea typeface="メイリオ" panose="020B0604030504040204" pitchFamily="50" charset="-128"/>
              </a:rPr>
              <a:t>a</a:t>
            </a:r>
            <a:r>
              <a:rPr lang="en-US" altLang="ja-JP" dirty="0">
                <a:solidFill>
                  <a:srgbClr val="000000"/>
                </a:solidFill>
                <a:latin typeface="メイリオ" panose="020B0604030504040204" pitchFamily="50" charset="-128"/>
                <a:ea typeface="メイリオ" panose="020B0604030504040204" pitchFamily="50" charset="-128"/>
              </a:rPr>
              <a:t>ntigen:</a:t>
            </a:r>
            <a:r>
              <a:rPr lang="ja-JP" altLang="en-US" dirty="0">
                <a:solidFill>
                  <a:srgbClr val="000000"/>
                </a:solidFill>
                <a:latin typeface="メイリオ" panose="020B0604030504040204" pitchFamily="50" charset="-128"/>
                <a:ea typeface="メイリオ" panose="020B0604030504040204" pitchFamily="50" charset="-128"/>
              </a:rPr>
              <a:t>前立腺特異抗原</a:t>
            </a:r>
            <a:r>
              <a:rPr lang="en-US" altLang="ja-JP" dirty="0">
                <a:solidFill>
                  <a:srgbClr val="000000"/>
                </a:solidFill>
                <a:latin typeface="メイリオ" panose="020B0604030504040204" pitchFamily="50" charset="-128"/>
                <a:ea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rPr>
              <a:t>）とは</a:t>
            </a:r>
          </a:p>
        </p:txBody>
      </p:sp>
      <p:sp>
        <p:nvSpPr>
          <p:cNvPr id="7" name="テキスト ボックス 6">
            <a:extLst>
              <a:ext uri="{FF2B5EF4-FFF2-40B4-BE49-F238E27FC236}">
                <a16:creationId xmlns:a16="http://schemas.microsoft.com/office/drawing/2014/main" id="{12343840-87FF-48C0-B890-08F9353B69C9}"/>
              </a:ext>
            </a:extLst>
          </p:cNvPr>
          <p:cNvSpPr txBox="1"/>
          <p:nvPr/>
        </p:nvSpPr>
        <p:spPr>
          <a:xfrm>
            <a:off x="579193" y="977924"/>
            <a:ext cx="6107923" cy="1569660"/>
          </a:xfrm>
          <a:prstGeom prst="rect">
            <a:avLst/>
          </a:prstGeom>
          <a:noFill/>
        </p:spPr>
        <p:txBody>
          <a:bodyPr wrap="square" rtlCol="0">
            <a:spAutoFit/>
          </a:bodyPr>
          <a:lstStyle/>
          <a:p>
            <a:pPr marL="185738" indent="-185738">
              <a:spcBef>
                <a:spcPts val="0"/>
              </a:spcBef>
              <a:buFont typeface="Arial" panose="020B0604020202020204" pitchFamily="34" charset="0"/>
              <a:buChar char="•"/>
            </a:pP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・前立腺上皮細胞から分泌される物質でセリンプロテアーゼ（セリン蛋白分解酵素）に分類される。本来、精漿中のゼリー化成分である蛋白を分解して精子の運動性を高める役割を果たす。</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正常人でも精液中にはたくさんある。</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他の前立腺疾患（前立腺肥大・前立腺炎）さらには触診でも上昇。</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前立腺と精嚢が完全摘出されれば０になる。すなわち</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a:t>
            </a:r>
            <a:r>
              <a:rPr lang="en-US" altLang="ja-JP" sz="1200" b="0" dirty="0">
                <a:solidFill>
                  <a:srgbClr val="000000"/>
                </a:solidFill>
                <a:latin typeface="メイリオ" panose="020B0604030504040204" pitchFamily="50" charset="-128"/>
                <a:ea typeface="メイリオ" panose="020B0604030504040204" pitchFamily="50" charset="-128"/>
              </a:rPr>
              <a:t>0.002ng/ml</a:t>
            </a:r>
            <a:r>
              <a:rPr lang="ja-JP" altLang="en-US" sz="1200" b="0" dirty="0">
                <a:solidFill>
                  <a:srgbClr val="000000"/>
                </a:solidFill>
                <a:latin typeface="メイリオ" panose="020B0604030504040204" pitchFamily="50" charset="-128"/>
                <a:ea typeface="メイリオ" panose="020B0604030504040204" pitchFamily="50" charset="-128"/>
              </a:rPr>
              <a:t>になる。</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185738" indent="-185738">
              <a:spcBef>
                <a:spcPts val="0"/>
              </a:spcBef>
              <a:buFont typeface="Arial" panose="020B0604020202020204" pitchFamily="34" charset="0"/>
              <a:buChar char="•"/>
            </a:pPr>
            <a:r>
              <a:rPr lang="ja-JP" altLang="en-US" sz="1200" b="0" dirty="0">
                <a:latin typeface="メイリオ" panose="020B0604030504040204" pitchFamily="50" charset="-128"/>
                <a:ea typeface="メイリオ" panose="020B0604030504040204" pitchFamily="50" charset="-128"/>
              </a:rPr>
              <a:t>ただし特に勃起神経温存手術では正常前立腺組織が残ることもあり、</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a:t>
            </a:r>
            <a:r>
              <a:rPr lang="en-US" altLang="ja-JP" sz="1200" b="0" dirty="0">
                <a:latin typeface="メイリオ" panose="020B0604030504040204" pitchFamily="50" charset="-128"/>
                <a:ea typeface="メイリオ" panose="020B0604030504040204" pitchFamily="50" charset="-128"/>
              </a:rPr>
              <a:t>0.002ng/ml</a:t>
            </a:r>
            <a:r>
              <a:rPr lang="ja-JP" altLang="en-US" sz="1200" b="0" dirty="0" err="1">
                <a:latin typeface="メイリオ" panose="020B0604030504040204" pitchFamily="50" charset="-128"/>
                <a:ea typeface="メイリオ" panose="020B0604030504040204" pitchFamily="50" charset="-128"/>
              </a:rPr>
              <a:t>には</a:t>
            </a:r>
            <a:r>
              <a:rPr lang="ja-JP" altLang="en-US" sz="1200" b="0" dirty="0">
                <a:latin typeface="メイリオ" panose="020B0604030504040204" pitchFamily="50" charset="-128"/>
                <a:ea typeface="メイリオ" panose="020B0604030504040204" pitchFamily="50" charset="-128"/>
              </a:rPr>
              <a:t>ならないことがある</a:t>
            </a:r>
          </a:p>
        </p:txBody>
      </p:sp>
      <p:sp>
        <p:nvSpPr>
          <p:cNvPr id="8" name="テキスト ボックス 7">
            <a:extLst>
              <a:ext uri="{FF2B5EF4-FFF2-40B4-BE49-F238E27FC236}">
                <a16:creationId xmlns:a16="http://schemas.microsoft.com/office/drawing/2014/main" id="{87DFE68D-DE44-4ED7-B87F-ABB8536C021D}"/>
              </a:ext>
            </a:extLst>
          </p:cNvPr>
          <p:cNvSpPr txBox="1"/>
          <p:nvPr/>
        </p:nvSpPr>
        <p:spPr>
          <a:xfrm>
            <a:off x="251497" y="2725867"/>
            <a:ext cx="6107922" cy="307777"/>
          </a:xfrm>
          <a:prstGeom prst="rect">
            <a:avLst/>
          </a:prstGeom>
          <a:noFill/>
        </p:spPr>
        <p:txBody>
          <a:bodyPr wrap="square" rtlCol="0">
            <a:spAutoFit/>
          </a:bodyPr>
          <a:lstStyle/>
          <a:p>
            <a:r>
              <a:rPr lang="ja-JP" altLang="en-US" dirty="0">
                <a:solidFill>
                  <a:srgbClr val="000000"/>
                </a:solidFill>
                <a:latin typeface="メイリオ" panose="020B0604030504040204" pitchFamily="50" charset="-128"/>
                <a:ea typeface="メイリオ" panose="020B0604030504040204" pitchFamily="50" charset="-128"/>
              </a:rPr>
              <a:t>２）前立腺全摘除術</a:t>
            </a:r>
          </a:p>
        </p:txBody>
      </p:sp>
      <p:sp>
        <p:nvSpPr>
          <p:cNvPr id="10" name="テキスト ボックス 9">
            <a:extLst>
              <a:ext uri="{FF2B5EF4-FFF2-40B4-BE49-F238E27FC236}">
                <a16:creationId xmlns:a16="http://schemas.microsoft.com/office/drawing/2014/main" id="{F0F68C38-1538-4386-88D2-38537127EDC3}"/>
              </a:ext>
            </a:extLst>
          </p:cNvPr>
          <p:cNvSpPr txBox="1"/>
          <p:nvPr/>
        </p:nvSpPr>
        <p:spPr>
          <a:xfrm>
            <a:off x="593820" y="3071416"/>
            <a:ext cx="6093296" cy="1015663"/>
          </a:xfrm>
          <a:prstGeom prst="rect">
            <a:avLst/>
          </a:prstGeom>
          <a:noFill/>
        </p:spPr>
        <p:txBody>
          <a:bodyPr wrap="square" rtlCol="0">
            <a:spAutoFit/>
          </a:bodyPr>
          <a:lstStyle/>
          <a:p>
            <a:pPr marL="176213" indent="-176213">
              <a:buFont typeface="Arial" panose="020B0604020202020204" pitchFamily="34" charset="0"/>
              <a:buChar char="•"/>
            </a:pPr>
            <a:r>
              <a:rPr kumimoji="1" lang="ja-JP" altLang="en-US" sz="1200" b="0" dirty="0">
                <a:latin typeface="メイリオ" panose="020B0604030504040204" pitchFamily="50" charset="-128"/>
                <a:ea typeface="メイリオ" panose="020B0604030504040204" pitchFamily="50" charset="-128"/>
              </a:rPr>
              <a:t>前立腺を膀胱と尿道で切断して、</a:t>
            </a:r>
            <a:r>
              <a:rPr lang="ja-JP" altLang="en-US" sz="1200" b="0" dirty="0">
                <a:latin typeface="メイリオ" panose="020B0604030504040204" pitchFamily="50" charset="-128"/>
                <a:ea typeface="メイリオ" panose="020B0604030504040204" pitchFamily="50" charset="-128"/>
              </a:rPr>
              <a:t>精嚢と一緒に摘除（精管切断）して</a:t>
            </a:r>
            <a:r>
              <a:rPr kumimoji="1" lang="ja-JP" altLang="en-US" sz="1200" b="0" dirty="0">
                <a:latin typeface="メイリオ" panose="020B0604030504040204" pitchFamily="50" charset="-128"/>
                <a:ea typeface="メイリオ" panose="020B0604030504040204" pitchFamily="50" charset="-128"/>
              </a:rPr>
              <a:t>尿道膀胱吻合する手術。骨盤内リンパ節郭清は高リスク症例に対して行われることが多い。</a:t>
            </a:r>
            <a:endParaRPr kumimoji="1" lang="en-US" altLang="ja-JP" sz="1200" b="0" dirty="0">
              <a:latin typeface="メイリオ" panose="020B0604030504040204" pitchFamily="50" charset="-128"/>
              <a:ea typeface="メイリオ" panose="020B0604030504040204" pitchFamily="50" charset="-128"/>
            </a:endParaRPr>
          </a:p>
          <a:p>
            <a:pPr marL="176213" indent="-176213">
              <a:buFont typeface="Arial" panose="020B0604020202020204" pitchFamily="34" charset="0"/>
              <a:buChar char="•"/>
            </a:pPr>
            <a:r>
              <a:rPr lang="ja-JP" altLang="en-US" sz="1200" b="0" dirty="0">
                <a:latin typeface="メイリオ" panose="020B0604030504040204" pitchFamily="50" charset="-128"/>
                <a:ea typeface="メイリオ" panose="020B0604030504040204" pitchFamily="50" charset="-128"/>
              </a:rPr>
              <a:t>手術方法には開腹手術、小切開手術、腹腔鏡手術、ロボット支援腹腔鏡下手術</a:t>
            </a:r>
            <a:endParaRPr lang="en-US" altLang="ja-JP" sz="1200" b="0" dirty="0">
              <a:latin typeface="メイリオ" panose="020B0604030504040204" pitchFamily="50" charset="-128"/>
              <a:ea typeface="メイリオ" panose="020B0604030504040204" pitchFamily="50" charset="-128"/>
            </a:endParaRPr>
          </a:p>
          <a:p>
            <a:pPr marL="176213"/>
            <a:r>
              <a:rPr lang="ja-JP" altLang="en-US" sz="1200" b="0" dirty="0">
                <a:latin typeface="メイリオ" panose="020B0604030504040204" pitchFamily="50" charset="-128"/>
                <a:ea typeface="メイリオ" panose="020B0604030504040204" pitchFamily="50" charset="-128"/>
              </a:rPr>
              <a:t>（</a:t>
            </a:r>
            <a:r>
              <a:rPr lang="en-US" altLang="ja-JP" sz="1200" b="0" dirty="0">
                <a:latin typeface="メイリオ" panose="020B0604030504040204" pitchFamily="50" charset="-128"/>
                <a:ea typeface="メイリオ" panose="020B0604030504040204" pitchFamily="50" charset="-128"/>
              </a:rPr>
              <a:t>RARP)</a:t>
            </a:r>
            <a:r>
              <a:rPr lang="ja-JP" altLang="en-US" sz="1200" b="0" dirty="0">
                <a:latin typeface="メイリオ" panose="020B0604030504040204" pitchFamily="50" charset="-128"/>
                <a:ea typeface="メイリオ" panose="020B0604030504040204" pitchFamily="50" charset="-128"/>
              </a:rPr>
              <a:t>があるが、</a:t>
            </a:r>
            <a:r>
              <a:rPr lang="en-US" altLang="ja-JP" sz="1200" b="0" dirty="0">
                <a:latin typeface="メイリオ" panose="020B0604030504040204" pitchFamily="50" charset="-128"/>
                <a:ea typeface="メイリオ" panose="020B0604030504040204" pitchFamily="50" charset="-128"/>
              </a:rPr>
              <a:t>2012</a:t>
            </a:r>
            <a:r>
              <a:rPr lang="ja-JP" altLang="en-US" sz="1200" b="0" dirty="0">
                <a:latin typeface="メイリオ" panose="020B0604030504040204" pitchFamily="50" charset="-128"/>
                <a:ea typeface="メイリオ" panose="020B0604030504040204" pitchFamily="50" charset="-128"/>
              </a:rPr>
              <a:t>年の</a:t>
            </a:r>
            <a:r>
              <a:rPr lang="en-US" altLang="ja-JP" sz="1200" b="0" dirty="0">
                <a:latin typeface="メイリオ" panose="020B0604030504040204" pitchFamily="50" charset="-128"/>
                <a:ea typeface="メイリオ" panose="020B0604030504040204" pitchFamily="50" charset="-128"/>
              </a:rPr>
              <a:t>RARP</a:t>
            </a:r>
            <a:r>
              <a:rPr lang="ja-JP" altLang="en-US" sz="1200" b="0" dirty="0">
                <a:latin typeface="メイリオ" panose="020B0604030504040204" pitchFamily="50" charset="-128"/>
                <a:ea typeface="メイリオ" panose="020B0604030504040204" pitchFamily="50" charset="-128"/>
              </a:rPr>
              <a:t>の健康保険適応後ダビンチ サージカル システムの導入が進み現在手術患者の約</a:t>
            </a:r>
            <a:r>
              <a:rPr lang="en-US" altLang="ja-JP" sz="1200" b="0" dirty="0">
                <a:latin typeface="メイリオ" panose="020B0604030504040204" pitchFamily="50" charset="-128"/>
                <a:ea typeface="メイリオ" panose="020B0604030504040204" pitchFamily="50" charset="-128"/>
              </a:rPr>
              <a:t>8</a:t>
            </a:r>
            <a:r>
              <a:rPr lang="ja-JP" altLang="en-US" sz="1200" b="0" dirty="0">
                <a:latin typeface="メイリオ" panose="020B0604030504040204" pitchFamily="50" charset="-128"/>
                <a:ea typeface="メイリオ" panose="020B0604030504040204" pitchFamily="50" charset="-128"/>
              </a:rPr>
              <a:t>割が</a:t>
            </a:r>
            <a:r>
              <a:rPr lang="en-US" altLang="ja-JP" sz="1200" b="0" dirty="0">
                <a:latin typeface="メイリオ" panose="020B0604030504040204" pitchFamily="50" charset="-128"/>
                <a:ea typeface="メイリオ" panose="020B0604030504040204" pitchFamily="50" charset="-128"/>
              </a:rPr>
              <a:t>RARP</a:t>
            </a:r>
            <a:r>
              <a:rPr lang="ja-JP" altLang="en-US" sz="1200" b="0" dirty="0">
                <a:latin typeface="メイリオ" panose="020B0604030504040204" pitchFamily="50" charset="-128"/>
                <a:ea typeface="メイリオ" panose="020B0604030504040204" pitchFamily="50" charset="-128"/>
              </a:rPr>
              <a:t>で施行されている。</a:t>
            </a:r>
            <a:endParaRPr lang="en-US" altLang="ja-JP" sz="1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998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A1C2959-BC1A-4C86-8919-EB7461162348}" type="slidenum">
              <a:rPr lang="en-US" altLang="ja-JP" smtClean="0">
                <a:solidFill>
                  <a:srgbClr val="000000"/>
                </a:solidFill>
              </a:rPr>
              <a:pPr>
                <a:defRPr/>
              </a:pPr>
              <a:t>9</a:t>
            </a:fld>
            <a:endParaRPr lang="en-US" altLang="ja-JP">
              <a:solidFill>
                <a:srgbClr val="000000"/>
              </a:solidFill>
            </a:endParaRPr>
          </a:p>
        </p:txBody>
      </p:sp>
      <p:sp>
        <p:nvSpPr>
          <p:cNvPr id="5" name="Rectangle 5"/>
          <p:cNvSpPr>
            <a:spLocks noChangeArrowheads="1"/>
          </p:cNvSpPr>
          <p:nvPr/>
        </p:nvSpPr>
        <p:spPr bwMode="auto">
          <a:xfrm>
            <a:off x="637928" y="3405319"/>
            <a:ext cx="570572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前立腺がんの細胞には、正常な細胞に近くて進行が遅いもの（高分化腺がん）と、正常細胞からかけ離れた性質の悪いもの（低分化腺がん）、そして両者の中間に位置するもの（中分化腺がん）があ</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る</a:t>
            </a:r>
            <a:r>
              <a:rPr kumimoji="1"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。この組織型は、</a:t>
            </a: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5</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段階に分けられていて、グレード</a:t>
            </a: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1</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が最もおとなしいがん、グレード</a:t>
            </a:r>
            <a:r>
              <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5</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rPr>
              <a:t>が最も悪性のがんである。しかし現在では前立腺がんの組織型はグレード３から５で診断されていることがほとんどである。</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ja-JP" sz="1200" b="0" dirty="0">
                <a:latin typeface="HG丸ｺﾞｼｯｸM-PRO" pitchFamily="50" charset="-128"/>
                <a:ea typeface="HG丸ｺﾞｼｯｸM-PRO" pitchFamily="50" charset="-128"/>
                <a:cs typeface="Times New Roman" pitchFamily="18" charset="0"/>
              </a:rPr>
              <a:t>前立腺がんはしばしば同じ前立腺のなかに悪性度の異なるがんが発生</a:t>
            </a:r>
            <a:r>
              <a:rPr lang="ja-JP" altLang="en-US" sz="1200" b="0" dirty="0">
                <a:latin typeface="HG丸ｺﾞｼｯｸM-PRO" pitchFamily="50" charset="-128"/>
                <a:ea typeface="HG丸ｺﾞｼｯｸM-PRO" pitchFamily="50" charset="-128"/>
                <a:cs typeface="Times New Roman" pitchFamily="18" charset="0"/>
              </a:rPr>
              <a:t>する</a:t>
            </a:r>
            <a:r>
              <a:rPr lang="ja-JP" altLang="ja-JP" sz="1200" b="0" dirty="0">
                <a:latin typeface="HG丸ｺﾞｼｯｸM-PRO" pitchFamily="50" charset="-128"/>
                <a:ea typeface="HG丸ｺﾞｼｯｸM-PRO" pitchFamily="50" charset="-128"/>
                <a:cs typeface="Times New Roman" pitchFamily="18" charset="0"/>
              </a:rPr>
              <a:t>。そこで、生検で採取したがん細胞の組織構造を調べ、最も面積の大きい組織型と</a:t>
            </a:r>
            <a:r>
              <a:rPr lang="en-US" altLang="ja-JP" sz="1200" b="0" dirty="0">
                <a:latin typeface="HG丸ｺﾞｼｯｸM-PRO" pitchFamily="50" charset="-128"/>
                <a:ea typeface="HG丸ｺﾞｼｯｸM-PRO" pitchFamily="50" charset="-128"/>
                <a:cs typeface="Times New Roman" pitchFamily="18" charset="0"/>
              </a:rPr>
              <a:t>2</a:t>
            </a:r>
            <a:r>
              <a:rPr lang="ja-JP" altLang="en-US" sz="1200" b="0" dirty="0">
                <a:latin typeface="HG丸ｺﾞｼｯｸM-PRO" pitchFamily="50" charset="-128"/>
                <a:ea typeface="HG丸ｺﾞｼｯｸM-PRO" pitchFamily="50" charset="-128"/>
                <a:cs typeface="Times New Roman" pitchFamily="18" charset="0"/>
              </a:rPr>
              <a:t>番目に大きい組織型のグレードを足して、悪性度の判定に用いている。</a:t>
            </a:r>
            <a:endParaRPr lang="en-US" altLang="ja-JP" sz="1200" b="0" dirty="0">
              <a:latin typeface="HG丸ｺﾞｼｯｸM-PRO" pitchFamily="50" charset="-128"/>
              <a:ea typeface="HG丸ｺﾞｼｯｸM-PRO" pitchFamily="50" charset="-128"/>
              <a:cs typeface="Times New Roman" pitchFamily="18" charset="0"/>
            </a:endParaRPr>
          </a:p>
          <a:p>
            <a:pPr marR="0" lvl="0" indent="0" algn="l" defTabSz="914400" rtl="0" eaLnBrk="0" fontAlgn="base" latinLnBrk="0" hangingPunct="0">
              <a:lnSpc>
                <a:spcPct val="100000"/>
              </a:lnSpc>
              <a:spcBef>
                <a:spcPct val="0"/>
              </a:spcBef>
              <a:spcAft>
                <a:spcPct val="0"/>
              </a:spcAft>
              <a:buClrTx/>
              <a:buSzTx/>
              <a:tabLst/>
            </a:pPr>
            <a:endParaRPr lang="ja-JP" altLang="en-US" sz="200" b="0" dirty="0"/>
          </a:p>
          <a:p>
            <a:pPr marL="171450" lvl="0" indent="-171450" eaLnBrk="0" hangingPunct="0">
              <a:buFont typeface="Arial" panose="020B0604020202020204" pitchFamily="34" charset="0"/>
              <a:buChar char="•"/>
            </a:pPr>
            <a:r>
              <a:rPr lang="ja-JP" altLang="en-US" sz="1200" b="0" dirty="0">
                <a:latin typeface="メイリオ" panose="020B0604030504040204" pitchFamily="50" charset="-128"/>
                <a:ea typeface="メイリオ" panose="020B0604030504040204" pitchFamily="50" charset="-128"/>
                <a:cs typeface="Times New Roman" pitchFamily="18" charset="0"/>
              </a:rPr>
              <a:t>これがグリソンスコアと呼ばれるもので、グレード</a:t>
            </a:r>
            <a:r>
              <a:rPr lang="en-US" altLang="ja-JP" sz="1200" b="0" dirty="0">
                <a:latin typeface="メイリオ" panose="020B0604030504040204" pitchFamily="50" charset="-128"/>
                <a:ea typeface="メイリオ" panose="020B0604030504040204" pitchFamily="50" charset="-128"/>
                <a:cs typeface="Times New Roman" pitchFamily="18" charset="0"/>
              </a:rPr>
              <a:t>3</a:t>
            </a:r>
            <a:r>
              <a:rPr lang="ja-JP" altLang="en-US" sz="1200" b="0" dirty="0">
                <a:latin typeface="メイリオ" panose="020B0604030504040204" pitchFamily="50" charset="-128"/>
                <a:ea typeface="メイリオ" panose="020B0604030504040204" pitchFamily="50" charset="-128"/>
                <a:cs typeface="Times New Roman" pitchFamily="18" charset="0"/>
              </a:rPr>
              <a:t>とグレード４の組織があれば、スコアは「</a:t>
            </a:r>
            <a:r>
              <a:rPr lang="en-US" altLang="ja-JP" sz="1200" b="0" dirty="0">
                <a:latin typeface="メイリオ" panose="020B0604030504040204" pitchFamily="50" charset="-128"/>
                <a:ea typeface="メイリオ" panose="020B0604030504040204" pitchFamily="50" charset="-128"/>
                <a:cs typeface="Times New Roman" pitchFamily="18" charset="0"/>
              </a:rPr>
              <a:t>3</a:t>
            </a:r>
            <a:r>
              <a:rPr lang="ja-JP" altLang="en-US" sz="1200" b="0" dirty="0">
                <a:latin typeface="メイリオ" panose="020B0604030504040204" pitchFamily="50" charset="-128"/>
                <a:ea typeface="メイリオ" panose="020B0604030504040204" pitchFamily="50" charset="-128"/>
                <a:cs typeface="Times New Roman" pitchFamily="18" charset="0"/>
              </a:rPr>
              <a:t>＋４＝７」になる。つまり悪性度の最も低いスコア２から、最も高いスコア１０まで、９段階に分類されているが、現在では６から１０までの５段階で分類されている。</a:t>
            </a:r>
            <a:endParaRPr lang="en-US" altLang="ja-JP" sz="1200" b="0" dirty="0">
              <a:latin typeface="メイリオ" panose="020B0604030504040204" pitchFamily="50" charset="-128"/>
              <a:ea typeface="メイリオ" panose="020B0604030504040204" pitchFamily="50" charset="-128"/>
              <a:cs typeface="Times New Roman" pitchFamily="18" charset="0"/>
            </a:endParaRPr>
          </a:p>
          <a:p>
            <a:pPr marL="171450" lvl="0" indent="-171450" eaLnBrk="0" hangingPunct="0">
              <a:buFont typeface="Arial" panose="020B0604020202020204" pitchFamily="34" charset="0"/>
              <a:buChar char="•"/>
            </a:pPr>
            <a:r>
              <a:rPr lang="ja-JP" altLang="en-US" sz="1200" b="0" dirty="0">
                <a:latin typeface="HG丸ｺﾞｼｯｸM-PRO" pitchFamily="50" charset="-128"/>
                <a:ea typeface="HG丸ｺﾞｼｯｸM-PRO" pitchFamily="50" charset="-128"/>
                <a:cs typeface="Times New Roman" pitchFamily="18" charset="0"/>
              </a:rPr>
              <a:t>悪性度の判定基準は次の通りとなる。</a:t>
            </a:r>
            <a:endParaRPr lang="en-US" altLang="ja-JP" sz="1200" b="0" dirty="0">
              <a:latin typeface="HG丸ｺﾞｼｯｸM-PRO" pitchFamily="50" charset="-128"/>
              <a:ea typeface="HG丸ｺﾞｼｯｸM-PRO" pitchFamily="50" charset="-128"/>
              <a:cs typeface="Times New Roman" pitchFamily="18" charset="0"/>
            </a:endParaRPr>
          </a:p>
          <a:p>
            <a:pPr lvl="0" indent="0" eaLnBrk="0" hangingPunct="0"/>
            <a:r>
              <a:rPr lang="ja-JP" altLang="en-US" sz="1200" b="0" dirty="0">
                <a:solidFill>
                  <a:srgbClr val="000000"/>
                </a:solidFill>
                <a:latin typeface="HG丸ｺﾞｼｯｸM-PRO" pitchFamily="50" charset="-128"/>
                <a:ea typeface="HG丸ｺﾞｼｯｸM-PRO" pitchFamily="50" charset="-128"/>
                <a:cs typeface="Times New Roman" pitchFamily="18" charset="0"/>
              </a:rPr>
              <a:t>　グリソンスコア　</a:t>
            </a:r>
            <a:r>
              <a:rPr lang="en-US" altLang="ja-JP" sz="1200" b="0" dirty="0">
                <a:solidFill>
                  <a:srgbClr val="000000"/>
                </a:solidFill>
                <a:latin typeface="HG丸ｺﾞｼｯｸM-PRO" pitchFamily="50" charset="-128"/>
                <a:ea typeface="HG丸ｺﾞｼｯｸM-PRO" pitchFamily="50" charset="-128"/>
                <a:cs typeface="Times New Roman" pitchFamily="18" charset="0"/>
              </a:rPr>
              <a:t>6</a:t>
            </a:r>
            <a:r>
              <a:rPr lang="ja-JP" altLang="en-US" sz="1200" b="0" dirty="0">
                <a:solidFill>
                  <a:srgbClr val="000000"/>
                </a:solidFill>
                <a:latin typeface="HG丸ｺﾞｼｯｸM-PRO" pitchFamily="50" charset="-128"/>
                <a:ea typeface="HG丸ｺﾞｼｯｸM-PRO" pitchFamily="50" charset="-128"/>
                <a:cs typeface="Times New Roman" pitchFamily="18" charset="0"/>
              </a:rPr>
              <a:t>：比較的進行の遅い高分化型の前立腺がん</a:t>
            </a:r>
            <a:br>
              <a:rPr lang="ja-JP" altLang="en-US" sz="1200" b="0" dirty="0">
                <a:solidFill>
                  <a:srgbClr val="000000"/>
                </a:solidFill>
                <a:latin typeface="HG丸ｺﾞｼｯｸM-PRO" pitchFamily="50" charset="-128"/>
                <a:ea typeface="HG丸ｺﾞｼｯｸM-PRO" pitchFamily="50" charset="-128"/>
                <a:cs typeface="Times New Roman" pitchFamily="18" charset="0"/>
              </a:rPr>
            </a:br>
            <a:r>
              <a:rPr lang="ja-JP" altLang="en-US" sz="1200" b="0" dirty="0">
                <a:solidFill>
                  <a:srgbClr val="000000"/>
                </a:solidFill>
                <a:latin typeface="HG丸ｺﾞｼｯｸM-PRO" pitchFamily="50" charset="-128"/>
                <a:ea typeface="HG丸ｺﾞｼｯｸM-PRO" pitchFamily="50" charset="-128"/>
                <a:cs typeface="Times New Roman" pitchFamily="18" charset="0"/>
              </a:rPr>
              <a:t>　グリソンスコア　</a:t>
            </a:r>
            <a:r>
              <a:rPr lang="en-US" altLang="ja-JP" sz="1200" b="0" dirty="0">
                <a:solidFill>
                  <a:srgbClr val="000000"/>
                </a:solidFill>
                <a:latin typeface="HG丸ｺﾞｼｯｸM-PRO" pitchFamily="50" charset="-128"/>
                <a:ea typeface="HG丸ｺﾞｼｯｸM-PRO" pitchFamily="50" charset="-128"/>
                <a:cs typeface="Times New Roman" pitchFamily="18" charset="0"/>
              </a:rPr>
              <a:t>7</a:t>
            </a:r>
            <a:r>
              <a:rPr lang="ja-JP" altLang="en-US" sz="1200" b="0" dirty="0">
                <a:solidFill>
                  <a:srgbClr val="000000"/>
                </a:solidFill>
                <a:latin typeface="HG丸ｺﾞｼｯｸM-PRO" pitchFamily="50" charset="-128"/>
                <a:ea typeface="HG丸ｺﾞｼｯｸM-PRO" pitchFamily="50" charset="-128"/>
                <a:cs typeface="Times New Roman" pitchFamily="18" charset="0"/>
              </a:rPr>
              <a:t>：中等度の悪性度の前立腺がん</a:t>
            </a:r>
            <a:br>
              <a:rPr lang="ja-JP" altLang="en-US" sz="1200" b="0" dirty="0">
                <a:solidFill>
                  <a:srgbClr val="000000"/>
                </a:solidFill>
                <a:latin typeface="HG丸ｺﾞｼｯｸM-PRO" pitchFamily="50" charset="-128"/>
                <a:ea typeface="HG丸ｺﾞｼｯｸM-PRO" pitchFamily="50" charset="-128"/>
                <a:cs typeface="Times New Roman" pitchFamily="18" charset="0"/>
              </a:rPr>
            </a:br>
            <a:r>
              <a:rPr lang="ja-JP" altLang="en-US" sz="1200" b="0" dirty="0">
                <a:solidFill>
                  <a:srgbClr val="000000"/>
                </a:solidFill>
                <a:latin typeface="HG丸ｺﾞｼｯｸM-PRO" pitchFamily="50" charset="-128"/>
                <a:ea typeface="HG丸ｺﾞｼｯｸM-PRO" pitchFamily="50" charset="-128"/>
                <a:cs typeface="Times New Roman" pitchFamily="18" charset="0"/>
              </a:rPr>
              <a:t>　グリソンスコア　</a:t>
            </a:r>
            <a:r>
              <a:rPr lang="en-US" altLang="ja-JP" sz="1200" b="0" dirty="0">
                <a:solidFill>
                  <a:srgbClr val="000000"/>
                </a:solidFill>
                <a:latin typeface="HG丸ｺﾞｼｯｸM-PRO" pitchFamily="50" charset="-128"/>
                <a:ea typeface="HG丸ｺﾞｼｯｸM-PRO" pitchFamily="50" charset="-128"/>
                <a:cs typeface="Times New Roman" pitchFamily="18" charset="0"/>
              </a:rPr>
              <a:t>8</a:t>
            </a:r>
            <a:r>
              <a:rPr lang="ja-JP" altLang="en-US" sz="1200" b="0" dirty="0">
                <a:solidFill>
                  <a:srgbClr val="000000"/>
                </a:solidFill>
                <a:latin typeface="HG丸ｺﾞｼｯｸM-PRO" pitchFamily="50" charset="-128"/>
                <a:ea typeface="HG丸ｺﾞｼｯｸM-PRO" pitchFamily="50" charset="-128"/>
                <a:cs typeface="Times New Roman" pitchFamily="18" charset="0"/>
              </a:rPr>
              <a:t>以上</a:t>
            </a:r>
            <a:r>
              <a:rPr lang="ja-JP" altLang="en-US" sz="1200" dirty="0">
                <a:solidFill>
                  <a:srgbClr val="000000"/>
                </a:solidFill>
                <a:latin typeface="HG丸ｺﾞｼｯｸM-PRO" pitchFamily="50" charset="-128"/>
                <a:ea typeface="HG丸ｺﾞｼｯｸM-PRO" pitchFamily="50" charset="-128"/>
                <a:cs typeface="Times New Roman" pitchFamily="18" charset="0"/>
              </a:rPr>
              <a:t>：</a:t>
            </a:r>
            <a:r>
              <a:rPr lang="ja-JP" altLang="en-US" sz="1200" b="0" dirty="0">
                <a:solidFill>
                  <a:srgbClr val="000000"/>
                </a:solidFill>
                <a:latin typeface="HG丸ｺﾞｼｯｸM-PRO" pitchFamily="50" charset="-128"/>
                <a:ea typeface="HG丸ｺﾞｼｯｸM-PRO" pitchFamily="50" charset="-128"/>
                <a:cs typeface="Times New Roman" pitchFamily="18" charset="0"/>
              </a:rPr>
              <a:t>悪性度の高い低分化の前立腺がん</a:t>
            </a:r>
            <a:endParaRPr lang="ja-JP" altLang="en-US" sz="1200" b="0" dirty="0">
              <a:latin typeface="HG丸ｺﾞｼｯｸM-PRO" pitchFamily="50" charset="-128"/>
              <a:ea typeface="HG丸ｺﾞｼｯｸM-PRO" pitchFamily="50" charset="-128"/>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2052" name="図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133" y="6611681"/>
            <a:ext cx="3186134" cy="21643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404664" y="2687664"/>
            <a:ext cx="3898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0320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0320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r>
            <a:b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b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テキスト ボックス 6">
            <a:extLst>
              <a:ext uri="{FF2B5EF4-FFF2-40B4-BE49-F238E27FC236}">
                <a16:creationId xmlns:a16="http://schemas.microsoft.com/office/drawing/2014/main" id="{9E7889E8-7EB4-4E56-A7D5-2DBE0E6030F2}"/>
              </a:ext>
            </a:extLst>
          </p:cNvPr>
          <p:cNvSpPr txBox="1"/>
          <p:nvPr/>
        </p:nvSpPr>
        <p:spPr>
          <a:xfrm>
            <a:off x="260648" y="1885703"/>
            <a:ext cx="6107922" cy="307777"/>
          </a:xfrm>
          <a:prstGeom prst="rect">
            <a:avLst/>
          </a:prstGeom>
          <a:noFill/>
        </p:spPr>
        <p:txBody>
          <a:bodyPr wrap="square" rtlCol="0">
            <a:spAutoFit/>
          </a:bodyPr>
          <a:lstStyle/>
          <a:p>
            <a:r>
              <a:rPr lang="en-US" altLang="ja-JP" dirty="0">
                <a:solidFill>
                  <a:srgbClr val="000000"/>
                </a:solidFill>
                <a:latin typeface="メイリオ" panose="020B0604030504040204" pitchFamily="50" charset="-128"/>
                <a:ea typeface="メイリオ" panose="020B0604030504040204" pitchFamily="50" charset="-128"/>
              </a:rPr>
              <a:t>4</a:t>
            </a:r>
            <a:r>
              <a:rPr lang="ja-JP" altLang="en-US" dirty="0">
                <a:solidFill>
                  <a:srgbClr val="000000"/>
                </a:solidFill>
                <a:latin typeface="メイリオ" panose="020B0604030504040204" pitchFamily="50" charset="-128"/>
                <a:ea typeface="メイリオ" panose="020B0604030504040204" pitchFamily="50" charset="-128"/>
              </a:rPr>
              <a:t>）前立腺全摘術後再発の定義（前立腺癌取り扱い規約第</a:t>
            </a:r>
            <a:r>
              <a:rPr lang="en-US" altLang="ja-JP" dirty="0">
                <a:solidFill>
                  <a:srgbClr val="000000"/>
                </a:solidFill>
                <a:latin typeface="メイリオ" panose="020B0604030504040204" pitchFamily="50" charset="-128"/>
                <a:ea typeface="メイリオ" panose="020B0604030504040204" pitchFamily="50" charset="-128"/>
              </a:rPr>
              <a:t>4</a:t>
            </a:r>
            <a:r>
              <a:rPr lang="ja-JP" altLang="en-US" dirty="0">
                <a:solidFill>
                  <a:srgbClr val="000000"/>
                </a:solidFill>
                <a:latin typeface="メイリオ" panose="020B0604030504040204" pitchFamily="50" charset="-128"/>
                <a:ea typeface="メイリオ" panose="020B0604030504040204" pitchFamily="50" charset="-128"/>
              </a:rPr>
              <a:t>版　</a:t>
            </a:r>
            <a:r>
              <a:rPr lang="en-US" altLang="ja-JP" dirty="0">
                <a:solidFill>
                  <a:srgbClr val="000000"/>
                </a:solidFill>
                <a:latin typeface="メイリオ" panose="020B0604030504040204" pitchFamily="50" charset="-128"/>
                <a:ea typeface="メイリオ" panose="020B0604030504040204" pitchFamily="50" charset="-128"/>
              </a:rPr>
              <a:t>2010</a:t>
            </a:r>
            <a:r>
              <a:rPr lang="ja-JP" altLang="en-US" dirty="0">
                <a:solidFill>
                  <a:srgbClr val="000000"/>
                </a:solidFill>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C9F34F2F-D0FB-4938-A8C9-AFB75E89F84E}"/>
              </a:ext>
            </a:extLst>
          </p:cNvPr>
          <p:cNvSpPr txBox="1"/>
          <p:nvPr/>
        </p:nvSpPr>
        <p:spPr>
          <a:xfrm>
            <a:off x="652295" y="2267809"/>
            <a:ext cx="5801041" cy="1015663"/>
          </a:xfrm>
          <a:prstGeom prst="rect">
            <a:avLst/>
          </a:prstGeom>
          <a:noFill/>
        </p:spPr>
        <p:txBody>
          <a:bodyPr wrap="square" rtlCol="0">
            <a:spAutoFit/>
          </a:bodyPr>
          <a:lstStyle/>
          <a:p>
            <a:pPr marL="261938" indent="-261938">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術後</a:t>
            </a:r>
            <a:r>
              <a:rPr lang="en-US" altLang="ja-JP" sz="1200" b="0" dirty="0">
                <a:solidFill>
                  <a:srgbClr val="000000"/>
                </a:solidFill>
                <a:latin typeface="メイリオ" panose="020B0604030504040204" pitchFamily="50" charset="-128"/>
                <a:ea typeface="メイリオ" panose="020B0604030504040204" pitchFamily="50" charset="-128"/>
              </a:rPr>
              <a:t>1</a:t>
            </a:r>
            <a:r>
              <a:rPr lang="ja-JP" altLang="en-US" sz="1200" b="0" dirty="0">
                <a:solidFill>
                  <a:srgbClr val="000000"/>
                </a:solidFill>
                <a:latin typeface="メイリオ" panose="020B0604030504040204" pitchFamily="50" charset="-128"/>
                <a:ea typeface="メイリオ" panose="020B0604030504040204" pitchFamily="50" charset="-128"/>
              </a:rPr>
              <a:t>カ月以上経過して</a:t>
            </a:r>
            <a:r>
              <a:rPr lang="en-US" altLang="ja-JP" sz="1200" b="0" dirty="0">
                <a:solidFill>
                  <a:srgbClr val="000000"/>
                </a:solidFill>
                <a:latin typeface="メイリオ" panose="020B0604030504040204" pitchFamily="50" charset="-128"/>
                <a:ea typeface="メイリオ" panose="020B0604030504040204" pitchFamily="50" charset="-128"/>
              </a:rPr>
              <a:t>PSA&lt;0.2ng/ml</a:t>
            </a:r>
            <a:r>
              <a:rPr lang="ja-JP" altLang="en-US" sz="1200" b="0" dirty="0">
                <a:solidFill>
                  <a:srgbClr val="000000"/>
                </a:solidFill>
                <a:latin typeface="メイリオ" panose="020B0604030504040204" pitchFamily="50" charset="-128"/>
                <a:ea typeface="メイリオ" panose="020B0604030504040204" pitchFamily="50" charset="-128"/>
              </a:rPr>
              <a:t>となっている状態→</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再発なし</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261938" indent="-261938">
              <a:buFont typeface="Arial" panose="020B0604020202020204" pitchFamily="34" charset="0"/>
              <a:buChar char="•"/>
            </a:pPr>
            <a:r>
              <a:rPr lang="ja-JP" altLang="en-US" sz="1200" b="0" dirty="0">
                <a:solidFill>
                  <a:srgbClr val="000000"/>
                </a:solidFill>
                <a:latin typeface="メイリオ" panose="020B0604030504040204" pitchFamily="50" charset="-128"/>
                <a:ea typeface="メイリオ" panose="020B0604030504040204" pitchFamily="50" charset="-128"/>
              </a:rPr>
              <a:t>その後の経過で</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値が上昇して</a:t>
            </a:r>
            <a:r>
              <a:rPr lang="en-US" altLang="ja-JP" sz="1200" b="0" dirty="0">
                <a:solidFill>
                  <a:srgbClr val="000000"/>
                </a:solidFill>
                <a:latin typeface="メイリオ" panose="020B0604030504040204" pitchFamily="50" charset="-128"/>
                <a:ea typeface="メイリオ" panose="020B0604030504040204" pitchFamily="50" charset="-128"/>
              </a:rPr>
              <a:t>&gt;0.2ng/ml</a:t>
            </a:r>
            <a:r>
              <a:rPr lang="ja-JP" altLang="en-US" sz="1200" b="0" dirty="0">
                <a:solidFill>
                  <a:srgbClr val="000000"/>
                </a:solidFill>
                <a:latin typeface="メイリオ" panose="020B0604030504040204" pitchFamily="50" charset="-128"/>
                <a:ea typeface="メイリオ" panose="020B0604030504040204" pitchFamily="50" charset="-128"/>
              </a:rPr>
              <a:t>となったとき→</a:t>
            </a: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再発と判定</a:t>
            </a:r>
            <a:endParaRPr lang="en-US" altLang="ja-JP" sz="1200" b="0" dirty="0">
              <a:solidFill>
                <a:srgbClr val="000000"/>
              </a:solidFill>
              <a:latin typeface="メイリオ" panose="020B0604030504040204" pitchFamily="50" charset="-128"/>
              <a:ea typeface="メイリオ" panose="020B0604030504040204" pitchFamily="50" charset="-128"/>
            </a:endParaRPr>
          </a:p>
          <a:p>
            <a:pPr marL="261938" indent="-261938">
              <a:buFont typeface="Arial" panose="020B0604020202020204" pitchFamily="34" charset="0"/>
              <a:buChar char="•"/>
            </a:pPr>
            <a:r>
              <a:rPr lang="en-US" altLang="ja-JP" sz="1200" b="0" dirty="0">
                <a:solidFill>
                  <a:srgbClr val="000000"/>
                </a:solidFill>
                <a:latin typeface="メイリオ" panose="020B0604030504040204" pitchFamily="50" charset="-128"/>
                <a:ea typeface="メイリオ" panose="020B0604030504040204" pitchFamily="50" charset="-128"/>
              </a:rPr>
              <a:t>PSA</a:t>
            </a:r>
            <a:r>
              <a:rPr lang="ja-JP" altLang="en-US" sz="1200" b="0" dirty="0">
                <a:solidFill>
                  <a:srgbClr val="000000"/>
                </a:solidFill>
                <a:latin typeface="メイリオ" panose="020B0604030504040204" pitchFamily="50" charset="-128"/>
                <a:ea typeface="メイリオ" panose="020B0604030504040204" pitchFamily="50" charset="-128"/>
              </a:rPr>
              <a:t>値を</a:t>
            </a:r>
            <a:r>
              <a:rPr lang="en-US" altLang="ja-JP" sz="1200" b="0" dirty="0">
                <a:solidFill>
                  <a:srgbClr val="000000"/>
                </a:solidFill>
                <a:latin typeface="メイリオ" panose="020B0604030504040204" pitchFamily="50" charset="-128"/>
                <a:ea typeface="メイリオ" panose="020B0604030504040204" pitchFamily="50" charset="-128"/>
              </a:rPr>
              <a:t>2-4</a:t>
            </a:r>
            <a:r>
              <a:rPr lang="ja-JP" altLang="en-US" sz="1200" b="0" dirty="0">
                <a:solidFill>
                  <a:srgbClr val="000000"/>
                </a:solidFill>
                <a:latin typeface="メイリオ" panose="020B0604030504040204" pitchFamily="50" charset="-128"/>
                <a:ea typeface="メイリオ" panose="020B0604030504040204" pitchFamily="50" charset="-128"/>
              </a:rPr>
              <a:t>週あけて測定し、</a:t>
            </a:r>
            <a:r>
              <a:rPr lang="en-US" altLang="ja-JP" sz="1200" b="0" dirty="0">
                <a:solidFill>
                  <a:srgbClr val="000000"/>
                </a:solidFill>
                <a:latin typeface="メイリオ" panose="020B0604030504040204" pitchFamily="50" charset="-128"/>
                <a:ea typeface="メイリオ" panose="020B0604030504040204" pitchFamily="50" charset="-128"/>
              </a:rPr>
              <a:t>2</a:t>
            </a:r>
            <a:r>
              <a:rPr lang="ja-JP" altLang="en-US" sz="1200" b="0" dirty="0">
                <a:solidFill>
                  <a:srgbClr val="000000"/>
                </a:solidFill>
                <a:latin typeface="メイリオ" panose="020B0604030504040204" pitchFamily="50" charset="-128"/>
                <a:ea typeface="メイリオ" panose="020B0604030504040204" pitchFamily="50" charset="-128"/>
              </a:rPr>
              <a:t>回連続して≧</a:t>
            </a:r>
            <a:r>
              <a:rPr lang="en-US" altLang="ja-JP" sz="1200" b="0" dirty="0">
                <a:solidFill>
                  <a:srgbClr val="000000"/>
                </a:solidFill>
                <a:latin typeface="メイリオ" panose="020B0604030504040204" pitchFamily="50" charset="-128"/>
                <a:ea typeface="メイリオ" panose="020B0604030504040204" pitchFamily="50" charset="-128"/>
              </a:rPr>
              <a:t>0.2ng/ml</a:t>
            </a:r>
            <a:r>
              <a:rPr lang="ja-JP" altLang="en-US" sz="1200" b="0" dirty="0">
                <a:solidFill>
                  <a:srgbClr val="000000"/>
                </a:solidFill>
                <a:latin typeface="メイリオ" panose="020B0604030504040204" pitchFamily="50" charset="-128"/>
                <a:ea typeface="メイリオ" panose="020B0604030504040204" pitchFamily="50" charset="-128"/>
              </a:rPr>
              <a:t>となった時の初回の上昇日を再発日とする</a:t>
            </a:r>
          </a:p>
          <a:p>
            <a:pPr marL="363538" indent="-363538"/>
            <a:endParaRPr lang="en-US" altLang="ja-JP" sz="1200" b="0" dirty="0">
              <a:solidFill>
                <a:srgbClr val="00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307A982-04E3-4D1C-BDBA-9A6CF12463CE}"/>
              </a:ext>
            </a:extLst>
          </p:cNvPr>
          <p:cNvSpPr txBox="1"/>
          <p:nvPr/>
        </p:nvSpPr>
        <p:spPr>
          <a:xfrm>
            <a:off x="260648" y="251520"/>
            <a:ext cx="5328592" cy="1600438"/>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）前立腺術後合併症と症状</a:t>
            </a:r>
            <a:endParaRPr kumimoji="1" lang="en-US" altLang="ja-JP"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①尿失禁　腹圧性　立ち上がった時や咳・くしゃみで尿漏れ</a:t>
            </a:r>
            <a:endParaRPr lang="en-US" altLang="ja-JP" sz="1200" b="0" dirty="0">
              <a:latin typeface="メイリオ" panose="020B0604030504040204" pitchFamily="50" charset="-128"/>
              <a:ea typeface="メイリオ" panose="020B0604030504040204" pitchFamily="50" charset="-128"/>
            </a:endParaRPr>
          </a:p>
          <a:p>
            <a:r>
              <a:rPr lang="en-US" altLang="ja-JP" sz="1200" b="0" dirty="0">
                <a:latin typeface="メイリオ" panose="020B0604030504040204" pitchFamily="50" charset="-128"/>
                <a:ea typeface="メイリオ" panose="020B0604030504040204" pitchFamily="50" charset="-128"/>
              </a:rPr>
              <a:t>         </a:t>
            </a:r>
            <a:r>
              <a:rPr lang="ja-JP" altLang="en-US" sz="1200" b="0" dirty="0">
                <a:latin typeface="メイリオ" panose="020B0604030504040204" pitchFamily="50" charset="-128"/>
                <a:ea typeface="メイリオ" panose="020B0604030504040204" pitchFamily="50" charset="-128"/>
              </a:rPr>
              <a:t>②鼠径ヘルニア</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③吻合部狭窄　尿勢低下　排尿時間増大</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④吻合部結石　血尿　排尿痛など</a:t>
            </a:r>
            <a:endParaRPr lang="en-US" altLang="ja-JP" sz="1200" b="0" dirty="0">
              <a:latin typeface="メイリオ" panose="020B0604030504040204" pitchFamily="50" charset="-128"/>
              <a:ea typeface="メイリオ" panose="020B0604030504040204" pitchFamily="50" charset="-128"/>
            </a:endParaRPr>
          </a:p>
          <a:p>
            <a:r>
              <a:rPr lang="ja-JP" altLang="en-US" sz="1200" b="0" dirty="0">
                <a:latin typeface="メイリオ" panose="020B0604030504040204" pitchFamily="50" charset="-128"/>
                <a:ea typeface="メイリオ" panose="020B0604030504040204" pitchFamily="50" charset="-128"/>
              </a:rPr>
              <a:t>　　　⑤創感染　創の発赤と膿排出など</a:t>
            </a:r>
            <a:endParaRPr lang="en-US" altLang="ja-JP" sz="1200" b="0" dirty="0">
              <a:latin typeface="メイリオ" panose="020B0604030504040204" pitchFamily="50" charset="-128"/>
              <a:ea typeface="メイリオ" panose="020B0604030504040204" pitchFamily="50" charset="-128"/>
            </a:endParaRPr>
          </a:p>
          <a:p>
            <a:pPr marL="628650" indent="-628650"/>
            <a:r>
              <a:rPr lang="ja-JP" altLang="en-US" sz="1200" b="0" dirty="0">
                <a:latin typeface="メイリオ" panose="020B0604030504040204" pitchFamily="50" charset="-128"/>
                <a:ea typeface="メイリオ" panose="020B0604030504040204" pitchFamily="50" charset="-128"/>
              </a:rPr>
              <a:t>　　　⑥勃起不全　神経温存しなかった場合は完全</a:t>
            </a:r>
            <a:r>
              <a:rPr lang="en-US" altLang="ja-JP" sz="1200" b="0" dirty="0">
                <a:latin typeface="メイリオ" panose="020B0604030504040204" pitchFamily="50" charset="-128"/>
                <a:ea typeface="メイリオ" panose="020B0604030504040204" pitchFamily="50" charset="-128"/>
              </a:rPr>
              <a:t>ED</a:t>
            </a:r>
            <a:r>
              <a:rPr lang="ja-JP" altLang="en-US" sz="1200" b="0" dirty="0" err="1">
                <a:latin typeface="メイリオ" panose="020B0604030504040204" pitchFamily="50" charset="-128"/>
                <a:ea typeface="メイリオ" panose="020B0604030504040204" pitchFamily="50" charset="-128"/>
              </a:rPr>
              <a:t>、</a:t>
            </a:r>
            <a:r>
              <a:rPr lang="ja-JP" altLang="en-US" sz="1200" b="0" dirty="0">
                <a:latin typeface="メイリオ" panose="020B0604030504040204" pitchFamily="50" charset="-128"/>
                <a:ea typeface="メイリオ" panose="020B0604030504040204" pitchFamily="50" charset="-128"/>
              </a:rPr>
              <a:t>温存した場合でも</a:t>
            </a:r>
            <a:r>
              <a:rPr lang="en-US" altLang="ja-JP" sz="1200" b="0" dirty="0">
                <a:latin typeface="メイリオ" panose="020B0604030504040204" pitchFamily="50" charset="-128"/>
                <a:ea typeface="メイリオ" panose="020B0604030504040204" pitchFamily="50" charset="-128"/>
              </a:rPr>
              <a:t>ED</a:t>
            </a:r>
            <a:r>
              <a:rPr lang="ja-JP" altLang="en-US" sz="1200" b="0" dirty="0">
                <a:latin typeface="メイリオ" panose="020B0604030504040204" pitchFamily="50" charset="-128"/>
                <a:ea typeface="メイリオ" panose="020B0604030504040204" pitchFamily="50" charset="-128"/>
              </a:rPr>
              <a:t>治療薬（</a:t>
            </a:r>
            <a:r>
              <a:rPr lang="en-US" altLang="ja-JP" sz="1200" b="0" dirty="0">
                <a:latin typeface="メイリオ" panose="020B0604030504040204" pitchFamily="50" charset="-128"/>
                <a:ea typeface="メイリオ" panose="020B0604030504040204" pitchFamily="50" charset="-128"/>
              </a:rPr>
              <a:t>PDE5</a:t>
            </a:r>
            <a:r>
              <a:rPr lang="ja-JP" altLang="en-US" sz="1200" b="0" dirty="0">
                <a:latin typeface="メイリオ" panose="020B0604030504040204" pitchFamily="50" charset="-128"/>
                <a:ea typeface="メイリオ" panose="020B0604030504040204" pitchFamily="50" charset="-128"/>
              </a:rPr>
              <a:t>阻害薬）が必要となることが多い。</a:t>
            </a:r>
            <a:endParaRPr lang="en-US" altLang="ja-JP" sz="1200" b="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64808276-35ED-49B7-8869-CE57EDF3E96D}"/>
              </a:ext>
            </a:extLst>
          </p:cNvPr>
          <p:cNvSpPr txBox="1"/>
          <p:nvPr/>
        </p:nvSpPr>
        <p:spPr>
          <a:xfrm>
            <a:off x="260648" y="3138290"/>
            <a:ext cx="6107922" cy="307777"/>
          </a:xfrm>
          <a:prstGeom prst="rect">
            <a:avLst/>
          </a:prstGeom>
          <a:noFill/>
        </p:spPr>
        <p:txBody>
          <a:bodyPr wrap="square" rtlCol="0">
            <a:spAutoFit/>
          </a:bodyPr>
          <a:lstStyle/>
          <a:p>
            <a:r>
              <a:rPr lang="en-US" altLang="ja-JP" dirty="0">
                <a:solidFill>
                  <a:srgbClr val="000000"/>
                </a:solidFill>
                <a:latin typeface="メイリオ" panose="020B0604030504040204" pitchFamily="50" charset="-128"/>
                <a:ea typeface="メイリオ" panose="020B0604030504040204" pitchFamily="50" charset="-128"/>
              </a:rPr>
              <a:t>5</a:t>
            </a:r>
            <a:r>
              <a:rPr lang="ja-JP" altLang="en-US" dirty="0">
                <a:solidFill>
                  <a:srgbClr val="000000"/>
                </a:solidFill>
                <a:latin typeface="メイリオ" panose="020B0604030504040204" pitchFamily="50" charset="-128"/>
                <a:ea typeface="メイリオ" panose="020B0604030504040204" pitchFamily="50" charset="-128"/>
              </a:rPr>
              <a:t>）グリソンスコアについて</a:t>
            </a:r>
          </a:p>
        </p:txBody>
      </p:sp>
    </p:spTree>
    <p:extLst>
      <p:ext uri="{BB962C8B-B14F-4D97-AF65-F5344CB8AC3E}">
        <p14:creationId xmlns:p14="http://schemas.microsoft.com/office/powerpoint/2010/main" val="2263847319"/>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5612</TotalTime>
  <Words>2611</Words>
  <Application>Microsoft Office PowerPoint</Application>
  <PresentationFormat>画面に合わせる (4:3)</PresentationFormat>
  <Paragraphs>254</Paragraphs>
  <Slides>19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19</vt:i4>
      </vt:variant>
    </vt:vector>
  </HeadingPairs>
  <TitlesOfParts>
    <vt:vector size="30" baseType="lpstr">
      <vt:lpstr>CenturyOldst</vt:lpstr>
      <vt:lpstr>HG丸ｺﾞｼｯｸM-PRO</vt:lpstr>
      <vt:lpstr>ＭＳ Ｐゴシック</vt:lpstr>
      <vt:lpstr>ＭＳ 明朝</vt:lpstr>
      <vt:lpstr>メイリオ</vt:lpstr>
      <vt:lpstr>Arial</vt:lpstr>
      <vt:lpstr>Calibri</vt:lpstr>
      <vt:lpstr>Century</vt:lpstr>
      <vt:lpstr>Times New Roman</vt:lpstr>
      <vt:lpstr>標準デザイン</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社会保険中京病院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緩和ケア</dc:creator>
  <cp:lastModifiedBy>中京病院</cp:lastModifiedBy>
  <cp:revision>235</cp:revision>
  <cp:lastPrinted>2020-06-03T05:22:58Z</cp:lastPrinted>
  <dcterms:created xsi:type="dcterms:W3CDTF">2008-02-07T11:18:15Z</dcterms:created>
  <dcterms:modified xsi:type="dcterms:W3CDTF">2025-12-24T04:13:53Z</dcterms:modified>
</cp:coreProperties>
</file>